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60" r:id="rId4"/>
    <p:sldId id="261" r:id="rId5"/>
    <p:sldId id="262" r:id="rId6"/>
    <p:sldId id="279" r:id="rId7"/>
    <p:sldId id="287" r:id="rId8"/>
  </p:sldIdLst>
  <p:sldSz cx="9144000" cy="6858000" type="screen4x3"/>
  <p:notesSz cx="6808788" cy="98234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" userDrawn="1">
          <p15:clr>
            <a:srgbClr val="A4A3A4"/>
          </p15:clr>
        </p15:guide>
        <p15:guide id="2" pos="57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96"/>
      </p:cViewPr>
      <p:guideLst>
        <p:guide orient="horz" pos="28"/>
        <p:guide pos="57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976A0-A37D-46BB-B0A8-A2A07188A51E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9325" y="736600"/>
            <a:ext cx="4910138" cy="3684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879" y="4666139"/>
            <a:ext cx="5447030" cy="4420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737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6B725-8606-442B-98DF-10C37CDFA8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40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49325" y="736600"/>
            <a:ext cx="4910138" cy="36845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6B725-8606-442B-98DF-10C37CDFA89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291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6B725-8606-442B-98DF-10C37CDFA89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133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48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07396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88193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23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070313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46630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281" y="1535113"/>
            <a:ext cx="404153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281" y="2174875"/>
            <a:ext cx="4041531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77324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13544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680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60"/>
            <a:ext cx="511126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03246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03670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678883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7" y="274649"/>
            <a:ext cx="603152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674313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061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43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2C6E9-375A-45EA-81C5-D387FD6A9BA2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58149-38E1-489E-9382-ACB285BEB96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88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56023" y="764704"/>
            <a:ext cx="6425005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ko-KR" altLang="en-US" sz="4800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생명과학</a:t>
            </a:r>
            <a:endParaRPr lang="ko-KR" altLang="en-US" sz="48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68125" y="2451138"/>
            <a:ext cx="6400800" cy="720080"/>
          </a:xfrm>
        </p:spPr>
        <p:txBody>
          <a:bodyPr>
            <a:noAutofit/>
          </a:bodyPr>
          <a:lstStyle/>
          <a:p>
            <a:r>
              <a:rPr lang="ko-KR" altLang="en-US" sz="4000" dirty="0" err="1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랩로테이션</a:t>
            </a:r>
            <a:r>
              <a:rPr lang="ko-KR" altLang="en-US" sz="4000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lang="en-US" altLang="ko-KR" sz="4000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&amp; </a:t>
            </a:r>
            <a:r>
              <a:rPr lang="ko-KR" altLang="en-US" sz="4000" dirty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논문리서치</a:t>
            </a:r>
            <a:endParaRPr lang="en-US" altLang="ko-KR" sz="4000" dirty="0">
              <a:solidFill>
                <a:srgbClr val="C000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877482"/>
              </p:ext>
            </p:extLst>
          </p:nvPr>
        </p:nvGraphicFramePr>
        <p:xfrm>
          <a:off x="3736360" y="4172438"/>
          <a:ext cx="1664331" cy="155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Image" r:id="rId4" imgW="3004920" imgH="2803680" progId="Photoshop.Image.16">
                  <p:embed/>
                </p:oleObj>
              </mc:Choice>
              <mc:Fallback>
                <p:oleObj name="Image" r:id="rId4" imgW="3004920" imgH="2803680" progId="Photoshop.Image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36360" y="4172438"/>
                        <a:ext cx="1664331" cy="1552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ko-KR" altLang="en-US" sz="4000" dirty="0" err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랩로테이션</a:t>
            </a:r>
            <a:endParaRPr lang="ko-KR" altLang="en-US" sz="40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313384"/>
            <a:ext cx="8363272" cy="528396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>
                <a:latin typeface="+mn-ea"/>
              </a:rPr>
              <a:t>❶ </a:t>
            </a:r>
            <a:r>
              <a:rPr lang="ko-KR" altLang="en-US" sz="2000" b="1">
                <a:latin typeface="+mn-ea"/>
              </a:rPr>
              <a:t>생명과학과 </a:t>
            </a:r>
            <a:r>
              <a:rPr lang="ko-KR" altLang="en-US" sz="2000" b="1" dirty="0">
                <a:latin typeface="+mn-ea"/>
              </a:rPr>
              <a:t>졸업요건인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졸업논문 이수방법 중의 하나임</a:t>
            </a:r>
            <a:endParaRPr lang="en-US" altLang="ko-KR" sz="2000" b="1" dirty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000" b="1">
                <a:latin typeface="+mn-ea"/>
              </a:rPr>
              <a:t>    </a:t>
            </a:r>
            <a:r>
              <a:rPr lang="ko-KR" altLang="en-US" sz="2000" b="1">
                <a:latin typeface="+mn-ea"/>
              </a:rPr>
              <a:t>생명과학과 교수님 실험실에서 방학기간</a:t>
            </a:r>
            <a:r>
              <a:rPr lang="en-US" altLang="ko-KR" sz="2000" b="1">
                <a:latin typeface="+mn-ea"/>
              </a:rPr>
              <a:t>(2</a:t>
            </a:r>
            <a:r>
              <a:rPr lang="ko-KR" altLang="en-US" sz="2000" b="1">
                <a:latin typeface="+mn-ea"/>
              </a:rPr>
              <a:t>개월</a:t>
            </a:r>
            <a:r>
              <a:rPr lang="en-US" altLang="ko-KR" sz="2000" b="1">
                <a:latin typeface="+mn-ea"/>
              </a:rPr>
              <a:t>) </a:t>
            </a:r>
            <a:r>
              <a:rPr lang="ko-KR" altLang="en-US" sz="2000" b="1">
                <a:latin typeface="+mn-ea"/>
              </a:rPr>
              <a:t>동안 연구를 수행함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>
                <a:latin typeface="+mn-ea"/>
              </a:rPr>
              <a:t>❷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졸업하는 학기 이전까지 랩로테이션을 완료해야 함</a:t>
            </a:r>
            <a:endParaRPr lang="en-US" altLang="ko-KR" sz="2000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>
                <a:latin typeface="+mn-ea"/>
              </a:rPr>
              <a:t>❸ </a:t>
            </a:r>
            <a:r>
              <a:rPr lang="ko-KR" altLang="en-US" sz="2000" b="1" dirty="0">
                <a:latin typeface="+mn-ea"/>
              </a:rPr>
              <a:t>신청자격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>
                <a:latin typeface="+mn-ea"/>
              </a:rPr>
              <a:t>- </a:t>
            </a:r>
            <a:r>
              <a:rPr lang="ko-KR" altLang="en-US" sz="2000" b="1">
                <a:latin typeface="+mn-ea"/>
              </a:rPr>
              <a:t>생명과학과 </a:t>
            </a:r>
            <a:r>
              <a:rPr lang="en-US" altLang="ko-KR" sz="2000" b="1">
                <a:latin typeface="+mn-ea"/>
              </a:rPr>
              <a:t>2</a:t>
            </a:r>
            <a:r>
              <a:rPr lang="en-US" altLang="ko-KR" sz="2000" b="1" dirty="0">
                <a:latin typeface="+mn-ea"/>
              </a:rPr>
              <a:t>,</a:t>
            </a:r>
            <a:r>
              <a:rPr lang="ko-KR" altLang="en-US" sz="2000" b="1" dirty="0">
                <a:latin typeface="+mn-ea"/>
              </a:rPr>
              <a:t> </a:t>
            </a:r>
            <a:r>
              <a:rPr lang="en-US" altLang="ko-KR" sz="2000" b="1" dirty="0">
                <a:latin typeface="+mn-ea"/>
              </a:rPr>
              <a:t>3, 4</a:t>
            </a:r>
            <a:r>
              <a:rPr lang="ko-KR" altLang="en-US" sz="2000" b="1" dirty="0">
                <a:latin typeface="+mn-ea"/>
              </a:rPr>
              <a:t>학년 </a:t>
            </a:r>
            <a:r>
              <a:rPr lang="ko-KR" altLang="en-US" sz="2000" b="1">
                <a:latin typeface="+mn-ea"/>
              </a:rPr>
              <a:t>학생으로서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생명과학실험</a:t>
            </a: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I-IV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중 </a:t>
            </a: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개 이상</a:t>
            </a:r>
            <a:endParaRPr lang="en-US" altLang="ko-KR" sz="2000" b="1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   </a:t>
            </a:r>
            <a:r>
              <a:rPr lang="ko-KR" altLang="en-US" sz="2000" b="1">
                <a:latin typeface="+mn-ea"/>
              </a:rPr>
              <a:t>이수하였거나 이수 </a:t>
            </a:r>
            <a:r>
              <a:rPr lang="ko-KR" altLang="en-US" sz="2000" b="1" dirty="0">
                <a:latin typeface="+mn-ea"/>
              </a:rPr>
              <a:t>예정인 학생</a:t>
            </a:r>
            <a:endParaRPr lang="en-US" altLang="ko-KR" sz="2000" b="1" dirty="0"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 dirty="0">
                <a:latin typeface="+mn-ea"/>
              </a:rPr>
              <a:t>❹ </a:t>
            </a:r>
            <a:r>
              <a:rPr lang="ko-KR" altLang="en-US" sz="2000" b="1" dirty="0" err="1">
                <a:latin typeface="+mn-ea"/>
              </a:rPr>
              <a:t>랩로테이션</a:t>
            </a:r>
            <a:r>
              <a:rPr lang="ko-KR" altLang="en-US" sz="2000" b="1" dirty="0">
                <a:latin typeface="+mn-ea"/>
              </a:rPr>
              <a:t> 설명회 및 신청</a:t>
            </a:r>
            <a:r>
              <a:rPr lang="en-US" altLang="ko-KR" sz="2000" b="1" dirty="0">
                <a:latin typeface="+mn-ea"/>
              </a:rPr>
              <a:t>- </a:t>
            </a:r>
            <a:r>
              <a:rPr lang="ko-KR" altLang="en-US" sz="2000" b="1" dirty="0">
                <a:latin typeface="+mn-ea"/>
              </a:rPr>
              <a:t>매년 </a:t>
            </a:r>
            <a:r>
              <a:rPr lang="en-US" altLang="ko-KR" sz="2000" b="1" dirty="0">
                <a:latin typeface="+mn-ea"/>
              </a:rPr>
              <a:t>2</a:t>
            </a:r>
            <a:r>
              <a:rPr lang="ko-KR" altLang="en-US" sz="2000" b="1" dirty="0">
                <a:latin typeface="+mn-ea"/>
              </a:rPr>
              <a:t>회 실시 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 dirty="0">
                <a:latin typeface="+mn-ea"/>
              </a:rPr>
              <a:t> ① </a:t>
            </a:r>
            <a:r>
              <a:rPr lang="en-US" altLang="ko-KR" sz="2000" b="1" dirty="0">
                <a:latin typeface="+mn-ea"/>
              </a:rPr>
              <a:t>1</a:t>
            </a:r>
            <a:r>
              <a:rPr lang="ko-KR" altLang="en-US" sz="2000" b="1" dirty="0">
                <a:latin typeface="+mn-ea"/>
              </a:rPr>
              <a:t>학기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en-US" altLang="ko-KR" sz="2000" b="1">
                <a:latin typeface="+mn-ea"/>
              </a:rPr>
              <a:t>3</a:t>
            </a:r>
            <a:r>
              <a:rPr lang="ko-KR" altLang="en-US" sz="2000" b="1">
                <a:latin typeface="+mn-ea"/>
              </a:rPr>
              <a:t>월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이화</a:t>
            </a:r>
            <a:r>
              <a:rPr lang="en-US" altLang="ko-KR" sz="2000" b="1">
                <a:latin typeface="+mn-ea"/>
              </a:rPr>
              <a:t>•</a:t>
            </a:r>
            <a:r>
              <a:rPr lang="ko-KR" altLang="en-US" sz="2000" b="1">
                <a:latin typeface="+mn-ea"/>
              </a:rPr>
              <a:t>생명 </a:t>
            </a:r>
            <a:r>
              <a:rPr lang="ko-KR" altLang="en-US" sz="2000" b="1" err="1">
                <a:latin typeface="+mn-ea"/>
              </a:rPr>
              <a:t>어우름제</a:t>
            </a:r>
            <a:r>
              <a:rPr lang="en-US" altLang="ko-KR" sz="2000" b="1">
                <a:latin typeface="+mn-ea"/>
              </a:rPr>
              <a:t>), 3</a:t>
            </a:r>
            <a:r>
              <a:rPr lang="ko-KR" altLang="en-US" sz="2000" b="1">
                <a:latin typeface="+mn-ea"/>
              </a:rPr>
              <a:t>월 중 공지되는 시기 내 신청</a:t>
            </a:r>
            <a:endParaRPr lang="ko-KR" altLang="en-US" sz="2000" b="1" dirty="0"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 dirty="0">
                <a:latin typeface="+mn-ea"/>
              </a:rPr>
              <a:t> ② </a:t>
            </a:r>
            <a:r>
              <a:rPr lang="en-US" altLang="ko-KR" sz="2000" b="1" dirty="0">
                <a:latin typeface="+mn-ea"/>
              </a:rPr>
              <a:t>2</a:t>
            </a:r>
            <a:r>
              <a:rPr lang="ko-KR" altLang="en-US" sz="2000" b="1" dirty="0">
                <a:latin typeface="+mn-ea"/>
              </a:rPr>
              <a:t>학기</a:t>
            </a:r>
            <a:r>
              <a:rPr lang="en-US" altLang="ko-KR" sz="2000" b="1" dirty="0">
                <a:latin typeface="+mn-ea"/>
              </a:rPr>
              <a:t>: </a:t>
            </a:r>
            <a:r>
              <a:rPr lang="en-US" altLang="ko-KR" sz="2000" b="1">
                <a:latin typeface="+mn-ea"/>
              </a:rPr>
              <a:t>9</a:t>
            </a:r>
            <a:r>
              <a:rPr lang="ko-KR" altLang="en-US" sz="2000" b="1">
                <a:latin typeface="+mn-ea"/>
              </a:rPr>
              <a:t>월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바이오커리어데이</a:t>
            </a:r>
            <a:r>
              <a:rPr lang="en-US" altLang="ko-KR" sz="2000" b="1">
                <a:latin typeface="+mn-ea"/>
              </a:rPr>
              <a:t>), 9</a:t>
            </a:r>
            <a:r>
              <a:rPr lang="ko-KR" altLang="en-US" sz="2000" b="1">
                <a:latin typeface="+mn-ea"/>
              </a:rPr>
              <a:t>월 중 공지되는 시기 내 신청</a:t>
            </a:r>
            <a:endParaRPr lang="ko-KR" alt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내용 개체 틀 8"/>
          <p:cNvSpPr>
            <a:spLocks noGrp="1"/>
          </p:cNvSpPr>
          <p:nvPr>
            <p:ph idx="1"/>
          </p:nvPr>
        </p:nvSpPr>
        <p:spPr>
          <a:xfrm>
            <a:off x="-90264" y="332656"/>
            <a:ext cx="9324528" cy="61926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>
                <a:latin typeface="+mn-ea"/>
              </a:rPr>
              <a:t>❺ 랩로테이션 시기</a:t>
            </a:r>
            <a:r>
              <a:rPr lang="en-US" altLang="ko-KR" sz="2000" b="1">
                <a:latin typeface="+mn-ea"/>
              </a:rPr>
              <a:t>: </a:t>
            </a:r>
            <a:r>
              <a:rPr lang="ko-KR" altLang="en-US" sz="2000" b="1">
                <a:latin typeface="+mn-ea"/>
              </a:rPr>
              <a:t>여름방학</a:t>
            </a:r>
            <a:r>
              <a:rPr lang="en-US" altLang="ko-KR" sz="2000" b="1">
                <a:latin typeface="+mn-ea"/>
              </a:rPr>
              <a:t>(1</a:t>
            </a:r>
            <a:r>
              <a:rPr lang="ko-KR" altLang="en-US" sz="2000" b="1">
                <a:latin typeface="+mn-ea"/>
              </a:rPr>
              <a:t>학기</a:t>
            </a:r>
            <a:r>
              <a:rPr lang="en-US" altLang="ko-KR" sz="2000" b="1">
                <a:latin typeface="+mn-ea"/>
              </a:rPr>
              <a:t>), </a:t>
            </a:r>
            <a:r>
              <a:rPr lang="ko-KR" altLang="en-US" sz="2000" b="1">
                <a:latin typeface="+mn-ea"/>
              </a:rPr>
              <a:t>겨울방학</a:t>
            </a:r>
            <a:r>
              <a:rPr lang="en-US" altLang="ko-KR" sz="2000" b="1">
                <a:latin typeface="+mn-ea"/>
              </a:rPr>
              <a:t>(2</a:t>
            </a:r>
            <a:r>
              <a:rPr lang="ko-KR" altLang="en-US" sz="2000" b="1">
                <a:latin typeface="+mn-ea"/>
              </a:rPr>
              <a:t>학기</a:t>
            </a:r>
            <a:r>
              <a:rPr lang="en-US" altLang="ko-KR" sz="2000" b="1">
                <a:latin typeface="+mn-ea"/>
              </a:rPr>
              <a:t>)</a:t>
            </a:r>
            <a:endParaRPr lang="en-US" altLang="ko-KR" sz="2000" b="1"/>
          </a:p>
          <a:p>
            <a:pPr>
              <a:buNone/>
            </a:pPr>
            <a:r>
              <a:rPr lang="ko-KR" altLang="en-US" sz="2000" b="1"/>
              <a:t>❻ </a:t>
            </a:r>
            <a:r>
              <a:rPr lang="ko-KR" altLang="en-US" sz="2000" b="1" dirty="0"/>
              <a:t>학점인정</a:t>
            </a:r>
          </a:p>
          <a:p>
            <a:pPr marL="447675" indent="-447675">
              <a:buNone/>
            </a:pPr>
            <a:r>
              <a:rPr lang="ko-KR" altLang="en-US" sz="2000" b="1" dirty="0"/>
              <a:t>    ① 희망하는 경우 </a:t>
            </a:r>
            <a:r>
              <a:rPr lang="ko-KR" altLang="en-US" sz="2000" b="1" dirty="0">
                <a:solidFill>
                  <a:srgbClr val="C00000"/>
                </a:solidFill>
              </a:rPr>
              <a:t>고급생명과학실험 캡스톤디자인</a:t>
            </a:r>
            <a:r>
              <a:rPr lang="en-US" altLang="ko-KR" sz="2000" b="1" dirty="0">
                <a:solidFill>
                  <a:srgbClr val="C00000"/>
                </a:solidFill>
              </a:rPr>
              <a:t>I, II</a:t>
            </a:r>
            <a:r>
              <a:rPr lang="en-US" altLang="ko-KR" sz="2000" b="1">
                <a:solidFill>
                  <a:srgbClr val="C00000"/>
                </a:solidFill>
              </a:rPr>
              <a:t>(</a:t>
            </a:r>
            <a:r>
              <a:rPr lang="ko-KR" altLang="en-US" sz="2000" b="1">
                <a:solidFill>
                  <a:srgbClr val="C00000"/>
                </a:solidFill>
              </a:rPr>
              <a:t>심화교과목</a:t>
            </a:r>
            <a:r>
              <a:rPr lang="en-US" altLang="ko-KR" sz="2000" b="1">
                <a:solidFill>
                  <a:srgbClr val="C00000"/>
                </a:solidFill>
              </a:rPr>
              <a:t>, 2</a:t>
            </a:r>
            <a:r>
              <a:rPr lang="ko-KR" altLang="en-US" sz="2000" b="1">
                <a:solidFill>
                  <a:srgbClr val="C00000"/>
                </a:solidFill>
              </a:rPr>
              <a:t>학점</a:t>
            </a:r>
            <a:r>
              <a:rPr lang="en-US" altLang="ko-KR" sz="2000" b="1">
                <a:solidFill>
                  <a:srgbClr val="C00000"/>
                </a:solidFill>
              </a:rPr>
              <a:t>) </a:t>
            </a:r>
            <a:r>
              <a:rPr lang="ko-KR" altLang="en-US" sz="2000" b="1">
                <a:solidFill>
                  <a:srgbClr val="C00000"/>
                </a:solidFill>
              </a:rPr>
              <a:t>중     </a:t>
            </a:r>
            <a:endParaRPr lang="en-US" altLang="ko-KR" sz="2000" b="1">
              <a:solidFill>
                <a:srgbClr val="C00000"/>
              </a:solidFill>
            </a:endParaRPr>
          </a:p>
          <a:p>
            <a:pPr marL="447675" indent="-447675">
              <a:buNone/>
            </a:pPr>
            <a:r>
              <a:rPr lang="en-US" altLang="ko-KR" sz="2000" b="1">
                <a:solidFill>
                  <a:srgbClr val="C00000"/>
                </a:solidFill>
              </a:rPr>
              <a:t>        </a:t>
            </a:r>
            <a:r>
              <a:rPr lang="ko-KR" altLang="en-US" sz="2000" b="1">
                <a:solidFill>
                  <a:srgbClr val="C00000"/>
                </a:solidFill>
              </a:rPr>
              <a:t>한 과목</a:t>
            </a:r>
            <a:r>
              <a:rPr lang="ko-KR" altLang="en-US" sz="2000" b="1"/>
              <a:t> </a:t>
            </a:r>
            <a:r>
              <a:rPr lang="ko-KR" altLang="en-US" sz="2000" b="1" dirty="0"/>
              <a:t>인정 </a:t>
            </a:r>
            <a:endParaRPr lang="en-US" altLang="ko-KR" sz="2000" b="1" dirty="0"/>
          </a:p>
          <a:p>
            <a:pPr marL="447675" indent="-447675">
              <a:buNone/>
            </a:pPr>
            <a:r>
              <a:rPr lang="en-US" altLang="ko-KR" sz="2000" b="1" dirty="0"/>
              <a:t>    </a:t>
            </a:r>
            <a:r>
              <a:rPr lang="ko-KR" altLang="en-US" sz="2000" b="1" dirty="0"/>
              <a:t>② 방학 때 로테이션을 수행한 경우 그 다음 학기에 </a:t>
            </a:r>
            <a:r>
              <a:rPr lang="ko-KR" altLang="en-US" sz="2000" b="1"/>
              <a:t>신청하여 학점 인정받음</a:t>
            </a:r>
            <a:endParaRPr lang="en-US" altLang="ko-KR" sz="2000" b="1" dirty="0"/>
          </a:p>
          <a:p>
            <a:pPr marL="447675" indent="-447675">
              <a:buNone/>
            </a:pPr>
            <a:r>
              <a:rPr lang="ko-KR" altLang="en-US" sz="2000" b="1"/>
              <a:t>    ③ 성적은 </a:t>
            </a:r>
            <a:r>
              <a:rPr lang="en-US" altLang="ko-KR" sz="2000" b="1" dirty="0"/>
              <a:t>Pass </a:t>
            </a:r>
            <a:r>
              <a:rPr lang="ko-KR" altLang="en-US" sz="2000" b="1" dirty="0"/>
              <a:t>혹은 </a:t>
            </a:r>
            <a:r>
              <a:rPr lang="en-US" altLang="ko-KR" sz="2000" b="1" dirty="0"/>
              <a:t>Fail</a:t>
            </a:r>
            <a:r>
              <a:rPr lang="ko-KR" altLang="en-US" sz="2000" b="1"/>
              <a:t>로 부여함</a:t>
            </a:r>
            <a:endParaRPr lang="en-US" altLang="ko-KR" sz="2000" b="1"/>
          </a:p>
          <a:p>
            <a:pPr>
              <a:buNone/>
            </a:pPr>
            <a:r>
              <a:rPr lang="ko-KR" altLang="en-US" sz="2000" b="1"/>
              <a:t> ❼ </a:t>
            </a:r>
            <a:r>
              <a:rPr lang="ko-KR" altLang="en-US" sz="2000" b="1" dirty="0"/>
              <a:t>포스터 발표</a:t>
            </a:r>
          </a:p>
          <a:p>
            <a:pPr marL="447675" indent="-447675">
              <a:buNone/>
            </a:pPr>
            <a:r>
              <a:rPr lang="ko-KR" altLang="en-US" sz="2000" b="1" dirty="0"/>
              <a:t>    ① </a:t>
            </a:r>
            <a:r>
              <a:rPr lang="ko-KR" altLang="en-US" sz="2000" b="1" dirty="0" err="1"/>
              <a:t>랩로테이션</a:t>
            </a:r>
            <a:r>
              <a:rPr lang="ko-KR" altLang="en-US" sz="2000" b="1" dirty="0"/>
              <a:t> 실험 결과를 포스터로 제작하여 지도교수에게 </a:t>
            </a:r>
            <a:r>
              <a:rPr lang="ko-KR" altLang="en-US" sz="2000" b="1"/>
              <a:t>합격 여부 판정</a:t>
            </a:r>
            <a:endParaRPr lang="en-US" altLang="ko-KR" sz="2000" b="1" dirty="0"/>
          </a:p>
          <a:p>
            <a:pPr marL="447675" indent="-447675">
              <a:buNone/>
            </a:pPr>
            <a:r>
              <a:rPr lang="ko-KR" altLang="en-US" sz="2000" b="1"/>
              <a:t>        받음</a:t>
            </a:r>
            <a:r>
              <a:rPr lang="en-US" altLang="ko-KR" sz="2000" b="1"/>
              <a:t>-&gt;</a:t>
            </a:r>
            <a:r>
              <a:rPr lang="ko-KR" altLang="en-US" sz="2000" b="1"/>
              <a:t>지정된 양식에 </a:t>
            </a:r>
            <a:r>
              <a:rPr lang="ko-KR" altLang="en-US" sz="2000" b="1">
                <a:solidFill>
                  <a:srgbClr val="C00000"/>
                </a:solidFill>
              </a:rPr>
              <a:t>지도교수의 날인을 받아 학과사무실에 제출</a:t>
            </a:r>
            <a:endParaRPr lang="en-US" altLang="ko-KR" sz="2000" b="1">
              <a:solidFill>
                <a:srgbClr val="C00000"/>
              </a:solidFill>
            </a:endParaRPr>
          </a:p>
          <a:p>
            <a:pPr marL="447675" indent="-447675">
              <a:buNone/>
            </a:pPr>
            <a:r>
              <a:rPr lang="ko-KR" altLang="en-US" sz="2000" b="1"/>
              <a:t>    ② 포스터를 제작하여 반드시 아래 시기에 포스터를 발표하여야 함</a:t>
            </a:r>
            <a:endParaRPr lang="en-US" altLang="ko-KR" sz="2000" b="1"/>
          </a:p>
          <a:p>
            <a:pPr marL="447675" indent="-447675">
              <a:buNone/>
            </a:pPr>
            <a:r>
              <a:rPr lang="en-US" altLang="ko-KR" sz="2000" b="1"/>
              <a:t>        - </a:t>
            </a:r>
            <a:r>
              <a:rPr lang="ko-KR" altLang="en-US" sz="2000" b="1"/>
              <a:t>여름방학에 수행한 경우</a:t>
            </a:r>
            <a:r>
              <a:rPr lang="en-US" altLang="ko-KR" sz="2000" b="1"/>
              <a:t>: </a:t>
            </a:r>
            <a:r>
              <a:rPr lang="ko-KR" altLang="en-US" sz="2000" b="1"/>
              <a:t>그 해 </a:t>
            </a:r>
            <a:r>
              <a:rPr lang="en-US" altLang="ko-KR" sz="2000" b="1">
                <a:solidFill>
                  <a:srgbClr val="C00000"/>
                </a:solidFill>
              </a:rPr>
              <a:t>9</a:t>
            </a:r>
            <a:r>
              <a:rPr lang="ko-KR" altLang="en-US" sz="2000" b="1">
                <a:solidFill>
                  <a:srgbClr val="C00000"/>
                </a:solidFill>
              </a:rPr>
              <a:t>월 중 교내 발표</a:t>
            </a:r>
          </a:p>
          <a:p>
            <a:pPr marL="447675" indent="-447675">
              <a:buNone/>
            </a:pPr>
            <a:r>
              <a:rPr lang="en-US" altLang="ko-KR" sz="2000" b="1"/>
              <a:t>        - </a:t>
            </a:r>
            <a:r>
              <a:rPr lang="ko-KR" altLang="en-US" sz="2000" b="1"/>
              <a:t>겨울방학에 수행한 경우</a:t>
            </a:r>
            <a:r>
              <a:rPr lang="en-US" altLang="ko-KR" sz="2000" b="1"/>
              <a:t>: </a:t>
            </a:r>
            <a:r>
              <a:rPr lang="ko-KR" altLang="en-US" sz="2000" b="1"/>
              <a:t>그 다음해 </a:t>
            </a:r>
            <a:r>
              <a:rPr lang="en-US" altLang="ko-KR" sz="2000" b="1">
                <a:solidFill>
                  <a:srgbClr val="C00000"/>
                </a:solidFill>
              </a:rPr>
              <a:t>3</a:t>
            </a:r>
            <a:r>
              <a:rPr lang="ko-KR" altLang="en-US" sz="2000" b="1">
                <a:solidFill>
                  <a:srgbClr val="C00000"/>
                </a:solidFill>
              </a:rPr>
              <a:t>월 이화</a:t>
            </a:r>
            <a:r>
              <a:rPr lang="en-US" altLang="ko-KR" sz="2000" b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•</a:t>
            </a:r>
            <a:r>
              <a:rPr lang="ko-KR" altLang="en-US" sz="2000" b="1">
                <a:solidFill>
                  <a:srgbClr val="C00000"/>
                </a:solidFill>
              </a:rPr>
              <a:t>생명 어우름제 발표</a:t>
            </a:r>
            <a:endParaRPr lang="en-US" altLang="ko-KR" sz="2000" b="1"/>
          </a:p>
          <a:p>
            <a:pPr marL="447675" indent="-447675">
              <a:buNone/>
            </a:pPr>
            <a:r>
              <a:rPr lang="ko-KR" altLang="en-US" sz="2000" b="1"/>
              <a:t>    ③ 발표 학생은 심사위원에게 포스터 내용을 설명하고 질문에 답하여야 함</a:t>
            </a:r>
            <a:endParaRPr lang="en-US" altLang="ko-KR" sz="2000" b="1"/>
          </a:p>
          <a:p>
            <a:pPr marL="447675" indent="-447675">
              <a:buNone/>
            </a:pPr>
            <a:r>
              <a:rPr lang="en-US" altLang="ko-KR" sz="2000" b="1"/>
              <a:t>        (</a:t>
            </a:r>
            <a:r>
              <a:rPr lang="ko-KR" altLang="en-US" sz="2000" b="1"/>
              <a:t>수상 있음</a:t>
            </a:r>
            <a:r>
              <a:rPr lang="en-US" altLang="ko-KR" sz="2000" b="1"/>
              <a:t>)</a:t>
            </a:r>
          </a:p>
          <a:p>
            <a:pPr marL="447675" indent="-447675">
              <a:buNone/>
            </a:pPr>
            <a:r>
              <a:rPr lang="ko-KR" altLang="en-US" sz="2000" b="1"/>
              <a:t>    ④ </a:t>
            </a:r>
            <a:r>
              <a:rPr lang="ko-KR" altLang="en-US" sz="2000" b="1">
                <a:solidFill>
                  <a:srgbClr val="C00000"/>
                </a:solidFill>
              </a:rPr>
              <a:t>학점인정 여부와 상관없이 포스터를 발표</a:t>
            </a:r>
            <a:r>
              <a:rPr lang="ko-KR" altLang="en-US" sz="2000" b="1"/>
              <a:t>하여야 함</a:t>
            </a:r>
            <a:endParaRPr lang="en-US" altLang="ko-KR" sz="2000" b="1"/>
          </a:p>
          <a:p>
            <a:pPr marL="447675" indent="-447675">
              <a:buNone/>
            </a:pPr>
            <a:r>
              <a:rPr lang="en-US" altLang="ko-KR" sz="2000" b="1"/>
              <a:t>       </a:t>
            </a:r>
            <a:endParaRPr lang="ko-KR" alt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9"/>
          </a:xfrm>
        </p:spPr>
        <p:txBody>
          <a:bodyPr>
            <a:normAutofit/>
          </a:bodyPr>
          <a:lstStyle/>
          <a:p>
            <a:pPr marL="447675" indent="-447675">
              <a:buNone/>
            </a:pPr>
            <a:endParaRPr lang="ko-KR" altLang="en-US" sz="2000" b="1" dirty="0"/>
          </a:p>
          <a:p>
            <a:pPr marL="447675" indent="-447675">
              <a:buNone/>
            </a:pPr>
            <a:r>
              <a:rPr lang="ko-KR" altLang="en-US" sz="2000" b="1" dirty="0"/>
              <a:t>❽ 신청방법 및 실험실 배정</a:t>
            </a:r>
          </a:p>
          <a:p>
            <a:pPr marL="447675" indent="-447675">
              <a:buNone/>
            </a:pPr>
            <a:r>
              <a:rPr lang="ko-KR" altLang="en-US" sz="2000" b="1" dirty="0"/>
              <a:t>    ① 학생은 희망하는 실험실을 </a:t>
            </a:r>
            <a:r>
              <a:rPr lang="en-US" altLang="ko-KR" sz="2000" b="1" dirty="0">
                <a:solidFill>
                  <a:srgbClr val="C00000"/>
                </a:solidFill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</a:rPr>
              <a:t>지망까지 신청함 </a:t>
            </a:r>
            <a:endParaRPr lang="en-US" altLang="ko-KR" sz="2000" b="1" dirty="0">
              <a:solidFill>
                <a:srgbClr val="C00000"/>
              </a:solidFill>
            </a:endParaRPr>
          </a:p>
          <a:p>
            <a:pPr marL="447675" indent="-447675">
              <a:buNone/>
            </a:pPr>
            <a:r>
              <a:rPr lang="en-US" altLang="ko-KR" sz="2000" b="1" dirty="0"/>
              <a:t>       (</a:t>
            </a:r>
            <a:r>
              <a:rPr lang="ko-KR" altLang="en-US" sz="2000" b="1" dirty="0"/>
              <a:t>단</a:t>
            </a:r>
            <a:r>
              <a:rPr lang="en-US" altLang="ko-KR" sz="2000" b="1"/>
              <a:t>, </a:t>
            </a:r>
            <a:r>
              <a:rPr lang="ko-KR" altLang="en-US" sz="2000" b="1"/>
              <a:t>대면 설명회 </a:t>
            </a:r>
            <a:r>
              <a:rPr lang="ko-KR" altLang="en-US" sz="2000" b="1" dirty="0"/>
              <a:t>불참 시 </a:t>
            </a:r>
            <a:r>
              <a:rPr lang="en-US" altLang="ko-KR" sz="2000" b="1"/>
              <a:t>1</a:t>
            </a:r>
            <a:r>
              <a:rPr lang="ko-KR" altLang="en-US" sz="2000" b="1"/>
              <a:t>지망 </a:t>
            </a:r>
            <a:r>
              <a:rPr lang="ko-KR" altLang="en-US" sz="2000" b="1" dirty="0"/>
              <a:t>우선권 없음</a:t>
            </a:r>
            <a:r>
              <a:rPr lang="en-US" altLang="ko-KR" sz="2000" b="1" dirty="0"/>
              <a:t>)</a:t>
            </a:r>
          </a:p>
          <a:p>
            <a:pPr marL="447675" indent="-447675">
              <a:buNone/>
            </a:pPr>
            <a:r>
              <a:rPr lang="ko-KR" altLang="en-US" sz="2000" b="1" dirty="0"/>
              <a:t>    ② 학생 수용 여부는 교수 권한이며 </a:t>
            </a:r>
            <a:r>
              <a:rPr lang="en-US" altLang="ko-KR" sz="2000" b="1" dirty="0">
                <a:solidFill>
                  <a:srgbClr val="C00000"/>
                </a:solidFill>
              </a:rPr>
              <a:t>1</a:t>
            </a:r>
            <a:r>
              <a:rPr lang="ko-KR" altLang="en-US" sz="2000" b="1" dirty="0">
                <a:solidFill>
                  <a:srgbClr val="C00000"/>
                </a:solidFill>
              </a:rPr>
              <a:t>년에 최대 </a:t>
            </a:r>
            <a:r>
              <a:rPr lang="en-US" altLang="ko-KR" sz="2000" b="1" dirty="0">
                <a:solidFill>
                  <a:srgbClr val="C00000"/>
                </a:solidFill>
              </a:rPr>
              <a:t>4</a:t>
            </a:r>
            <a:r>
              <a:rPr lang="ko-KR" altLang="en-US" sz="2000" b="1" dirty="0">
                <a:solidFill>
                  <a:srgbClr val="C00000"/>
                </a:solidFill>
              </a:rPr>
              <a:t>명</a:t>
            </a:r>
            <a:r>
              <a:rPr lang="ko-KR" altLang="en-US" sz="2000" b="1" dirty="0"/>
              <a:t>까지</a:t>
            </a:r>
            <a:r>
              <a:rPr lang="ko-KR" altLang="en-US" sz="2000" b="1" dirty="0">
                <a:solidFill>
                  <a:srgbClr val="C00000"/>
                </a:solidFill>
              </a:rPr>
              <a:t> </a:t>
            </a:r>
            <a:r>
              <a:rPr lang="ko-KR" altLang="en-US" sz="2000" b="1" dirty="0"/>
              <a:t>수용 가능</a:t>
            </a:r>
          </a:p>
          <a:p>
            <a:pPr marL="447675" indent="-447675">
              <a:buNone/>
            </a:pPr>
            <a:r>
              <a:rPr lang="ko-KR" altLang="en-US" sz="2000" b="1" dirty="0"/>
              <a:t>    ③ </a:t>
            </a:r>
            <a:r>
              <a:rPr lang="en-US" altLang="ko-KR" sz="2000" b="1" dirty="0">
                <a:solidFill>
                  <a:srgbClr val="C00000"/>
                </a:solidFill>
              </a:rPr>
              <a:t>2</a:t>
            </a:r>
            <a:r>
              <a:rPr lang="ko-KR" altLang="en-US" sz="2000" b="1" dirty="0">
                <a:solidFill>
                  <a:srgbClr val="C00000"/>
                </a:solidFill>
              </a:rPr>
              <a:t>차 로테이션</a:t>
            </a:r>
            <a:r>
              <a:rPr lang="ko-KR" altLang="en-US" sz="2000" b="1" dirty="0"/>
              <a:t>을</a:t>
            </a:r>
            <a:r>
              <a:rPr lang="ko-KR" altLang="en-US" sz="2000" b="1" dirty="0">
                <a:solidFill>
                  <a:srgbClr val="C00000"/>
                </a:solidFill>
              </a:rPr>
              <a:t> </a:t>
            </a:r>
            <a:r>
              <a:rPr lang="ko-KR" altLang="en-US" sz="2000" b="1" dirty="0"/>
              <a:t>희망하는 경우는 반드시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차 로테이션 실험실과 </a:t>
            </a:r>
            <a:endParaRPr lang="en-US" altLang="ko-KR" sz="2000" b="1" dirty="0"/>
          </a:p>
          <a:p>
            <a:pPr marL="447675" indent="-447675">
              <a:buNone/>
            </a:pPr>
            <a:r>
              <a:rPr lang="en-US" altLang="ko-KR" sz="2000" b="1" dirty="0"/>
              <a:t>       </a:t>
            </a:r>
            <a:r>
              <a:rPr lang="ko-KR" altLang="en-US" sz="2000" b="1" dirty="0"/>
              <a:t>다른 실험실에서 수행하여야 함 </a:t>
            </a:r>
            <a:endParaRPr lang="en-US" altLang="ko-KR" sz="2000" b="1" dirty="0"/>
          </a:p>
          <a:p>
            <a:pPr marL="447675" indent="-447675">
              <a:buNone/>
            </a:pPr>
            <a:r>
              <a:rPr lang="en-US" altLang="ko-KR" sz="2000" b="1" dirty="0"/>
              <a:t>      (</a:t>
            </a:r>
            <a:r>
              <a:rPr lang="ko-KR" altLang="en-US" sz="2000" b="1" dirty="0">
                <a:solidFill>
                  <a:srgbClr val="C00000"/>
                </a:solidFill>
              </a:rPr>
              <a:t>학점</a:t>
            </a:r>
            <a:r>
              <a:rPr lang="en-US" altLang="ko-KR" sz="2000" b="1" dirty="0">
                <a:solidFill>
                  <a:srgbClr val="C00000"/>
                </a:solidFill>
              </a:rPr>
              <a:t>, </a:t>
            </a:r>
            <a:r>
              <a:rPr lang="ko-KR" altLang="en-US" sz="2000" b="1" dirty="0">
                <a:solidFill>
                  <a:srgbClr val="C00000"/>
                </a:solidFill>
              </a:rPr>
              <a:t>포스터 </a:t>
            </a:r>
            <a:r>
              <a:rPr lang="ko-KR" altLang="en-US" sz="2000" b="1">
                <a:solidFill>
                  <a:srgbClr val="C00000"/>
                </a:solidFill>
              </a:rPr>
              <a:t>발표 없으며</a:t>
            </a:r>
            <a:r>
              <a:rPr lang="en-US" altLang="ko-KR" sz="2000" b="1"/>
              <a:t> </a:t>
            </a:r>
            <a:r>
              <a:rPr lang="ko-KR" altLang="en-US" sz="2000" b="1" dirty="0"/>
              <a:t>인원수 제한에는 포함되지 않음</a:t>
            </a:r>
            <a:r>
              <a:rPr lang="en-US" altLang="ko-KR" sz="2000" b="1" dirty="0"/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0" name="Rectangle 1"/>
          <p:cNvSpPr>
            <a:spLocks noChangeArrowheads="1"/>
          </p:cNvSpPr>
          <p:nvPr/>
        </p:nvSpPr>
        <p:spPr bwMode="auto">
          <a:xfrm>
            <a:off x="395287" y="85293"/>
            <a:ext cx="8353425" cy="6699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000000"/>
                </a:solidFill>
                <a:latin typeface="+mn-ea"/>
              </a:rPr>
              <a:t> </a:t>
            </a:r>
            <a:endParaRPr lang="en-US" altLang="ko-KR" sz="2000" b="1" dirty="0"/>
          </a:p>
          <a:p>
            <a:pPr eaLnBrk="0" latinLnBrk="0" hangingPunct="0">
              <a:lnSpc>
                <a:spcPct val="114000"/>
              </a:lnSpc>
              <a:defRPr/>
            </a:pPr>
            <a:endParaRPr lang="en-US" altLang="ko-KR" sz="2000" b="1"/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ko-KR" altLang="en-US" sz="2000" b="1"/>
              <a:t>❶ 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생명과학과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졸업요건</a:t>
            </a:r>
            <a:endParaRPr lang="ko-KR" altLang="en-US" sz="2000" b="1" dirty="0">
              <a:latin typeface="+mn-ea"/>
            </a:endParaRPr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en-US" altLang="ko-KR" sz="2000" b="1" dirty="0">
                <a:solidFill>
                  <a:srgbClr val="282828"/>
                </a:solidFill>
                <a:latin typeface="+mn-ea"/>
              </a:rPr>
              <a:t>   </a:t>
            </a:r>
            <a:r>
              <a:rPr lang="en-US" altLang="ko-KR" sz="2000" b="1">
                <a:solidFill>
                  <a:srgbClr val="282828"/>
                </a:solidFill>
                <a:latin typeface="+mn-ea"/>
              </a:rPr>
              <a:t>- </a:t>
            </a:r>
            <a:r>
              <a:rPr lang="ko-KR" altLang="en-US" sz="2000" b="1">
                <a:solidFill>
                  <a:srgbClr val="282828"/>
                </a:solidFill>
                <a:latin typeface="+mn-ea"/>
              </a:rPr>
              <a:t>생명과학과 </a:t>
            </a:r>
            <a:r>
              <a:rPr lang="ko-KR" altLang="en-US" sz="2000" b="1" dirty="0">
                <a:solidFill>
                  <a:srgbClr val="282828"/>
                </a:solidFill>
                <a:latin typeface="+mn-ea"/>
              </a:rPr>
              <a:t>졸업요건인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졸업논문 이수방법 중의 하나임</a:t>
            </a:r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ko-KR" altLang="en-US" sz="2000" b="1">
                <a:latin typeface="+mn-ea"/>
              </a:rPr>
              <a:t>   </a:t>
            </a:r>
            <a:r>
              <a:rPr lang="en-US" altLang="ko-KR" sz="2000" b="1">
                <a:latin typeface="+mn-ea"/>
              </a:rPr>
              <a:t>- </a:t>
            </a:r>
            <a:r>
              <a:rPr lang="ko-KR" altLang="en-US" sz="2000" b="1">
                <a:latin typeface="+mn-ea"/>
              </a:rPr>
              <a:t>담당 교수님이 지정한 논문 조사 및 발표</a:t>
            </a:r>
            <a:endParaRPr lang="en-US" altLang="ko-KR" sz="2000" b="1">
              <a:latin typeface="+mn-ea"/>
            </a:endParaRPr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 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2000" b="1">
                <a:latin typeface="+mn-ea"/>
              </a:rPr>
              <a:t>-</a:t>
            </a: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졸업하는 학기 이전까지 랩로테이션을 완료해야 함</a:t>
            </a:r>
            <a:endParaRPr lang="en-US" altLang="ko-KR" sz="2000" b="1">
              <a:solidFill>
                <a:srgbClr val="C00000"/>
              </a:solidFill>
              <a:latin typeface="+mn-ea"/>
            </a:endParaRPr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en-US" altLang="ko-KR" sz="2000" b="1">
                <a:solidFill>
                  <a:srgbClr val="282828"/>
                </a:solidFill>
                <a:latin typeface="+mn-ea"/>
              </a:rPr>
              <a:t>   - </a:t>
            </a:r>
            <a:r>
              <a:rPr lang="ko-KR" altLang="en-US" sz="2000" b="1" dirty="0">
                <a:solidFill>
                  <a:srgbClr val="282828"/>
                </a:solidFill>
                <a:latin typeface="+mn-ea"/>
              </a:rPr>
              <a:t>학점 부여하지 않음</a:t>
            </a:r>
            <a:endParaRPr lang="en-US" altLang="ko-KR" sz="2000" b="1" dirty="0">
              <a:solidFill>
                <a:srgbClr val="282828"/>
              </a:solidFill>
              <a:latin typeface="+mn-ea"/>
            </a:endParaRPr>
          </a:p>
          <a:p>
            <a:pPr eaLnBrk="0" latinLnBrk="0" hangingPunct="0">
              <a:lnSpc>
                <a:spcPct val="114000"/>
              </a:lnSpc>
              <a:defRPr/>
            </a:pPr>
            <a:endParaRPr lang="ko-KR" altLang="en-US" sz="2000" b="1" dirty="0">
              <a:latin typeface="+mn-ea"/>
            </a:endParaRPr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ko-KR" altLang="en-US" sz="2000" b="1" dirty="0">
                <a:solidFill>
                  <a:srgbClr val="282828"/>
                </a:solidFill>
                <a:latin typeface="+mn-ea"/>
              </a:rPr>
              <a:t>❷ 대상 </a:t>
            </a:r>
            <a:endParaRPr lang="ko-KR" altLang="en-US" sz="2000" b="1" dirty="0">
              <a:latin typeface="+mn-ea"/>
            </a:endParaRPr>
          </a:p>
          <a:p>
            <a:pPr marL="542925" indent="-542925" eaLnBrk="0" latinLnBrk="0" hangingPunct="0">
              <a:lnSpc>
                <a:spcPct val="114000"/>
              </a:lnSpc>
              <a:defRPr/>
            </a:pPr>
            <a:r>
              <a:rPr lang="en-US" altLang="ko-KR" sz="2000" b="1" dirty="0">
                <a:solidFill>
                  <a:srgbClr val="282828"/>
                </a:solidFill>
                <a:latin typeface="+mn-ea"/>
              </a:rPr>
              <a:t>   </a:t>
            </a:r>
            <a:r>
              <a:rPr lang="en-US" altLang="ko-KR" sz="2000" b="1">
                <a:solidFill>
                  <a:srgbClr val="282828"/>
                </a:solidFill>
                <a:latin typeface="+mn-ea"/>
              </a:rPr>
              <a:t>- </a:t>
            </a:r>
            <a:r>
              <a:rPr lang="ko-KR" altLang="en-US" sz="2000" b="1">
                <a:latin typeface="+mn-ea"/>
              </a:rPr>
              <a:t>생명과학과 </a:t>
            </a:r>
            <a:r>
              <a:rPr lang="en-US" altLang="ko-KR" sz="2000" b="1" dirty="0">
                <a:latin typeface="+mn-ea"/>
              </a:rPr>
              <a:t>2,3,4</a:t>
            </a:r>
            <a:r>
              <a:rPr lang="ko-KR" altLang="en-US" sz="2000" b="1" dirty="0">
                <a:latin typeface="+mn-ea"/>
              </a:rPr>
              <a:t>학년으로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생명과학실험</a:t>
            </a:r>
            <a:r>
              <a:rPr lang="en-US" altLang="ko-KR" sz="2000" b="1" dirty="0">
                <a:solidFill>
                  <a:srgbClr val="C00000"/>
                </a:solidFill>
                <a:latin typeface="+mn-ea"/>
              </a:rPr>
              <a:t>1-4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중 최소 </a:t>
            </a:r>
            <a:r>
              <a:rPr lang="en-US" altLang="ko-KR" sz="2000" b="1" dirty="0">
                <a:solidFill>
                  <a:srgbClr val="C00000"/>
                </a:solidFill>
                <a:latin typeface="+mn-ea"/>
              </a:rPr>
              <a:t>2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개 </a:t>
            </a:r>
            <a:r>
              <a:rPr lang="ko-KR" altLang="en-US" sz="2000" b="1" dirty="0">
                <a:latin typeface="+mn-ea"/>
              </a:rPr>
              <a:t>이상  이수하였거나 이수 예정인 학생</a:t>
            </a:r>
            <a:endParaRPr lang="en-US" altLang="ko-KR" sz="2000" b="1" dirty="0">
              <a:latin typeface="+mn-ea"/>
            </a:endParaRPr>
          </a:p>
          <a:p>
            <a:pPr eaLnBrk="0" latinLnBrk="0" hangingPunct="0">
              <a:lnSpc>
                <a:spcPct val="114000"/>
              </a:lnSpc>
              <a:defRPr/>
            </a:pPr>
            <a:endParaRPr lang="ko-KR" altLang="en-US" sz="2000" b="1" dirty="0">
              <a:latin typeface="+mn-ea"/>
            </a:endParaRPr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ko-KR" altLang="en-US" sz="2000" b="1" dirty="0">
                <a:latin typeface="+mn-ea"/>
              </a:rPr>
              <a:t>❸ 신청시기 및 연구기간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>
                <a:latin typeface="+mn-ea"/>
              </a:rPr>
              <a:t>   ① </a:t>
            </a:r>
            <a:r>
              <a:rPr lang="en-US" altLang="ko-KR" sz="2000" b="1">
                <a:latin typeface="+mn-ea"/>
              </a:rPr>
              <a:t>1</a:t>
            </a:r>
            <a:r>
              <a:rPr lang="ko-KR" altLang="en-US" sz="2000" b="1">
                <a:latin typeface="+mn-ea"/>
              </a:rPr>
              <a:t>학기</a:t>
            </a:r>
            <a:r>
              <a:rPr lang="en-US" altLang="ko-KR" sz="2000" b="1">
                <a:latin typeface="+mn-ea"/>
              </a:rPr>
              <a:t>: 3</a:t>
            </a:r>
            <a:r>
              <a:rPr lang="ko-KR" altLang="en-US" sz="2000" b="1">
                <a:latin typeface="+mn-ea"/>
              </a:rPr>
              <a:t>월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이화</a:t>
            </a:r>
            <a:r>
              <a:rPr lang="en-US" altLang="ko-KR" sz="2000" b="1">
                <a:latin typeface="+mn-ea"/>
              </a:rPr>
              <a:t>•</a:t>
            </a:r>
            <a:r>
              <a:rPr lang="ko-KR" altLang="en-US" sz="2000" b="1">
                <a:latin typeface="+mn-ea"/>
              </a:rPr>
              <a:t>생명 어우름제</a:t>
            </a:r>
            <a:r>
              <a:rPr lang="en-US" altLang="ko-KR" sz="2000" b="1">
                <a:latin typeface="+mn-ea"/>
              </a:rPr>
              <a:t>), 3</a:t>
            </a:r>
            <a:r>
              <a:rPr lang="ko-KR" altLang="en-US" sz="2000" b="1">
                <a:latin typeface="+mn-ea"/>
              </a:rPr>
              <a:t>월 중 공지되는 시기 내 신청</a:t>
            </a: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ko-KR" altLang="en-US" sz="2000" b="1">
                <a:latin typeface="+mn-ea"/>
              </a:rPr>
              <a:t>   ② </a:t>
            </a:r>
            <a:r>
              <a:rPr lang="en-US" altLang="ko-KR" sz="2000" b="1">
                <a:latin typeface="+mn-ea"/>
              </a:rPr>
              <a:t>2</a:t>
            </a:r>
            <a:r>
              <a:rPr lang="ko-KR" altLang="en-US" sz="2000" b="1">
                <a:latin typeface="+mn-ea"/>
              </a:rPr>
              <a:t>학기</a:t>
            </a:r>
            <a:r>
              <a:rPr lang="en-US" altLang="ko-KR" sz="2000" b="1">
                <a:latin typeface="+mn-ea"/>
              </a:rPr>
              <a:t>: 9</a:t>
            </a:r>
            <a:r>
              <a:rPr lang="ko-KR" altLang="en-US" sz="2000" b="1">
                <a:latin typeface="+mn-ea"/>
              </a:rPr>
              <a:t>월</a:t>
            </a:r>
            <a:r>
              <a:rPr lang="en-US" altLang="ko-KR" sz="2000" b="1">
                <a:latin typeface="+mn-ea"/>
              </a:rPr>
              <a:t>(</a:t>
            </a:r>
            <a:r>
              <a:rPr lang="ko-KR" altLang="en-US" sz="2000" b="1">
                <a:latin typeface="+mn-ea"/>
              </a:rPr>
              <a:t>바이오커리어데이</a:t>
            </a:r>
            <a:r>
              <a:rPr lang="en-US" altLang="ko-KR" sz="2000" b="1">
                <a:latin typeface="+mn-ea"/>
              </a:rPr>
              <a:t>), 9</a:t>
            </a:r>
            <a:r>
              <a:rPr lang="ko-KR" altLang="en-US" sz="2000" b="1">
                <a:latin typeface="+mn-ea"/>
              </a:rPr>
              <a:t>월 중 공지되는 시기 내 신청</a:t>
            </a:r>
            <a:endParaRPr lang="en-US" altLang="ko-KR" sz="2000" b="1"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altLang="ko-KR" sz="2000" b="1">
                <a:latin typeface="+mn-ea"/>
              </a:rPr>
              <a:t>   </a:t>
            </a:r>
            <a:r>
              <a:rPr lang="ko-KR" altLang="en-US" sz="2000" b="1"/>
              <a:t>③</a:t>
            </a:r>
            <a:r>
              <a:rPr lang="en-US" altLang="ko-KR" sz="2000" b="1"/>
              <a:t> 1</a:t>
            </a:r>
            <a:r>
              <a:rPr lang="ko-KR" altLang="en-US" sz="2000" b="1"/>
              <a:t>학기는 여름방학</a:t>
            </a:r>
            <a:r>
              <a:rPr lang="en-US" altLang="ko-KR" sz="2000" b="1"/>
              <a:t>, 2</a:t>
            </a:r>
            <a:r>
              <a:rPr lang="ko-KR" altLang="en-US" sz="2000" b="1"/>
              <a:t>학기는 겨울방학에 연구</a:t>
            </a:r>
            <a:endParaRPr lang="ko-KR" altLang="en-US" sz="2200"/>
          </a:p>
          <a:p>
            <a:pPr eaLnBrk="0" latinLnBrk="0" hangingPunct="0">
              <a:lnSpc>
                <a:spcPct val="114000"/>
              </a:lnSpc>
              <a:defRPr/>
            </a:pPr>
            <a:r>
              <a:rPr lang="en-US" altLang="ko-KR" sz="2000" b="1">
                <a:latin typeface="+mn-ea"/>
              </a:rPr>
              <a:t> </a:t>
            </a:r>
            <a:endParaRPr lang="en-US" altLang="ko-KR" sz="2000" b="1" dirty="0"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57200" y="260648"/>
            <a:ext cx="8229600" cy="8640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dirty="0" err="1">
                <a:solidFill>
                  <a:srgbClr val="002060"/>
                </a:solidFill>
                <a:latin typeface="휴먼엑스포" pitchFamily="18" charset="-127"/>
                <a:ea typeface="휴먼엑스포" pitchFamily="18" charset="-127"/>
              </a:rPr>
              <a:t>논문리서치</a:t>
            </a:r>
            <a:endParaRPr lang="ko-KR" altLang="en-US" sz="4000" dirty="0">
              <a:solidFill>
                <a:srgbClr val="00206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0836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0" name="Rectangle 1"/>
          <p:cNvSpPr>
            <a:spLocks noChangeArrowheads="1"/>
          </p:cNvSpPr>
          <p:nvPr/>
        </p:nvSpPr>
        <p:spPr bwMode="auto">
          <a:xfrm>
            <a:off x="0" y="642596"/>
            <a:ext cx="8892605" cy="557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2000" b="1" dirty="0">
                <a:latin typeface="+mn-ea"/>
              </a:rPr>
              <a:t> ❹ </a:t>
            </a:r>
            <a:r>
              <a:rPr lang="ko-KR" altLang="en-US" sz="2000" b="1" dirty="0">
                <a:latin typeface="+mn-ea"/>
              </a:rPr>
              <a:t>이수 방법</a:t>
            </a: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latin typeface="+mn-ea"/>
              </a:rPr>
              <a:t>     </a:t>
            </a:r>
            <a:r>
              <a:rPr lang="ko-KR" altLang="en-US" sz="2000" b="1">
                <a:latin typeface="+mn-ea"/>
              </a:rPr>
              <a:t>①</a:t>
            </a:r>
            <a:r>
              <a:rPr lang="en-US" altLang="ko-KR" sz="2000" b="1">
                <a:latin typeface="+mn-ea"/>
              </a:rPr>
              <a:t> </a:t>
            </a:r>
            <a:r>
              <a:rPr lang="ko-KR" altLang="en-US" sz="2000" b="1">
                <a:latin typeface="+mn-ea"/>
              </a:rPr>
              <a:t>설정된 </a:t>
            </a:r>
            <a:r>
              <a:rPr lang="en-US" altLang="ko-KR" sz="2000" b="1">
                <a:latin typeface="+mn-ea"/>
              </a:rPr>
              <a:t>7</a:t>
            </a:r>
            <a:r>
              <a:rPr lang="ko-KR" altLang="en-US" sz="2000" b="1">
                <a:latin typeface="+mn-ea"/>
              </a:rPr>
              <a:t>개 연구주제</a:t>
            </a:r>
            <a:r>
              <a:rPr lang="en-US" altLang="ko-KR" sz="2000" b="1">
                <a:latin typeface="+mn-ea"/>
              </a:rPr>
              <a:t>(7</a:t>
            </a:r>
            <a:r>
              <a:rPr lang="ko-KR" altLang="en-US" sz="2000" b="1">
                <a:latin typeface="+mn-ea"/>
              </a:rPr>
              <a:t>페이지 표</a:t>
            </a:r>
            <a:r>
              <a:rPr lang="en-US" altLang="ko-KR" sz="2000" b="1" dirty="0">
                <a:latin typeface="+mn-ea"/>
              </a:rPr>
              <a:t>) </a:t>
            </a:r>
            <a:r>
              <a:rPr lang="ko-KR" altLang="en-US" sz="2000" b="1" dirty="0">
                <a:latin typeface="+mn-ea"/>
              </a:rPr>
              <a:t>중에서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희망하는 그룹을 </a:t>
            </a: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3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순위까지  </a:t>
            </a:r>
            <a:endParaRPr lang="en-US" altLang="ko-KR" sz="2000" b="1">
              <a:solidFill>
                <a:srgbClr val="C00000"/>
              </a:solidFill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        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신청함</a:t>
            </a:r>
            <a:endParaRPr lang="ko-KR" altLang="en-US" sz="2000" b="1" dirty="0">
              <a:solidFill>
                <a:srgbClr val="C00000"/>
              </a:solidFill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latin typeface="+mn-ea"/>
              </a:rPr>
              <a:t>     </a:t>
            </a:r>
            <a:r>
              <a:rPr lang="ko-KR" altLang="en-US" sz="2000" b="1"/>
              <a:t>② </a:t>
            </a:r>
            <a:r>
              <a:rPr lang="ko-KR" altLang="en-US" sz="2000" b="1">
                <a:latin typeface="+mn-ea"/>
              </a:rPr>
              <a:t>신청한 </a:t>
            </a:r>
            <a:r>
              <a:rPr lang="ko-KR" altLang="en-US" sz="2000" b="1" dirty="0">
                <a:latin typeface="+mn-ea"/>
              </a:rPr>
              <a:t>연구그룹의 담당 교수님들로부터 연구할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논문을 </a:t>
            </a:r>
            <a:r>
              <a:rPr lang="ko-KR" altLang="en-US" sz="2000" b="1" dirty="0" err="1">
                <a:solidFill>
                  <a:srgbClr val="000000"/>
                </a:solidFill>
                <a:latin typeface="+mn-ea"/>
              </a:rPr>
              <a:t>부여받음</a:t>
            </a:r>
            <a:endParaRPr lang="ko-KR" altLang="en-US" sz="2000" b="1" dirty="0"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latin typeface="+mn-ea"/>
              </a:rPr>
              <a:t>     </a:t>
            </a:r>
            <a:r>
              <a:rPr lang="ko-KR" altLang="en-US" sz="2000" b="1"/>
              <a:t>③</a:t>
            </a:r>
            <a:r>
              <a:rPr lang="en-US" altLang="ko-KR" sz="2000" b="1"/>
              <a:t> 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연구내용을 </a:t>
            </a:r>
            <a:r>
              <a:rPr lang="en-US" altLang="ko-KR" sz="2000" b="1" dirty="0" err="1">
                <a:solidFill>
                  <a:srgbClr val="000000"/>
                </a:solidFill>
                <a:latin typeface="+mn-ea"/>
              </a:rPr>
              <a:t>ppt</a:t>
            </a:r>
            <a:r>
              <a:rPr lang="en-US" altLang="ko-KR" sz="2000" b="1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파일로 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작성하여 담당교수님의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참석 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하에      </a:t>
            </a:r>
            <a:endParaRPr lang="en-US" altLang="ko-KR" sz="2000" b="1">
              <a:solidFill>
                <a:srgbClr val="000000"/>
              </a:solidFill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        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구두발표하고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합격여부를 판정 받음 </a:t>
            </a:r>
            <a:r>
              <a:rPr lang="en-US" altLang="ko-KR" sz="2000" b="1" dirty="0">
                <a:solidFill>
                  <a:srgbClr val="000000"/>
                </a:solidFill>
                <a:latin typeface="+mn-ea"/>
              </a:rPr>
              <a:t>(</a:t>
            </a: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5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번항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참조</a:t>
            </a:r>
            <a:r>
              <a:rPr lang="en-US" altLang="ko-KR" sz="2000" b="1" dirty="0">
                <a:solidFill>
                  <a:srgbClr val="000000"/>
                </a:solidFill>
                <a:latin typeface="+mn-ea"/>
              </a:rPr>
              <a:t>)</a:t>
            </a:r>
            <a:endParaRPr lang="en-US" altLang="ko-KR" sz="2000" b="1" dirty="0"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     </a:t>
            </a:r>
            <a:r>
              <a:rPr lang="ko-KR" altLang="en-US" sz="2000" b="1"/>
              <a:t>④ </a:t>
            </a: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1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차 심사에서 불합격될 경우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최대 </a:t>
            </a:r>
            <a:r>
              <a:rPr lang="en-US" altLang="ko-KR" sz="2000" b="1" dirty="0">
                <a:solidFill>
                  <a:srgbClr val="C00000"/>
                </a:solidFill>
                <a:latin typeface="+mn-ea"/>
              </a:rPr>
              <a:t>3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차 심사까지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받을 수 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있으며 </a:t>
            </a:r>
            <a:endParaRPr lang="en-US" altLang="ko-KR" sz="2000" b="1">
              <a:solidFill>
                <a:srgbClr val="000000"/>
              </a:solidFill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         3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차 심사에서도 불합격 판정될 경우 논문리서치 이수는 불인정됨 </a:t>
            </a:r>
            <a:endParaRPr lang="ko-KR" altLang="en-US" sz="2000" b="1" dirty="0"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     ⑤ 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합격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판정을 받은 경우 지정된 양식에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담당교수의 날인을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받아 </a:t>
            </a:r>
            <a:endParaRPr lang="en-US" altLang="ko-KR" sz="2000" b="1">
              <a:solidFill>
                <a:srgbClr val="C00000"/>
              </a:solidFill>
              <a:latin typeface="+mn-ea"/>
            </a:endParaRP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solidFill>
                  <a:srgbClr val="C00000"/>
                </a:solidFill>
                <a:latin typeface="+mn-ea"/>
              </a:rPr>
              <a:t>         </a:t>
            </a:r>
            <a:r>
              <a:rPr lang="ko-KR" altLang="en-US" sz="2000" b="1">
                <a:solidFill>
                  <a:srgbClr val="C00000"/>
                </a:solidFill>
                <a:latin typeface="+mn-ea"/>
              </a:rPr>
              <a:t>전공사무실에 </a:t>
            </a:r>
            <a:r>
              <a:rPr lang="ko-KR" altLang="en-US" sz="2000" b="1" dirty="0">
                <a:solidFill>
                  <a:srgbClr val="C00000"/>
                </a:solidFill>
                <a:latin typeface="+mn-ea"/>
              </a:rPr>
              <a:t>제출함</a:t>
            </a:r>
          </a:p>
          <a:p>
            <a:pPr marL="542925" indent="-542925" eaLnBrk="0" latinLnBrk="0" hangingPunct="0">
              <a:lnSpc>
                <a:spcPct val="150000"/>
              </a:lnSpc>
              <a:defRPr/>
            </a:pP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     ⑥ 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별도로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포스터 작성 및 발표는 하지 않음</a:t>
            </a:r>
            <a:endParaRPr lang="ko-KR" altLang="en-US" sz="2000" b="1" dirty="0">
              <a:latin typeface="+mn-ea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  </a:t>
            </a:r>
            <a:endParaRPr lang="en-US" altLang="ko-KR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49394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35000"/>
          </a:spcBef>
          <a:spcAft>
            <a:spcPct val="0"/>
          </a:spcAft>
          <a:buClrTx/>
          <a:buSzTx/>
          <a:buFontTx/>
          <a:buNone/>
          <a:tabLst/>
          <a:defRPr kumimoji="0" lang="ko-KR" sz="1400" b="0" i="0" u="none" strike="noStrike" cap="none" normalizeH="0" baseline="0" smtClean="0">
            <a:ln>
              <a:noFill/>
            </a:ln>
            <a:solidFill>
              <a:srgbClr val="29436D"/>
            </a:solidFill>
            <a:effectLst/>
            <a:latin typeface="나눔고딕 ExtraBold" pitchFamily="50" charset="-127"/>
            <a:ea typeface="나눔고딕 ExtraBold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35000"/>
          </a:spcBef>
          <a:spcAft>
            <a:spcPct val="0"/>
          </a:spcAft>
          <a:buClrTx/>
          <a:buSzTx/>
          <a:buFontTx/>
          <a:buNone/>
          <a:tabLst/>
          <a:defRPr kumimoji="0" lang="ko-KR" sz="1400" b="0" i="0" u="none" strike="noStrike" cap="none" normalizeH="0" baseline="0" smtClean="0">
            <a:ln>
              <a:noFill/>
            </a:ln>
            <a:solidFill>
              <a:srgbClr val="29436D"/>
            </a:solidFill>
            <a:effectLst/>
            <a:latin typeface="나눔고딕 ExtraBold" pitchFamily="50" charset="-127"/>
            <a:ea typeface="나눔고딕 ExtraBold" pitchFamily="50" charset="-127"/>
          </a:defRPr>
        </a:defPPr>
      </a:lstStyle>
    </a:lnDef>
  </a:objectDefaults>
  <a:extraClrSchemeLst>
    <a:extraClrScheme>
      <a:clrScheme name="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521</Words>
  <Application>Microsoft Office PowerPoint</Application>
  <PresentationFormat>화면 슬라이드 쇼(4:3)</PresentationFormat>
  <Paragraphs>67</Paragraphs>
  <Slides>6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맑은 고딕</vt:lpstr>
      <vt:lpstr>휴먼엑스포</vt:lpstr>
      <vt:lpstr>Arial</vt:lpstr>
      <vt:lpstr>Office 테마</vt:lpstr>
      <vt:lpstr>디자인 사용자 지정</vt:lpstr>
      <vt:lpstr>Image</vt:lpstr>
      <vt:lpstr>생명과학</vt:lpstr>
      <vt:lpstr>랩로테이션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XP SP3 FINAL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2011학년 생명과학전공</dc:title>
  <dc:creator>snoopy</dc:creator>
  <cp:lastModifiedBy>user</cp:lastModifiedBy>
  <cp:revision>180</cp:revision>
  <cp:lastPrinted>2014-02-27T06:09:54Z</cp:lastPrinted>
  <dcterms:created xsi:type="dcterms:W3CDTF">2011-02-21T06:04:48Z</dcterms:created>
  <dcterms:modified xsi:type="dcterms:W3CDTF">2026-09-21T08:02:35Z</dcterms:modified>
</cp:coreProperties>
</file>