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58" r:id="rId3"/>
    <p:sldId id="260" r:id="rId4"/>
    <p:sldId id="273" r:id="rId5"/>
    <p:sldId id="275" r:id="rId6"/>
    <p:sldId id="274" r:id="rId7"/>
    <p:sldId id="276" r:id="rId8"/>
    <p:sldId id="277" r:id="rId9"/>
    <p:sldId id="270" r:id="rId10"/>
    <p:sldId id="279" r:id="rId11"/>
    <p:sldId id="282" r:id="rId12"/>
    <p:sldId id="284" r:id="rId13"/>
    <p:sldId id="285" r:id="rId14"/>
    <p:sldId id="286" r:id="rId15"/>
    <p:sldId id="269" r:id="rId16"/>
    <p:sldId id="287" r:id="rId17"/>
    <p:sldId id="292" r:id="rId18"/>
    <p:sldId id="293" r:id="rId19"/>
    <p:sldId id="294" r:id="rId20"/>
    <p:sldId id="297" r:id="rId21"/>
    <p:sldId id="271" r:id="rId22"/>
    <p:sldId id="298" r:id="rId23"/>
    <p:sldId id="302" r:id="rId24"/>
    <p:sldId id="304" r:id="rId25"/>
    <p:sldId id="267" r:id="rId26"/>
    <p:sldId id="257" r:id="rId27"/>
  </p:sldIdLst>
  <p:sldSz cx="9144000" cy="6858000" type="screen4x3"/>
  <p:notesSz cx="6858000" cy="9144000"/>
  <p:embeddedFontLst>
    <p:embeddedFont>
      <p:font typeface="08서울남산체 EB" pitchFamily="18" charset="-127"/>
      <p:regular r:id="rId30"/>
    </p:embeddedFont>
    <p:embeddedFont>
      <p:font typeface="나눔고딕 ExtraBold" pitchFamily="50" charset="-127"/>
      <p:bold r:id="rId31"/>
    </p:embeddedFont>
    <p:embeddedFont>
      <p:font typeface="Century Gothic" pitchFamily="34" charset="0"/>
      <p:regular r:id="rId32"/>
      <p:bold r:id="rId33"/>
      <p:italic r:id="rId34"/>
      <p:boldItalic r:id="rId35"/>
    </p:embeddedFont>
    <p:embeddedFont>
      <p:font typeface="한컴바탕" pitchFamily="18" charset="2"/>
      <p:regular r:id="rId36"/>
    </p:embeddedFont>
    <p:embeddedFont>
      <p:font typeface="맑은 고딕" pitchFamily="50" charset="-127"/>
      <p:regular r:id="rId37"/>
      <p:bold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41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890"/>
        <p:guide orient="horz" pos="572"/>
        <p:guide orient="horz" pos="402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786" y="-12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776DA-1784-4137-BCEB-FD465D935642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477904D-07AD-4BD3-A4C9-2BC9CC414E6C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생각틀</a:t>
          </a:r>
          <a:r>
            <a:rPr lang="en-US" altLang="ko-KR" sz="1800" dirty="0" smtClean="0"/>
            <a:t>(Thinking Maps)</a:t>
          </a:r>
          <a:r>
            <a:rPr lang="ko-KR" altLang="en-US" sz="1800" dirty="0" smtClean="0"/>
            <a:t>을 활용한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 읽기</a:t>
          </a:r>
          <a:r>
            <a:rPr lang="en-US" altLang="ko-KR" sz="1800" dirty="0" smtClean="0">
              <a:latin typeface="나눔고딕 ExtraBold"/>
              <a:ea typeface="나눔고딕 ExtraBold"/>
            </a:rPr>
            <a:t>•</a:t>
          </a:r>
          <a:r>
            <a:rPr lang="ko-KR" altLang="en-US" sz="1800" dirty="0" smtClean="0"/>
            <a:t>쓰기 통합 교수</a:t>
          </a:r>
          <a:r>
            <a:rPr lang="en-US" altLang="ko-KR" sz="1800" dirty="0" smtClean="0">
              <a:latin typeface="나눔고딕 ExtraBold"/>
              <a:ea typeface="나눔고딕 ExtraBold"/>
            </a:rPr>
            <a:t>•</a:t>
          </a:r>
          <a:r>
            <a:rPr lang="ko-KR" altLang="en-US" sz="1800" dirty="0" smtClean="0"/>
            <a:t>학습 방안 제시</a:t>
          </a:r>
          <a:endParaRPr lang="ko-KR" altLang="en-US" sz="1800" dirty="0"/>
        </a:p>
      </dgm:t>
    </dgm:pt>
    <dgm:pt modelId="{27AF2A85-63CC-4E71-8E2A-8330E45DAE00}" type="parTrans" cxnId="{F0BDF7F3-83C3-48B0-8C49-A3E7CE9C2CFE}">
      <dgm:prSet/>
      <dgm:spPr/>
      <dgm:t>
        <a:bodyPr/>
        <a:lstStyle/>
        <a:p>
          <a:pPr latinLnBrk="1"/>
          <a:endParaRPr lang="ko-KR" altLang="en-US"/>
        </a:p>
      </dgm:t>
    </dgm:pt>
    <dgm:pt modelId="{70B50A80-6E25-4E49-BDB5-48FC14F4ECDB}" type="sibTrans" cxnId="{F0BDF7F3-83C3-48B0-8C49-A3E7CE9C2CFE}">
      <dgm:prSet/>
      <dgm:spPr/>
      <dgm:t>
        <a:bodyPr/>
        <a:lstStyle/>
        <a:p>
          <a:pPr latinLnBrk="1"/>
          <a:endParaRPr lang="ko-KR" altLang="en-US"/>
        </a:p>
      </dgm:t>
    </dgm:pt>
    <dgm:pt modelId="{97E93B6D-D0A7-4B9B-BCBB-0821F00A80E5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500" dirty="0" smtClean="0">
              <a:latin typeface="나눔고딕 ExtraBold" pitchFamily="50" charset="-127"/>
              <a:ea typeface="나눔고딕 ExtraBold" pitchFamily="50" charset="-127"/>
            </a:rPr>
            <a:t>읽기</a:t>
          </a:r>
          <a:r>
            <a:rPr lang="en-US" altLang="ko-KR" sz="1500" dirty="0" smtClean="0">
              <a:latin typeface="나눔고딕 ExtraBold" pitchFamily="50" charset="-127"/>
              <a:ea typeface="나눔고딕 ExtraBold" pitchFamily="50" charset="-127"/>
            </a:rPr>
            <a:t>•</a:t>
          </a:r>
          <a:r>
            <a:rPr lang="ko-KR" altLang="en-US" sz="1500" dirty="0" smtClean="0">
              <a:latin typeface="나눔고딕 ExtraBold" pitchFamily="50" charset="-127"/>
              <a:ea typeface="나눔고딕 ExtraBold" pitchFamily="50" charset="-127"/>
            </a:rPr>
            <a:t>쓰기 통합교육이 잘 이루어지지 않음</a:t>
          </a:r>
          <a:endParaRPr lang="ko-KR" altLang="en-US" sz="1500" dirty="0">
            <a:latin typeface="나눔고딕 ExtraBold" pitchFamily="50" charset="-127"/>
            <a:ea typeface="나눔고딕 ExtraBold" pitchFamily="50" charset="-127"/>
          </a:endParaRPr>
        </a:p>
      </dgm:t>
    </dgm:pt>
    <dgm:pt modelId="{DF2BA40D-1489-4F74-8EF5-FCB1835C43BE}" type="parTrans" cxnId="{1AF3218F-A999-42F6-B434-FCE3E1814BBA}">
      <dgm:prSet/>
      <dgm:spPr/>
      <dgm:t>
        <a:bodyPr/>
        <a:lstStyle/>
        <a:p>
          <a:pPr latinLnBrk="1"/>
          <a:endParaRPr lang="ko-KR" altLang="en-US" dirty="0"/>
        </a:p>
      </dgm:t>
    </dgm:pt>
    <dgm:pt modelId="{0B0809E8-2557-41A9-8939-BD710E3881C3}" type="sibTrans" cxnId="{1AF3218F-A999-42F6-B434-FCE3E1814BBA}">
      <dgm:prSet/>
      <dgm:spPr/>
      <dgm:t>
        <a:bodyPr/>
        <a:lstStyle/>
        <a:p>
          <a:pPr latinLnBrk="1"/>
          <a:endParaRPr lang="ko-KR" altLang="en-US"/>
        </a:p>
      </dgm:t>
    </dgm:pt>
    <dgm:pt modelId="{125B20DD-61BE-4E83-9433-5CBEA8E73EEC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설명적 텍스트</a:t>
          </a:r>
          <a:r>
            <a:rPr lang="en-US" altLang="ko-KR" sz="1500" dirty="0" smtClean="0"/>
            <a:t>(Expository text)</a:t>
          </a:r>
          <a:r>
            <a:rPr lang="ko-KR" altLang="en-US" sz="1500" dirty="0" smtClean="0"/>
            <a:t>의 읽기 쓰기 활동을 어려워함</a:t>
          </a:r>
          <a:endParaRPr lang="ko-KR" altLang="en-US" sz="1500" dirty="0"/>
        </a:p>
      </dgm:t>
    </dgm:pt>
    <dgm:pt modelId="{90E60B5C-925F-46FC-9306-927EB1A87BC7}" type="parTrans" cxnId="{E8A6EB07-F851-4A2A-81FC-FF774A04ECC8}">
      <dgm:prSet/>
      <dgm:spPr/>
      <dgm:t>
        <a:bodyPr/>
        <a:lstStyle/>
        <a:p>
          <a:pPr latinLnBrk="1"/>
          <a:endParaRPr lang="ko-KR" altLang="en-US" dirty="0"/>
        </a:p>
      </dgm:t>
    </dgm:pt>
    <dgm:pt modelId="{2F1DC0BD-3033-442F-8BAE-1E5B1ADB28A1}" type="sibTrans" cxnId="{E8A6EB07-F851-4A2A-81FC-FF774A04ECC8}">
      <dgm:prSet/>
      <dgm:spPr/>
      <dgm:t>
        <a:bodyPr/>
        <a:lstStyle/>
        <a:p>
          <a:pPr latinLnBrk="1"/>
          <a:endParaRPr lang="ko-KR" altLang="en-US"/>
        </a:p>
      </dgm:t>
    </dgm:pt>
    <dgm:pt modelId="{B847B8C3-A41B-4238-A85E-AC05DCFAFD7F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글의 구조 파악 및 글쓰기를 위한 의미 시각화 방법이 필요함</a:t>
          </a:r>
          <a:endParaRPr lang="ko-KR" altLang="en-US" sz="1500" dirty="0"/>
        </a:p>
      </dgm:t>
    </dgm:pt>
    <dgm:pt modelId="{56D7FC22-75FC-4A95-9A7B-C37C978305D4}" type="parTrans" cxnId="{99A825CE-E8AB-44AF-9E9F-5AC37A84F4FD}">
      <dgm:prSet/>
      <dgm:spPr/>
      <dgm:t>
        <a:bodyPr/>
        <a:lstStyle/>
        <a:p>
          <a:pPr latinLnBrk="1"/>
          <a:endParaRPr lang="ko-KR" altLang="en-US"/>
        </a:p>
      </dgm:t>
    </dgm:pt>
    <dgm:pt modelId="{709AF74F-D0C5-4978-AC7B-86D4E73B4AB7}" type="sibTrans" cxnId="{99A825CE-E8AB-44AF-9E9F-5AC37A84F4FD}">
      <dgm:prSet/>
      <dgm:spPr/>
      <dgm:t>
        <a:bodyPr/>
        <a:lstStyle/>
        <a:p>
          <a:pPr latinLnBrk="1"/>
          <a:endParaRPr lang="ko-KR" altLang="en-US"/>
        </a:p>
      </dgm:t>
    </dgm:pt>
    <dgm:pt modelId="{CFAD5254-5DD5-40D1-BD38-335A7DAD2B69}" type="pres">
      <dgm:prSet presAssocID="{0D2776DA-1784-4137-BCEB-FD465D9356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BC8370-BCCD-4F37-A43F-42497F4D5FA1}" type="pres">
      <dgm:prSet presAssocID="{6477904D-07AD-4BD3-A4C9-2BC9CC414E6C}" presName="centerShape" presStyleLbl="node0" presStyleIdx="0" presStyleCnt="1" custScaleX="316682" custScaleY="71112" custLinFactNeighborX="3356" custLinFactNeighborY="352"/>
      <dgm:spPr/>
      <dgm:t>
        <a:bodyPr/>
        <a:lstStyle/>
        <a:p>
          <a:pPr latinLnBrk="1"/>
          <a:endParaRPr lang="ko-KR" altLang="en-US"/>
        </a:p>
      </dgm:t>
    </dgm:pt>
    <dgm:pt modelId="{69194FDE-24B9-4E7A-A8A2-AA78DBC7BBF8}" type="pres">
      <dgm:prSet presAssocID="{DF2BA40D-1489-4F74-8EF5-FCB1835C43BE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B3F3151B-8170-4E07-BD7A-1700D61A156F}" type="pres">
      <dgm:prSet presAssocID="{97E93B6D-D0A7-4B9B-BCBB-0821F00A80E5}" presName="node" presStyleLbl="node1" presStyleIdx="0" presStyleCnt="3" custScaleX="122958" custScaleY="613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DA387D-F27F-4497-BE42-F3AE4798321B}" type="pres">
      <dgm:prSet presAssocID="{90E60B5C-925F-46FC-9306-927EB1A87BC7}" presName="parTrans" presStyleLbl="bgSibTrans2D1" presStyleIdx="1" presStyleCnt="3" custAng="262662"/>
      <dgm:spPr/>
      <dgm:t>
        <a:bodyPr/>
        <a:lstStyle/>
        <a:p>
          <a:pPr latinLnBrk="1"/>
          <a:endParaRPr lang="ko-KR" altLang="en-US"/>
        </a:p>
      </dgm:t>
    </dgm:pt>
    <dgm:pt modelId="{43FBCDA1-3104-4879-A6AE-26EFDC505F4E}" type="pres">
      <dgm:prSet presAssocID="{125B20DD-61BE-4E83-9433-5CBEA8E73EEC}" presName="node" presStyleLbl="node1" presStyleIdx="1" presStyleCnt="3" custScaleX="165198" custScaleY="66667" custRadScaleRad="99514" custRadScaleInc="-9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8018C8-3B6C-47A2-B03A-E315C8CD313E}" type="pres">
      <dgm:prSet presAssocID="{56D7FC22-75FC-4A95-9A7B-C37C978305D4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4C4B34C-7B7F-49F8-9C7A-518DB810D2E7}" type="pres">
      <dgm:prSet presAssocID="{B847B8C3-A41B-4238-A85E-AC05DCFAFD7F}" presName="node" presStyleLbl="node1" presStyleIdx="2" presStyleCnt="3" custScaleX="170003" custScaleY="613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AF3218F-A999-42F6-B434-FCE3E1814BBA}" srcId="{6477904D-07AD-4BD3-A4C9-2BC9CC414E6C}" destId="{97E93B6D-D0A7-4B9B-BCBB-0821F00A80E5}" srcOrd="0" destOrd="0" parTransId="{DF2BA40D-1489-4F74-8EF5-FCB1835C43BE}" sibTransId="{0B0809E8-2557-41A9-8939-BD710E3881C3}"/>
    <dgm:cxn modelId="{99A825CE-E8AB-44AF-9E9F-5AC37A84F4FD}" srcId="{6477904D-07AD-4BD3-A4C9-2BC9CC414E6C}" destId="{B847B8C3-A41B-4238-A85E-AC05DCFAFD7F}" srcOrd="2" destOrd="0" parTransId="{56D7FC22-75FC-4A95-9A7B-C37C978305D4}" sibTransId="{709AF74F-D0C5-4978-AC7B-86D4E73B4AB7}"/>
    <dgm:cxn modelId="{E8A6EB07-F851-4A2A-81FC-FF774A04ECC8}" srcId="{6477904D-07AD-4BD3-A4C9-2BC9CC414E6C}" destId="{125B20DD-61BE-4E83-9433-5CBEA8E73EEC}" srcOrd="1" destOrd="0" parTransId="{90E60B5C-925F-46FC-9306-927EB1A87BC7}" sibTransId="{2F1DC0BD-3033-442F-8BAE-1E5B1ADB28A1}"/>
    <dgm:cxn modelId="{68EA4009-23C8-4891-A1E7-ECB38F2BFDE2}" type="presOf" srcId="{90E60B5C-925F-46FC-9306-927EB1A87BC7}" destId="{B6DA387D-F27F-4497-BE42-F3AE4798321B}" srcOrd="0" destOrd="0" presId="urn:microsoft.com/office/officeart/2005/8/layout/radial4"/>
    <dgm:cxn modelId="{F0BDF7F3-83C3-48B0-8C49-A3E7CE9C2CFE}" srcId="{0D2776DA-1784-4137-BCEB-FD465D935642}" destId="{6477904D-07AD-4BD3-A4C9-2BC9CC414E6C}" srcOrd="0" destOrd="0" parTransId="{27AF2A85-63CC-4E71-8E2A-8330E45DAE00}" sibTransId="{70B50A80-6E25-4E49-BDB5-48FC14F4ECDB}"/>
    <dgm:cxn modelId="{3EF58F77-241E-4191-8531-648EFDCE8001}" type="presOf" srcId="{B847B8C3-A41B-4238-A85E-AC05DCFAFD7F}" destId="{D4C4B34C-7B7F-49F8-9C7A-518DB810D2E7}" srcOrd="0" destOrd="0" presId="urn:microsoft.com/office/officeart/2005/8/layout/radial4"/>
    <dgm:cxn modelId="{D49CA363-60B5-4064-BD65-234A6B37E215}" type="presOf" srcId="{97E93B6D-D0A7-4B9B-BCBB-0821F00A80E5}" destId="{B3F3151B-8170-4E07-BD7A-1700D61A156F}" srcOrd="0" destOrd="0" presId="urn:microsoft.com/office/officeart/2005/8/layout/radial4"/>
    <dgm:cxn modelId="{867452EC-6DC8-4C9C-BD41-FC6E29295B00}" type="presOf" srcId="{56D7FC22-75FC-4A95-9A7B-C37C978305D4}" destId="{A98018C8-3B6C-47A2-B03A-E315C8CD313E}" srcOrd="0" destOrd="0" presId="urn:microsoft.com/office/officeart/2005/8/layout/radial4"/>
    <dgm:cxn modelId="{3917A170-AF96-4379-B745-FE4114B967E0}" type="presOf" srcId="{6477904D-07AD-4BD3-A4C9-2BC9CC414E6C}" destId="{97BC8370-BCCD-4F37-A43F-42497F4D5FA1}" srcOrd="0" destOrd="0" presId="urn:microsoft.com/office/officeart/2005/8/layout/radial4"/>
    <dgm:cxn modelId="{82E66713-BA49-44D8-8A88-9B81CCC2DEDB}" type="presOf" srcId="{DF2BA40D-1489-4F74-8EF5-FCB1835C43BE}" destId="{69194FDE-24B9-4E7A-A8A2-AA78DBC7BBF8}" srcOrd="0" destOrd="0" presId="urn:microsoft.com/office/officeart/2005/8/layout/radial4"/>
    <dgm:cxn modelId="{C57297EE-E7E1-49D4-9155-2D6F6A4B9F4F}" type="presOf" srcId="{125B20DD-61BE-4E83-9433-5CBEA8E73EEC}" destId="{43FBCDA1-3104-4879-A6AE-26EFDC505F4E}" srcOrd="0" destOrd="0" presId="urn:microsoft.com/office/officeart/2005/8/layout/radial4"/>
    <dgm:cxn modelId="{8030653F-9612-4239-AAB0-6A2714D05233}" type="presOf" srcId="{0D2776DA-1784-4137-BCEB-FD465D935642}" destId="{CFAD5254-5DD5-40D1-BD38-335A7DAD2B69}" srcOrd="0" destOrd="0" presId="urn:microsoft.com/office/officeart/2005/8/layout/radial4"/>
    <dgm:cxn modelId="{673022D6-8870-4154-B0F2-E7BB8FA90700}" type="presParOf" srcId="{CFAD5254-5DD5-40D1-BD38-335A7DAD2B69}" destId="{97BC8370-BCCD-4F37-A43F-42497F4D5FA1}" srcOrd="0" destOrd="0" presId="urn:microsoft.com/office/officeart/2005/8/layout/radial4"/>
    <dgm:cxn modelId="{8F0DFF8D-18C1-4DBB-B1EF-AE4EC31A80B7}" type="presParOf" srcId="{CFAD5254-5DD5-40D1-BD38-335A7DAD2B69}" destId="{69194FDE-24B9-4E7A-A8A2-AA78DBC7BBF8}" srcOrd="1" destOrd="0" presId="urn:microsoft.com/office/officeart/2005/8/layout/radial4"/>
    <dgm:cxn modelId="{D91AC6F8-EF13-4D4B-AD67-B7D86FAA4F85}" type="presParOf" srcId="{CFAD5254-5DD5-40D1-BD38-335A7DAD2B69}" destId="{B3F3151B-8170-4E07-BD7A-1700D61A156F}" srcOrd="2" destOrd="0" presId="urn:microsoft.com/office/officeart/2005/8/layout/radial4"/>
    <dgm:cxn modelId="{5E946DBE-4C95-4C74-939E-CEDCC163215B}" type="presParOf" srcId="{CFAD5254-5DD5-40D1-BD38-335A7DAD2B69}" destId="{B6DA387D-F27F-4497-BE42-F3AE4798321B}" srcOrd="3" destOrd="0" presId="urn:microsoft.com/office/officeart/2005/8/layout/radial4"/>
    <dgm:cxn modelId="{F999B7AF-A8EE-4D03-92D6-4BE788DB7823}" type="presParOf" srcId="{CFAD5254-5DD5-40D1-BD38-335A7DAD2B69}" destId="{43FBCDA1-3104-4879-A6AE-26EFDC505F4E}" srcOrd="4" destOrd="0" presId="urn:microsoft.com/office/officeart/2005/8/layout/radial4"/>
    <dgm:cxn modelId="{02E986CA-CFF3-43FE-94A1-FDF0C7B5A93B}" type="presParOf" srcId="{CFAD5254-5DD5-40D1-BD38-335A7DAD2B69}" destId="{A98018C8-3B6C-47A2-B03A-E315C8CD313E}" srcOrd="5" destOrd="0" presId="urn:microsoft.com/office/officeart/2005/8/layout/radial4"/>
    <dgm:cxn modelId="{D34D1B96-A93D-456F-B875-2E85B0D3F811}" type="presParOf" srcId="{CFAD5254-5DD5-40D1-BD38-335A7DAD2B69}" destId="{D4C4B34C-7B7F-49F8-9C7A-518DB810D2E7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D93CB-8F9C-4DC5-BFB8-356C8099C93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3269655-9A5B-4F0D-B21B-EBB40359AA2E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사전검사</a:t>
          </a:r>
          <a:endParaRPr lang="ko-KR" altLang="en-US" dirty="0"/>
        </a:p>
      </dgm:t>
    </dgm:pt>
    <dgm:pt modelId="{48320C36-0C50-43EF-91D0-42F73CC7903F}" type="parTrans" cxnId="{1E67C0D4-1425-45F5-9034-7177363BDE59}">
      <dgm:prSet/>
      <dgm:spPr/>
      <dgm:t>
        <a:bodyPr/>
        <a:lstStyle/>
        <a:p>
          <a:pPr latinLnBrk="1"/>
          <a:endParaRPr lang="ko-KR" altLang="en-US"/>
        </a:p>
      </dgm:t>
    </dgm:pt>
    <dgm:pt modelId="{7D7DD546-600E-4D6E-ABB2-EB67D02EF0CD}" type="sibTrans" cxnId="{1E67C0D4-1425-45F5-9034-7177363BDE59}">
      <dgm:prSet/>
      <dgm:spPr/>
      <dgm:t>
        <a:bodyPr/>
        <a:lstStyle/>
        <a:p>
          <a:pPr latinLnBrk="1"/>
          <a:endParaRPr lang="ko-KR" altLang="en-US"/>
        </a:p>
      </dgm:t>
    </dgm:pt>
    <dgm:pt modelId="{518F02DD-1A7A-4EE0-B6DC-567C1A00A9CC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사전읽기검사</a:t>
          </a:r>
          <a:endParaRPr lang="ko-KR" altLang="en-US" dirty="0"/>
        </a:p>
      </dgm:t>
    </dgm:pt>
    <dgm:pt modelId="{3F556543-0604-487D-B331-36689348B0C2}" type="parTrans" cxnId="{4A907400-16DB-421A-8D5F-664669E11C95}">
      <dgm:prSet/>
      <dgm:spPr/>
      <dgm:t>
        <a:bodyPr/>
        <a:lstStyle/>
        <a:p>
          <a:pPr latinLnBrk="1"/>
          <a:endParaRPr lang="ko-KR" altLang="en-US"/>
        </a:p>
      </dgm:t>
    </dgm:pt>
    <dgm:pt modelId="{FB10C6C4-0682-46BD-BB9E-3F1C7AD90BF1}" type="sibTrans" cxnId="{4A907400-16DB-421A-8D5F-664669E11C95}">
      <dgm:prSet/>
      <dgm:spPr/>
      <dgm:t>
        <a:bodyPr/>
        <a:lstStyle/>
        <a:p>
          <a:pPr latinLnBrk="1"/>
          <a:endParaRPr lang="ko-KR" altLang="en-US"/>
        </a:p>
      </dgm:t>
    </dgm:pt>
    <dgm:pt modelId="{16B0BDE1-0C15-4810-8B64-8C24AF4081C0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사전회상검사</a:t>
          </a:r>
          <a:endParaRPr lang="ko-KR" altLang="en-US" dirty="0"/>
        </a:p>
      </dgm:t>
    </dgm:pt>
    <dgm:pt modelId="{A795866D-2CD8-4121-8FF3-4BA3C7724F73}" type="parTrans" cxnId="{97E7D9EB-D141-4F1D-B11A-E90035EC0979}">
      <dgm:prSet/>
      <dgm:spPr/>
      <dgm:t>
        <a:bodyPr/>
        <a:lstStyle/>
        <a:p>
          <a:pPr latinLnBrk="1"/>
          <a:endParaRPr lang="ko-KR" altLang="en-US"/>
        </a:p>
      </dgm:t>
    </dgm:pt>
    <dgm:pt modelId="{CD3674CA-005B-480C-8449-514C4F98729E}" type="sibTrans" cxnId="{97E7D9EB-D141-4F1D-B11A-E90035EC0979}">
      <dgm:prSet/>
      <dgm:spPr/>
      <dgm:t>
        <a:bodyPr/>
        <a:lstStyle/>
        <a:p>
          <a:pPr latinLnBrk="1"/>
          <a:endParaRPr lang="ko-KR" altLang="en-US"/>
        </a:p>
      </dgm:t>
    </dgm:pt>
    <dgm:pt modelId="{A31BC95B-C4F9-4E2F-84C3-EED3118883A7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프로그램 투입</a:t>
          </a:r>
          <a:endParaRPr lang="ko-KR" altLang="en-US" dirty="0"/>
        </a:p>
      </dgm:t>
    </dgm:pt>
    <dgm:pt modelId="{F0812BF5-4EE7-454E-9AE6-F8E7BD811598}" type="parTrans" cxnId="{55DB73E8-BDE9-4C9D-AD3C-059329CD2C72}">
      <dgm:prSet/>
      <dgm:spPr/>
      <dgm:t>
        <a:bodyPr/>
        <a:lstStyle/>
        <a:p>
          <a:pPr latinLnBrk="1"/>
          <a:endParaRPr lang="ko-KR" altLang="en-US"/>
        </a:p>
      </dgm:t>
    </dgm:pt>
    <dgm:pt modelId="{6CC2FC71-D044-4153-91CA-C038DB382562}" type="sibTrans" cxnId="{55DB73E8-BDE9-4C9D-AD3C-059329CD2C72}">
      <dgm:prSet/>
      <dgm:spPr/>
      <dgm:t>
        <a:bodyPr/>
        <a:lstStyle/>
        <a:p>
          <a:pPr latinLnBrk="1"/>
          <a:endParaRPr lang="ko-KR" altLang="en-US"/>
        </a:p>
      </dgm:t>
    </dgm:pt>
    <dgm:pt modelId="{FEC0FE4A-598A-4799-BB25-917D76AF4C5A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생각틀을 활용한              읽기</a:t>
          </a:r>
          <a:r>
            <a:rPr lang="en-US" altLang="ko-KR" dirty="0" smtClean="0">
              <a:latin typeface="나눔고딕 ExtraBold"/>
              <a:ea typeface="나눔고딕 ExtraBold"/>
            </a:rPr>
            <a:t>•</a:t>
          </a:r>
          <a:r>
            <a:rPr lang="ko-KR" altLang="en-US" dirty="0" smtClean="0"/>
            <a:t>쓰기 통합  교수</a:t>
          </a:r>
          <a:endParaRPr lang="ko-KR" altLang="en-US" dirty="0"/>
        </a:p>
      </dgm:t>
    </dgm:pt>
    <dgm:pt modelId="{1F48D4B0-2C7D-4FFE-980D-91B50E3DF23F}" type="parTrans" cxnId="{9C1F6C77-3630-468F-902D-637F85E68B8C}">
      <dgm:prSet/>
      <dgm:spPr/>
      <dgm:t>
        <a:bodyPr/>
        <a:lstStyle/>
        <a:p>
          <a:pPr latinLnBrk="1"/>
          <a:endParaRPr lang="ko-KR" altLang="en-US"/>
        </a:p>
      </dgm:t>
    </dgm:pt>
    <dgm:pt modelId="{1D8D2A55-83FB-4306-A3B4-7F8C88C82EF5}" type="sibTrans" cxnId="{9C1F6C77-3630-468F-902D-637F85E68B8C}">
      <dgm:prSet/>
      <dgm:spPr/>
      <dgm:t>
        <a:bodyPr/>
        <a:lstStyle/>
        <a:p>
          <a:pPr latinLnBrk="1"/>
          <a:endParaRPr lang="ko-KR" altLang="en-US"/>
        </a:p>
      </dgm:t>
    </dgm:pt>
    <dgm:pt modelId="{81B9C4E3-2B6E-4241-8E2C-DD89DB3C891B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사후검사</a:t>
          </a:r>
          <a:endParaRPr lang="ko-KR" altLang="en-US" dirty="0"/>
        </a:p>
      </dgm:t>
    </dgm:pt>
    <dgm:pt modelId="{91CDD619-C090-43AA-B334-24B199600EAB}" type="parTrans" cxnId="{6EBA2811-2CC8-4F1C-9878-31C05655C92C}">
      <dgm:prSet/>
      <dgm:spPr/>
      <dgm:t>
        <a:bodyPr/>
        <a:lstStyle/>
        <a:p>
          <a:pPr latinLnBrk="1"/>
          <a:endParaRPr lang="ko-KR" altLang="en-US"/>
        </a:p>
      </dgm:t>
    </dgm:pt>
    <dgm:pt modelId="{A8CB977C-DC9E-4549-AA70-25D7243AAC33}" type="sibTrans" cxnId="{6EBA2811-2CC8-4F1C-9878-31C05655C92C}">
      <dgm:prSet/>
      <dgm:spPr/>
      <dgm:t>
        <a:bodyPr/>
        <a:lstStyle/>
        <a:p>
          <a:pPr latinLnBrk="1"/>
          <a:endParaRPr lang="ko-KR" altLang="en-US"/>
        </a:p>
      </dgm:t>
    </dgm:pt>
    <dgm:pt modelId="{17D25B4C-6328-411B-AEEF-79FDB444DC13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사후읽기검사</a:t>
          </a:r>
          <a:endParaRPr lang="ko-KR" altLang="en-US" dirty="0"/>
        </a:p>
      </dgm:t>
    </dgm:pt>
    <dgm:pt modelId="{8D73D53A-1D11-4528-997B-83538ACF8BD1}" type="parTrans" cxnId="{35FE4D92-080F-4F63-BCDF-569B834EDCE9}">
      <dgm:prSet/>
      <dgm:spPr/>
      <dgm:t>
        <a:bodyPr/>
        <a:lstStyle/>
        <a:p>
          <a:pPr latinLnBrk="1"/>
          <a:endParaRPr lang="ko-KR" altLang="en-US"/>
        </a:p>
      </dgm:t>
    </dgm:pt>
    <dgm:pt modelId="{D91B4831-160A-4AEE-AC23-08EA066265D2}" type="sibTrans" cxnId="{35FE4D92-080F-4F63-BCDF-569B834EDCE9}">
      <dgm:prSet/>
      <dgm:spPr/>
      <dgm:t>
        <a:bodyPr/>
        <a:lstStyle/>
        <a:p>
          <a:pPr latinLnBrk="1"/>
          <a:endParaRPr lang="ko-KR" altLang="en-US"/>
        </a:p>
      </dgm:t>
    </dgm:pt>
    <dgm:pt modelId="{64009697-DD4C-41AD-B8C7-09898E046F33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사후 회상검사</a:t>
          </a:r>
          <a:endParaRPr lang="ko-KR" altLang="en-US" dirty="0"/>
        </a:p>
      </dgm:t>
    </dgm:pt>
    <dgm:pt modelId="{0F9DD2B0-D478-41D6-8A70-3A98D1495387}" type="parTrans" cxnId="{1821FAA2-C35B-4952-85BE-CFB3CDE3EF68}">
      <dgm:prSet/>
      <dgm:spPr/>
      <dgm:t>
        <a:bodyPr/>
        <a:lstStyle/>
        <a:p>
          <a:pPr latinLnBrk="1"/>
          <a:endParaRPr lang="ko-KR" altLang="en-US"/>
        </a:p>
      </dgm:t>
    </dgm:pt>
    <dgm:pt modelId="{648E4086-DEEE-4CB3-AE6A-1B569E29FD2D}" type="sibTrans" cxnId="{1821FAA2-C35B-4952-85BE-CFB3CDE3EF68}">
      <dgm:prSet/>
      <dgm:spPr/>
      <dgm:t>
        <a:bodyPr/>
        <a:lstStyle/>
        <a:p>
          <a:pPr latinLnBrk="1"/>
          <a:endParaRPr lang="ko-KR" altLang="en-US"/>
        </a:p>
      </dgm:t>
    </dgm:pt>
    <dgm:pt modelId="{FFDAD026-32F0-4F27-8262-9FA457985DC5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사후 쓰기검사</a:t>
          </a:r>
          <a:endParaRPr lang="ko-KR" altLang="en-US" dirty="0"/>
        </a:p>
      </dgm:t>
    </dgm:pt>
    <dgm:pt modelId="{49DACF90-90F1-408D-9086-B5961BCF9813}" type="parTrans" cxnId="{30507310-578B-4A79-8008-380D698B371D}">
      <dgm:prSet/>
      <dgm:spPr/>
      <dgm:t>
        <a:bodyPr/>
        <a:lstStyle/>
        <a:p>
          <a:pPr latinLnBrk="1"/>
          <a:endParaRPr lang="ko-KR" altLang="en-US"/>
        </a:p>
      </dgm:t>
    </dgm:pt>
    <dgm:pt modelId="{3AFD8197-6450-444E-8B3A-6EDC1BAC3AD0}" type="sibTrans" cxnId="{30507310-578B-4A79-8008-380D698B371D}">
      <dgm:prSet/>
      <dgm:spPr/>
      <dgm:t>
        <a:bodyPr/>
        <a:lstStyle/>
        <a:p>
          <a:pPr latinLnBrk="1"/>
          <a:endParaRPr lang="ko-KR" altLang="en-US"/>
        </a:p>
      </dgm:t>
    </dgm:pt>
    <dgm:pt modelId="{D9456C3B-570B-4EC5-AB57-AFD8235BFCFC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사전쓰기검사</a:t>
          </a:r>
          <a:endParaRPr lang="ko-KR" altLang="en-US" dirty="0"/>
        </a:p>
      </dgm:t>
    </dgm:pt>
    <dgm:pt modelId="{E5300C06-87B4-49A4-B035-2F44187830D8}" type="parTrans" cxnId="{CA672EBA-6B2E-4887-92F4-7DFB6685F8A2}">
      <dgm:prSet/>
      <dgm:spPr/>
      <dgm:t>
        <a:bodyPr/>
        <a:lstStyle/>
        <a:p>
          <a:pPr latinLnBrk="1"/>
          <a:endParaRPr lang="ko-KR" altLang="en-US"/>
        </a:p>
      </dgm:t>
    </dgm:pt>
    <dgm:pt modelId="{F59D402D-1845-4FD0-9145-7E4C4161149E}" type="sibTrans" cxnId="{CA672EBA-6B2E-4887-92F4-7DFB6685F8A2}">
      <dgm:prSet/>
      <dgm:spPr/>
      <dgm:t>
        <a:bodyPr/>
        <a:lstStyle/>
        <a:p>
          <a:pPr latinLnBrk="1"/>
          <a:endParaRPr lang="ko-KR" altLang="en-US"/>
        </a:p>
      </dgm:t>
    </dgm:pt>
    <dgm:pt modelId="{7C62D807-F294-4220-915B-0C5CEE319612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학습 프로그램 투입</a:t>
          </a:r>
          <a:endParaRPr lang="ko-KR" altLang="en-US" dirty="0"/>
        </a:p>
      </dgm:t>
    </dgm:pt>
    <dgm:pt modelId="{893905A7-0A15-469C-8409-4A08258FDD85}" type="parTrans" cxnId="{BCC471DE-7C5B-459D-B7F5-22B2B9757405}">
      <dgm:prSet/>
      <dgm:spPr/>
      <dgm:t>
        <a:bodyPr/>
        <a:lstStyle/>
        <a:p>
          <a:pPr latinLnBrk="1"/>
          <a:endParaRPr lang="ko-KR" altLang="en-US"/>
        </a:p>
      </dgm:t>
    </dgm:pt>
    <dgm:pt modelId="{0076D609-D782-4DAC-BF87-10190C0AA6DC}" type="sibTrans" cxnId="{BCC471DE-7C5B-459D-B7F5-22B2B9757405}">
      <dgm:prSet/>
      <dgm:spPr/>
      <dgm:t>
        <a:bodyPr/>
        <a:lstStyle/>
        <a:p>
          <a:pPr latinLnBrk="1"/>
          <a:endParaRPr lang="ko-KR" altLang="en-US"/>
        </a:p>
      </dgm:t>
    </dgm:pt>
    <dgm:pt modelId="{CA09F3D3-0FA3-45CB-B5B9-CB6674D55723}" type="pres">
      <dgm:prSet presAssocID="{A34D93CB-8F9C-4DC5-BFB8-356C8099C9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5EAEC3-2A3C-42EA-9BB5-7033AE72F165}" type="pres">
      <dgm:prSet presAssocID="{13269655-9A5B-4F0D-B21B-EBB40359AA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6E9245-93A8-44EE-A521-B2A18FBA4E0B}" type="pres">
      <dgm:prSet presAssocID="{7D7DD546-600E-4D6E-ABB2-EB67D02EF0CD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90828F7-AFDF-4DBA-A634-3B47E3BD4FC6}" type="pres">
      <dgm:prSet presAssocID="{7D7DD546-600E-4D6E-ABB2-EB67D02EF0CD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9C25DDA-2E43-4936-BBEE-89B7C7120C1F}" type="pres">
      <dgm:prSet presAssocID="{A31BC95B-C4F9-4E2F-84C3-EED3118883A7}" presName="node" presStyleLbl="node1" presStyleIdx="1" presStyleCnt="3" custScaleX="1093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8E39DA-2D64-417A-937D-257FD6488471}" type="pres">
      <dgm:prSet presAssocID="{6CC2FC71-D044-4153-91CA-C038DB382562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5BDC089-0015-4CF3-81D7-3CC7CA21ED3E}" type="pres">
      <dgm:prSet presAssocID="{6CC2FC71-D044-4153-91CA-C038DB382562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A1EFCA8-3C5B-4EEC-A2A8-9611C21BC4ED}" type="pres">
      <dgm:prSet presAssocID="{81B9C4E3-2B6E-4241-8E2C-DD89DB3C89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7E7D9EB-D141-4F1D-B11A-E90035EC0979}" srcId="{13269655-9A5B-4F0D-B21B-EBB40359AA2E}" destId="{16B0BDE1-0C15-4810-8B64-8C24AF4081C0}" srcOrd="1" destOrd="0" parTransId="{A795866D-2CD8-4121-8FF3-4BA3C7724F73}" sibTransId="{CD3674CA-005B-480C-8449-514C4F98729E}"/>
    <dgm:cxn modelId="{12A35F86-06DE-4880-BC3F-A5C8914B0232}" type="presOf" srcId="{7C62D807-F294-4220-915B-0C5CEE319612}" destId="{09C25DDA-2E43-4936-BBEE-89B7C7120C1F}" srcOrd="0" destOrd="2" presId="urn:microsoft.com/office/officeart/2005/8/layout/process1"/>
    <dgm:cxn modelId="{55DB73E8-BDE9-4C9D-AD3C-059329CD2C72}" srcId="{A34D93CB-8F9C-4DC5-BFB8-356C8099C934}" destId="{A31BC95B-C4F9-4E2F-84C3-EED3118883A7}" srcOrd="1" destOrd="0" parTransId="{F0812BF5-4EE7-454E-9AE6-F8E7BD811598}" sibTransId="{6CC2FC71-D044-4153-91CA-C038DB382562}"/>
    <dgm:cxn modelId="{E3E892F6-2041-4947-8002-CCCC46C03F9B}" type="presOf" srcId="{6CC2FC71-D044-4153-91CA-C038DB382562}" destId="{3F8E39DA-2D64-417A-937D-257FD6488471}" srcOrd="0" destOrd="0" presId="urn:microsoft.com/office/officeart/2005/8/layout/process1"/>
    <dgm:cxn modelId="{C596A9FB-2799-476C-99D4-55818BD7887C}" type="presOf" srcId="{6CC2FC71-D044-4153-91CA-C038DB382562}" destId="{45BDC089-0015-4CF3-81D7-3CC7CA21ED3E}" srcOrd="1" destOrd="0" presId="urn:microsoft.com/office/officeart/2005/8/layout/process1"/>
    <dgm:cxn modelId="{AA6FA23E-00A8-4BAF-B910-DD60E6E41F03}" type="presOf" srcId="{7D7DD546-600E-4D6E-ABB2-EB67D02EF0CD}" destId="{E90828F7-AFDF-4DBA-A634-3B47E3BD4FC6}" srcOrd="1" destOrd="0" presId="urn:microsoft.com/office/officeart/2005/8/layout/process1"/>
    <dgm:cxn modelId="{30507310-578B-4A79-8008-380D698B371D}" srcId="{81B9C4E3-2B6E-4241-8E2C-DD89DB3C891B}" destId="{FFDAD026-32F0-4F27-8262-9FA457985DC5}" srcOrd="2" destOrd="0" parTransId="{49DACF90-90F1-408D-9086-B5961BCF9813}" sibTransId="{3AFD8197-6450-444E-8B3A-6EDC1BAC3AD0}"/>
    <dgm:cxn modelId="{115598DB-0E9C-4FD0-A240-BF91BE98F42D}" type="presOf" srcId="{D9456C3B-570B-4EC5-AB57-AFD8235BFCFC}" destId="{335EAEC3-2A3C-42EA-9BB5-7033AE72F165}" srcOrd="0" destOrd="3" presId="urn:microsoft.com/office/officeart/2005/8/layout/process1"/>
    <dgm:cxn modelId="{4A907400-16DB-421A-8D5F-664669E11C95}" srcId="{13269655-9A5B-4F0D-B21B-EBB40359AA2E}" destId="{518F02DD-1A7A-4EE0-B6DC-567C1A00A9CC}" srcOrd="0" destOrd="0" parTransId="{3F556543-0604-487D-B331-36689348B0C2}" sibTransId="{FB10C6C4-0682-46BD-BB9E-3F1C7AD90BF1}"/>
    <dgm:cxn modelId="{BCC471DE-7C5B-459D-B7F5-22B2B9757405}" srcId="{A31BC95B-C4F9-4E2F-84C3-EED3118883A7}" destId="{7C62D807-F294-4220-915B-0C5CEE319612}" srcOrd="1" destOrd="0" parTransId="{893905A7-0A15-469C-8409-4A08258FDD85}" sibTransId="{0076D609-D782-4DAC-BF87-10190C0AA6DC}"/>
    <dgm:cxn modelId="{75C601BE-05DD-42A2-80F5-CA6F5879AFEA}" type="presOf" srcId="{A34D93CB-8F9C-4DC5-BFB8-356C8099C934}" destId="{CA09F3D3-0FA3-45CB-B5B9-CB6674D55723}" srcOrd="0" destOrd="0" presId="urn:microsoft.com/office/officeart/2005/8/layout/process1"/>
    <dgm:cxn modelId="{5FFC683A-E2E1-40CE-85DF-5D2762B42CE1}" type="presOf" srcId="{A31BC95B-C4F9-4E2F-84C3-EED3118883A7}" destId="{09C25DDA-2E43-4936-BBEE-89B7C7120C1F}" srcOrd="0" destOrd="0" presId="urn:microsoft.com/office/officeart/2005/8/layout/process1"/>
    <dgm:cxn modelId="{29E2B2F1-15B0-4296-B71F-06AAED68A772}" type="presOf" srcId="{16B0BDE1-0C15-4810-8B64-8C24AF4081C0}" destId="{335EAEC3-2A3C-42EA-9BB5-7033AE72F165}" srcOrd="0" destOrd="2" presId="urn:microsoft.com/office/officeart/2005/8/layout/process1"/>
    <dgm:cxn modelId="{21434094-D281-413C-8EB8-DF40E1574DCF}" type="presOf" srcId="{81B9C4E3-2B6E-4241-8E2C-DD89DB3C891B}" destId="{CA1EFCA8-3C5B-4EEC-A2A8-9611C21BC4ED}" srcOrd="0" destOrd="0" presId="urn:microsoft.com/office/officeart/2005/8/layout/process1"/>
    <dgm:cxn modelId="{35FE4D92-080F-4F63-BCDF-569B834EDCE9}" srcId="{81B9C4E3-2B6E-4241-8E2C-DD89DB3C891B}" destId="{17D25B4C-6328-411B-AEEF-79FDB444DC13}" srcOrd="0" destOrd="0" parTransId="{8D73D53A-1D11-4528-997B-83538ACF8BD1}" sibTransId="{D91B4831-160A-4AEE-AC23-08EA066265D2}"/>
    <dgm:cxn modelId="{1DBEB3AA-8D0D-43D5-87D5-A400F57B69C9}" type="presOf" srcId="{FEC0FE4A-598A-4799-BB25-917D76AF4C5A}" destId="{09C25DDA-2E43-4936-BBEE-89B7C7120C1F}" srcOrd="0" destOrd="1" presId="urn:microsoft.com/office/officeart/2005/8/layout/process1"/>
    <dgm:cxn modelId="{A52F8861-2CCB-4FA6-B789-B466CD881F7B}" type="presOf" srcId="{13269655-9A5B-4F0D-B21B-EBB40359AA2E}" destId="{335EAEC3-2A3C-42EA-9BB5-7033AE72F165}" srcOrd="0" destOrd="0" presId="urn:microsoft.com/office/officeart/2005/8/layout/process1"/>
    <dgm:cxn modelId="{D78870E7-DC58-4D10-8040-8B8D47FF079A}" type="presOf" srcId="{17D25B4C-6328-411B-AEEF-79FDB444DC13}" destId="{CA1EFCA8-3C5B-4EEC-A2A8-9611C21BC4ED}" srcOrd="0" destOrd="1" presId="urn:microsoft.com/office/officeart/2005/8/layout/process1"/>
    <dgm:cxn modelId="{4BDCA569-426B-44AF-A086-2059C019CA64}" type="presOf" srcId="{518F02DD-1A7A-4EE0-B6DC-567C1A00A9CC}" destId="{335EAEC3-2A3C-42EA-9BB5-7033AE72F165}" srcOrd="0" destOrd="1" presId="urn:microsoft.com/office/officeart/2005/8/layout/process1"/>
    <dgm:cxn modelId="{D613C5C4-09E5-48D4-91AA-2FA0FD94D6C0}" type="presOf" srcId="{7D7DD546-600E-4D6E-ABB2-EB67D02EF0CD}" destId="{B26E9245-93A8-44EE-A521-B2A18FBA4E0B}" srcOrd="0" destOrd="0" presId="urn:microsoft.com/office/officeart/2005/8/layout/process1"/>
    <dgm:cxn modelId="{9C1F6C77-3630-468F-902D-637F85E68B8C}" srcId="{A31BC95B-C4F9-4E2F-84C3-EED3118883A7}" destId="{FEC0FE4A-598A-4799-BB25-917D76AF4C5A}" srcOrd="0" destOrd="0" parTransId="{1F48D4B0-2C7D-4FFE-980D-91B50E3DF23F}" sibTransId="{1D8D2A55-83FB-4306-A3B4-7F8C88C82EF5}"/>
    <dgm:cxn modelId="{6EBA2811-2CC8-4F1C-9878-31C05655C92C}" srcId="{A34D93CB-8F9C-4DC5-BFB8-356C8099C934}" destId="{81B9C4E3-2B6E-4241-8E2C-DD89DB3C891B}" srcOrd="2" destOrd="0" parTransId="{91CDD619-C090-43AA-B334-24B199600EAB}" sibTransId="{A8CB977C-DC9E-4549-AA70-25D7243AAC33}"/>
    <dgm:cxn modelId="{1821FAA2-C35B-4952-85BE-CFB3CDE3EF68}" srcId="{81B9C4E3-2B6E-4241-8E2C-DD89DB3C891B}" destId="{64009697-DD4C-41AD-B8C7-09898E046F33}" srcOrd="1" destOrd="0" parTransId="{0F9DD2B0-D478-41D6-8A70-3A98D1495387}" sibTransId="{648E4086-DEEE-4CB3-AE6A-1B569E29FD2D}"/>
    <dgm:cxn modelId="{CA672EBA-6B2E-4887-92F4-7DFB6685F8A2}" srcId="{13269655-9A5B-4F0D-B21B-EBB40359AA2E}" destId="{D9456C3B-570B-4EC5-AB57-AFD8235BFCFC}" srcOrd="2" destOrd="0" parTransId="{E5300C06-87B4-49A4-B035-2F44187830D8}" sibTransId="{F59D402D-1845-4FD0-9145-7E4C4161149E}"/>
    <dgm:cxn modelId="{BC770885-2FFC-4C96-863B-DA2DC6D58FD2}" type="presOf" srcId="{FFDAD026-32F0-4F27-8262-9FA457985DC5}" destId="{CA1EFCA8-3C5B-4EEC-A2A8-9611C21BC4ED}" srcOrd="0" destOrd="3" presId="urn:microsoft.com/office/officeart/2005/8/layout/process1"/>
    <dgm:cxn modelId="{D95E5AF3-550B-452C-9546-239C8600D1DD}" type="presOf" srcId="{64009697-DD4C-41AD-B8C7-09898E046F33}" destId="{CA1EFCA8-3C5B-4EEC-A2A8-9611C21BC4ED}" srcOrd="0" destOrd="2" presId="urn:microsoft.com/office/officeart/2005/8/layout/process1"/>
    <dgm:cxn modelId="{1E67C0D4-1425-45F5-9034-7177363BDE59}" srcId="{A34D93CB-8F9C-4DC5-BFB8-356C8099C934}" destId="{13269655-9A5B-4F0D-B21B-EBB40359AA2E}" srcOrd="0" destOrd="0" parTransId="{48320C36-0C50-43EF-91D0-42F73CC7903F}" sibTransId="{7D7DD546-600E-4D6E-ABB2-EB67D02EF0CD}"/>
    <dgm:cxn modelId="{9CA48575-985F-4782-B8D5-A7AADE56D4C7}" type="presParOf" srcId="{CA09F3D3-0FA3-45CB-B5B9-CB6674D55723}" destId="{335EAEC3-2A3C-42EA-9BB5-7033AE72F165}" srcOrd="0" destOrd="0" presId="urn:microsoft.com/office/officeart/2005/8/layout/process1"/>
    <dgm:cxn modelId="{BBB652D3-CA69-4B16-A290-E167DB14FE7E}" type="presParOf" srcId="{CA09F3D3-0FA3-45CB-B5B9-CB6674D55723}" destId="{B26E9245-93A8-44EE-A521-B2A18FBA4E0B}" srcOrd="1" destOrd="0" presId="urn:microsoft.com/office/officeart/2005/8/layout/process1"/>
    <dgm:cxn modelId="{663E8445-99CF-471D-8502-128DED7F1DB7}" type="presParOf" srcId="{B26E9245-93A8-44EE-A521-B2A18FBA4E0B}" destId="{E90828F7-AFDF-4DBA-A634-3B47E3BD4FC6}" srcOrd="0" destOrd="0" presId="urn:microsoft.com/office/officeart/2005/8/layout/process1"/>
    <dgm:cxn modelId="{8FEDD83B-971D-4B71-928A-5861C677A737}" type="presParOf" srcId="{CA09F3D3-0FA3-45CB-B5B9-CB6674D55723}" destId="{09C25DDA-2E43-4936-BBEE-89B7C7120C1F}" srcOrd="2" destOrd="0" presId="urn:microsoft.com/office/officeart/2005/8/layout/process1"/>
    <dgm:cxn modelId="{4B047761-79A9-400C-A1B9-F457F8695FE6}" type="presParOf" srcId="{CA09F3D3-0FA3-45CB-B5B9-CB6674D55723}" destId="{3F8E39DA-2D64-417A-937D-257FD6488471}" srcOrd="3" destOrd="0" presId="urn:microsoft.com/office/officeart/2005/8/layout/process1"/>
    <dgm:cxn modelId="{059F61C5-04CA-4DCB-8289-091C9B20A533}" type="presParOf" srcId="{3F8E39DA-2D64-417A-937D-257FD6488471}" destId="{45BDC089-0015-4CF3-81D7-3CC7CA21ED3E}" srcOrd="0" destOrd="0" presId="urn:microsoft.com/office/officeart/2005/8/layout/process1"/>
    <dgm:cxn modelId="{07A6B7BE-953F-4B70-8012-31E79FB2B998}" type="presParOf" srcId="{CA09F3D3-0FA3-45CB-B5B9-CB6674D55723}" destId="{CA1EFCA8-3C5B-4EEC-A2A8-9611C21BC4ED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EB03-9D49-4A3D-86B6-5F6D53427A35}" type="datetimeFigureOut">
              <a:rPr lang="ko-KR" altLang="en-US" smtClean="0"/>
              <a:pPr/>
              <a:t>2012-05-04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7901-05DD-4409-BA09-C265739FE59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F9C91-5633-4BA5-B49D-925BCBD80A21}" type="datetimeFigureOut">
              <a:rPr lang="ko-KR" altLang="en-US" smtClean="0"/>
              <a:pPr/>
              <a:t>2012-05-04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CF59C-8054-428B-8D31-B0F2F83E222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F59C-8054-428B-8D31-B0F2F83E222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CF59C-8054-428B-8D31-B0F2F83E222B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마스터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1"/>
          <p:cNvSpPr>
            <a:spLocks noGrp="1"/>
          </p:cNvSpPr>
          <p:nvPr>
            <p:ph type="sldNum" sz="quarter" idx="4"/>
          </p:nvPr>
        </p:nvSpPr>
        <p:spPr>
          <a:xfrm>
            <a:off x="663739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D965-8303-43BF-ABA4-1541DABE4B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0"/>
            <a:ext cx="9144000" cy="35605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4"/>
          </p:nvPr>
        </p:nvSpPr>
        <p:spPr>
          <a:xfrm>
            <a:off x="663739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D965-8303-43BF-ABA4-1541DABE4B2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2400" kern="1200">
          <a:solidFill>
            <a:schemeClr val="bg1"/>
          </a:solidFill>
          <a:latin typeface="나눔고딕 ExtraBold" pitchFamily="50" charset="-127"/>
          <a:ea typeface="나눔고딕 ExtraBold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IMG_0087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51" y="1223885"/>
            <a:ext cx="2143140" cy="11319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제목 개체 틀 1"/>
          <p:cNvSpPr txBox="1">
            <a:spLocks/>
          </p:cNvSpPr>
          <p:nvPr/>
        </p:nvSpPr>
        <p:spPr>
          <a:xfrm>
            <a:off x="1322343" y="3173409"/>
            <a:ext cx="7193061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i="0" u="none" strike="noStrike" kern="1200" cap="none" spc="-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생각틀</a:t>
            </a:r>
            <a:r>
              <a:rPr kumimoji="0" lang="en-US" altLang="ko-KR" sz="4000" i="0" u="none" strike="noStrike" kern="1200" cap="none" spc="-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(Thinking maps)</a:t>
            </a:r>
            <a:r>
              <a:rPr kumimoji="0" lang="ko-KR" altLang="en-US" sz="4000" i="0" u="none" strike="noStrike" kern="1200" cap="none" spc="-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을 활용한 </a:t>
            </a:r>
            <a:endParaRPr kumimoji="0" lang="en-US" altLang="ko-KR" sz="400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08서울남산체 EB" pitchFamily="18" charset="-127"/>
              <a:ea typeface="08서울남산체 EB" pitchFamily="18" charset="-127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i="0" u="none" strike="noStrike" kern="1200" cap="none" spc="-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08서울남산체 EB" pitchFamily="18" charset="-127"/>
                <a:ea typeface="08서울남산체 EB" pitchFamily="18" charset="-127"/>
                <a:cs typeface="+mj-cs"/>
              </a:rPr>
              <a:t>읽기 쓰기 통합 교수학습 방안 연구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0" y="4560903"/>
            <a:ext cx="9144000" cy="368295"/>
            <a:chOff x="0" y="3703647"/>
            <a:chExt cx="9144000" cy="368295"/>
          </a:xfrm>
        </p:grpSpPr>
        <p:sp>
          <p:nvSpPr>
            <p:cNvPr id="9" name="직사각형 8"/>
            <p:cNvSpPr/>
            <p:nvPr/>
          </p:nvSpPr>
          <p:spPr>
            <a:xfrm>
              <a:off x="0" y="3714752"/>
              <a:ext cx="9144000" cy="3571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 smtClean="0">
                <a:solidFill>
                  <a:schemeClr val="accent2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5" name="제목 개체 틀 1"/>
            <p:cNvSpPr txBox="1">
              <a:spLocks/>
            </p:cNvSpPr>
            <p:nvPr/>
          </p:nvSpPr>
          <p:spPr>
            <a:xfrm>
              <a:off x="1943064" y="3703647"/>
              <a:ext cx="5915106" cy="3461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entury Gothic" pitchFamily="34" charset="0"/>
                  <a:ea typeface="나눔고딕 ExtraBold" pitchFamily="50" charset="-127"/>
                  <a:cs typeface="+mj-cs"/>
                </a:rPr>
                <a:t>-  </a:t>
              </a:r>
              <a:r>
                <a:rPr kumimoji="0" lang="ko-KR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entury Gothic" pitchFamily="34" charset="0"/>
                  <a:ea typeface="나눔고딕 ExtraBold" pitchFamily="50" charset="-127"/>
                  <a:cs typeface="+mj-cs"/>
                </a:rPr>
                <a:t>초등학교 고학년의 설명적 텍스트</a:t>
              </a:r>
              <a:r>
                <a:rPr lang="en-US" altLang="ko-KR" sz="1400" b="1" dirty="0" smtClean="0">
                  <a:solidFill>
                    <a:schemeClr val="tx2">
                      <a:lumMod val="50000"/>
                    </a:schemeClr>
                  </a:solidFill>
                  <a:latin typeface="Century Gothic" pitchFamily="34" charset="0"/>
                  <a:ea typeface="나눔고딕 ExtraBold" pitchFamily="50" charset="-127"/>
                  <a:cs typeface="+mj-cs"/>
                </a:rPr>
                <a:t>(Expository text)</a:t>
              </a:r>
              <a:r>
                <a:rPr kumimoji="0" lang="ko-KR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entury Gothic" pitchFamily="34" charset="0"/>
                  <a:ea typeface="나눔고딕 ExtraBold" pitchFamily="50" charset="-127"/>
                  <a:cs typeface="+mj-cs"/>
                </a:rPr>
                <a:t> 지도를 중심으로  </a:t>
              </a:r>
              <a:r>
                <a:rPr kumimoji="0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entury Gothic" pitchFamily="34" charset="0"/>
                  <a:ea typeface="나눔고딕 ExtraBold" pitchFamily="50" charset="-127"/>
                  <a:cs typeface="+mj-cs"/>
                </a:rPr>
                <a:t>-</a:t>
              </a:r>
              <a:endPara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나눔고딕 ExtraBold" pitchFamily="50" charset="-127"/>
                <a:cs typeface="+mj-cs"/>
              </a:endParaRPr>
            </a:p>
          </p:txBody>
        </p:sp>
      </p:grpSp>
      <p:sp>
        <p:nvSpPr>
          <p:cNvPr id="6" name="제목 개체 틀 1"/>
          <p:cNvSpPr txBox="1">
            <a:spLocks/>
          </p:cNvSpPr>
          <p:nvPr/>
        </p:nvSpPr>
        <p:spPr>
          <a:xfrm>
            <a:off x="6000760" y="5143512"/>
            <a:ext cx="242889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2012. 5. 4.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국어교육전공 정세진</a:t>
            </a:r>
          </a:p>
        </p:txBody>
      </p:sp>
      <p:pic>
        <p:nvPicPr>
          <p:cNvPr id="8" name="그림 7" descr="IMG_0087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35" y="803874"/>
            <a:ext cx="2357454" cy="14821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471447"/>
            <a:ext cx="7276040" cy="58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A.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읽기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통합 교수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학습의 이론적 근거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886467" y="126502"/>
            <a:ext cx="2952317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학습과 생각틀</a:t>
            </a:r>
            <a:endParaRPr lang="ko-KR" altLang="en-US" sz="1100" dirty="0" smtClean="0">
              <a:solidFill>
                <a:schemeClr val="accent1">
                  <a:lumMod val="40000"/>
                  <a:lumOff val="6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93726" y="1603350"/>
            <a:ext cx="75216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smtClean="0"/>
              <a:t>읽기와 쓰기의 상호 관련성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</a:t>
            </a:r>
          </a:p>
          <a:p>
            <a:pPr marL="457200" indent="-457200"/>
            <a:r>
              <a:rPr lang="en-US" altLang="ko-KR" sz="2000" dirty="0" smtClean="0"/>
              <a:t>  - </a:t>
            </a:r>
            <a:r>
              <a:rPr lang="ko-KR" altLang="en-US" sz="2000" dirty="0" smtClean="0"/>
              <a:t>지식의 공유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 의미 구성 과정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사고 작용의 개입</a:t>
            </a:r>
            <a:endParaRPr lang="en-US" altLang="ko-KR" sz="2000" dirty="0" smtClean="0"/>
          </a:p>
          <a:p>
            <a:pPr marL="457200" indent="-457200">
              <a:buAutoNum type="arabicPeriod"/>
            </a:pP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2. </a:t>
            </a:r>
            <a:r>
              <a:rPr lang="ko-KR" altLang="en-US" sz="2000" dirty="0" smtClean="0"/>
              <a:t>읽기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쓰기 통합 지도의 개념 및 필요성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 -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총체적 언어교육 이론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 -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모든 언어 사용 기능은 내적으로 관련되어 상호 보완적임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>
                <a:latin typeface="나눔고딕 ExtraBold"/>
                <a:ea typeface="나눔고딕 ExtraBold"/>
              </a:rPr>
              <a:t> -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 학생들이 읽은 글의 내용과 관련 지어 쓰기 활동을 할 때 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ko-KR" altLang="en-US" sz="2000" dirty="0" smtClean="0">
                <a:latin typeface="나눔고딕 ExtraBold"/>
                <a:ea typeface="나눔고딕 ExtraBold"/>
              </a:rPr>
              <a:t>    글의 내용을 더 깊이 이해할 수 있다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박영목 외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, 1996).</a:t>
            </a:r>
          </a:p>
          <a:p>
            <a:pPr marL="457200" indent="-457200">
              <a:lnSpc>
                <a:spcPct val="200000"/>
              </a:lnSpc>
            </a:pPr>
            <a:r>
              <a:rPr lang="en-US" altLang="ko-KR" sz="2000" dirty="0" smtClean="0">
                <a:latin typeface="나눔고딕 ExtraBold"/>
                <a:ea typeface="나눔고딕 ExtraBold"/>
              </a:rPr>
              <a:t> - 2007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개정 교육과정 </a:t>
            </a:r>
            <a:endParaRPr lang="en-US" altLang="ko-KR" sz="2000" dirty="0" smtClean="0"/>
          </a:p>
          <a:p>
            <a:pPr marL="457200" indent="-457200"/>
            <a:endParaRPr lang="en-US" altLang="ko-KR" sz="1600" dirty="0" smtClean="0">
              <a:latin typeface="나눔고딕 ExtraBold"/>
              <a:ea typeface="나눔고딕 ExtraBold"/>
            </a:endParaRPr>
          </a:p>
          <a:p>
            <a:pPr marL="457200" indent="-457200"/>
            <a:endParaRPr lang="en-US" altLang="ko-KR" sz="2000" dirty="0" smtClean="0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471447"/>
            <a:ext cx="7276040" cy="58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B.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읽기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전략으로서의 생각틀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886467" y="126502"/>
            <a:ext cx="2952317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학습과 생각틀</a:t>
            </a:r>
            <a:endParaRPr lang="ko-KR" altLang="en-US" sz="1100" dirty="0" smtClean="0">
              <a:solidFill>
                <a:schemeClr val="accent1">
                  <a:lumMod val="40000"/>
                  <a:lumOff val="6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85130848" descr="EMB0000169411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18" y="1822428"/>
            <a:ext cx="4692498" cy="3468734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9" name="_x85271840" descr="EMB0000169411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104" y="1895454"/>
            <a:ext cx="4140200" cy="32496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47674" y="5619780"/>
            <a:ext cx="230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1.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생각 넓히기 틀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    (Circle map)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1338" y="5546754"/>
            <a:ext cx="230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altLang="ko-KR" sz="2000" dirty="0" smtClean="0">
                <a:latin typeface="나눔고딕 ExtraBold"/>
                <a:ea typeface="나눔고딕 ExtraBold"/>
              </a:rPr>
              <a:t>2.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생각 묶기 틀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 algn="ctr"/>
            <a:r>
              <a:rPr lang="en-US" altLang="ko-KR" sz="2000" dirty="0" smtClean="0">
                <a:latin typeface="나눔고딕 ExtraBold"/>
                <a:ea typeface="나눔고딕 ExtraBold"/>
              </a:rPr>
              <a:t> (Tree map)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083" y="1311246"/>
            <a:ext cx="281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2. </a:t>
            </a:r>
            <a:r>
              <a:rPr lang="ko-KR" altLang="en-US" sz="2000" dirty="0" err="1" smtClean="0">
                <a:latin typeface="나눔고딕 ExtraBold"/>
                <a:ea typeface="나눔고딕 ExtraBold"/>
              </a:rPr>
              <a:t>생각틀의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 개념과 유형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471447"/>
            <a:ext cx="7276040" cy="58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B.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읽기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전략으로서의 생각틀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886467" y="126502"/>
            <a:ext cx="2952317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학습과 생각틀</a:t>
            </a:r>
            <a:endParaRPr lang="ko-KR" altLang="en-US" sz="1100" dirty="0" smtClean="0">
              <a:solidFill>
                <a:schemeClr val="accent1">
                  <a:lumMod val="40000"/>
                  <a:lumOff val="6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39778" y="5510241"/>
            <a:ext cx="230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3.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생각 자세히 틀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 (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Bubble 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map)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1338" y="5546754"/>
            <a:ext cx="321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altLang="ko-KR" sz="2000" dirty="0" smtClean="0">
                <a:latin typeface="나눔고딕 ExtraBold"/>
                <a:ea typeface="나눔고딕 ExtraBold"/>
              </a:rPr>
              <a:t>4.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비교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대조 틀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 algn="ctr"/>
            <a:r>
              <a:rPr lang="en-US" altLang="ko-KR" sz="2000" dirty="0" smtClean="0">
                <a:latin typeface="나눔고딕 ExtraBold"/>
                <a:ea typeface="나눔고딕 ExtraBold"/>
              </a:rPr>
              <a:t> (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Double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 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B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ubble 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map)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083" y="1311246"/>
            <a:ext cx="281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2. </a:t>
            </a:r>
            <a:r>
              <a:rPr lang="ko-KR" altLang="en-US" sz="2000" dirty="0" err="1" smtClean="0">
                <a:latin typeface="나눔고딕 ExtraBold"/>
                <a:ea typeface="나눔고딕 ExtraBold"/>
              </a:rPr>
              <a:t>생각틀의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 개념과 유형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94295368" descr="EMB000012181a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96" y="2516175"/>
            <a:ext cx="3482975" cy="2427288"/>
          </a:xfrm>
          <a:prstGeom prst="rect">
            <a:avLst/>
          </a:prstGeom>
          <a:noFill/>
        </p:spPr>
      </p:pic>
      <p:pic>
        <p:nvPicPr>
          <p:cNvPr id="15" name="_x85062120" descr="EMB000012181b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617" y="2370123"/>
            <a:ext cx="4089456" cy="2933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471447"/>
            <a:ext cx="7276040" cy="58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B.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읽기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전략으로서의 생각틀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886467" y="126502"/>
            <a:ext cx="2952317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학습과 생각틀</a:t>
            </a:r>
            <a:endParaRPr lang="ko-KR" altLang="en-US" sz="1100" dirty="0" smtClean="0">
              <a:solidFill>
                <a:schemeClr val="accent1">
                  <a:lumMod val="40000"/>
                  <a:lumOff val="6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47674" y="5619780"/>
            <a:ext cx="262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5.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전체 부분 관계 틀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    (Brace map)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1338" y="5546754"/>
            <a:ext cx="321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altLang="ko-KR" sz="2000" dirty="0" smtClean="0">
                <a:latin typeface="나눔고딕 ExtraBold"/>
                <a:ea typeface="나눔고딕 ExtraBold"/>
              </a:rPr>
              <a:t>6.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흐름 틀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 algn="ctr"/>
            <a:r>
              <a:rPr lang="en-US" altLang="ko-KR" sz="2000" dirty="0" smtClean="0">
                <a:latin typeface="나눔고딕 ExtraBold"/>
                <a:ea typeface="나눔고딕 ExtraBold"/>
              </a:rPr>
              <a:t> (Flow map)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083" y="1311246"/>
            <a:ext cx="281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2. </a:t>
            </a:r>
            <a:r>
              <a:rPr lang="ko-KR" altLang="en-US" sz="2000" dirty="0" err="1" smtClean="0">
                <a:latin typeface="나눔고딕 ExtraBold"/>
                <a:ea typeface="나눔고딕 ExtraBold"/>
              </a:rPr>
              <a:t>생각틀의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 개념과 유형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94370472" descr="EMB000012181a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596" y="2698740"/>
            <a:ext cx="3954463" cy="250507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94272040" descr="EMB000012181a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0" y="2443149"/>
            <a:ext cx="3819525" cy="250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471447"/>
            <a:ext cx="7276040" cy="584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B.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읽기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전략으로서의 생각틀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886467" y="126502"/>
            <a:ext cx="2952317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학습과 생각틀</a:t>
            </a:r>
            <a:endParaRPr lang="ko-KR" altLang="en-US" sz="1100" dirty="0" smtClean="0">
              <a:solidFill>
                <a:schemeClr val="accent1">
                  <a:lumMod val="40000"/>
                  <a:lumOff val="6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77934" y="5656293"/>
            <a:ext cx="230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7.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원인 결과 틀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 (Multi-flow map)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1338" y="5546754"/>
            <a:ext cx="321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altLang="ko-KR" sz="2000" dirty="0" smtClean="0">
                <a:latin typeface="나눔고딕 ExtraBold"/>
                <a:ea typeface="나눔고딕 ExtraBold"/>
              </a:rPr>
              <a:t>8.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유추하기 틀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 algn="ctr"/>
            <a:r>
              <a:rPr lang="en-US" altLang="ko-KR" sz="2000" dirty="0" smtClean="0">
                <a:latin typeface="나눔고딕 ExtraBold"/>
                <a:ea typeface="나눔고딕 ExtraBold"/>
              </a:rPr>
              <a:t> (Bridge map)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083" y="1311246"/>
            <a:ext cx="281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2. </a:t>
            </a:r>
            <a:r>
              <a:rPr lang="ko-KR" altLang="en-US" sz="2000" dirty="0" err="1" smtClean="0">
                <a:latin typeface="나눔고딕 ExtraBold"/>
                <a:ea typeface="나눔고딕 ExtraBold"/>
              </a:rPr>
              <a:t>생각틀의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 개념과 유형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94298200" descr="EMB000012181a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00" y="2406636"/>
            <a:ext cx="3473450" cy="291941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94374104" descr="EMB000012181b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617" y="2589201"/>
            <a:ext cx="4124325" cy="263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2662227"/>
            <a:ext cx="9144000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제목 개체 틀 1"/>
          <p:cNvSpPr txBox="1">
            <a:spLocks/>
          </p:cNvSpPr>
          <p:nvPr/>
        </p:nvSpPr>
        <p:spPr>
          <a:xfrm>
            <a:off x="1020510" y="2662227"/>
            <a:ext cx="7102980" cy="3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CHAPTER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 3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나눔고딕 ExtraBold" pitchFamily="50" charset="-127"/>
              <a:cs typeface="+mj-cs"/>
            </a:endParaRPr>
          </a:p>
        </p:txBody>
      </p:sp>
      <p:sp>
        <p:nvSpPr>
          <p:cNvPr id="7" name="제목 개체 틀 1"/>
          <p:cNvSpPr txBox="1">
            <a:spLocks/>
          </p:cNvSpPr>
          <p:nvPr/>
        </p:nvSpPr>
        <p:spPr>
          <a:xfrm>
            <a:off x="1322343" y="3355974"/>
            <a:ext cx="67457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2235168" y="3392487"/>
            <a:ext cx="5111820" cy="1606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설명적 텍스트의 구조에 따른 </a:t>
            </a: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생각틀의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 적용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latin typeface="08서울남산체 EB" pitchFamily="18" charset="-127"/>
              <a:ea typeface="08서울남산체 EB" pitchFamily="18" charset="-127"/>
              <a:cs typeface="+mj-cs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생각틀을 활용한 읽기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•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쓰기  통합 교수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 •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학습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10" name="제목 개체 틀 1"/>
          <p:cNvSpPr txBox="1">
            <a:spLocks/>
          </p:cNvSpPr>
          <p:nvPr/>
        </p:nvSpPr>
        <p:spPr>
          <a:xfrm>
            <a:off x="1212804" y="1676376"/>
            <a:ext cx="7010496" cy="766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chemeClr val="bg1"/>
                </a:solidFill>
              </a:rPr>
              <a:t>Ⅲ. </a:t>
            </a:r>
            <a:r>
              <a:rPr lang="ko-KR" altLang="en-US" sz="3200" dirty="0" smtClean="0">
                <a:solidFill>
                  <a:schemeClr val="bg1"/>
                </a:solidFill>
              </a:rPr>
              <a:t>생각틀 </a:t>
            </a:r>
            <a:r>
              <a:rPr lang="en-US" altLang="ko-KR" sz="3200" dirty="0" smtClean="0">
                <a:solidFill>
                  <a:schemeClr val="bg1"/>
                </a:solidFill>
              </a:rPr>
              <a:t>(Thinking Maps)</a:t>
            </a:r>
            <a:r>
              <a:rPr lang="ko-KR" altLang="en-US" sz="3200" dirty="0" smtClean="0">
                <a:solidFill>
                  <a:schemeClr val="bg1"/>
                </a:solidFill>
              </a:rPr>
              <a:t>을 활용한  읽기</a:t>
            </a:r>
            <a:r>
              <a:rPr lang="en-US" altLang="ko-KR" sz="3200" dirty="0" smtClean="0">
                <a:solidFill>
                  <a:schemeClr val="bg1"/>
                </a:solidFill>
              </a:rPr>
              <a:t>•</a:t>
            </a:r>
            <a:r>
              <a:rPr lang="ko-KR" altLang="en-US" sz="3200" dirty="0" smtClean="0">
                <a:solidFill>
                  <a:schemeClr val="bg1"/>
                </a:solidFill>
              </a:rPr>
              <a:t>쓰기 통합 교수</a:t>
            </a:r>
            <a:r>
              <a:rPr lang="en-US" altLang="ko-KR" sz="3200" dirty="0" smtClean="0">
                <a:solidFill>
                  <a:schemeClr val="bg1"/>
                </a:solidFill>
              </a:rPr>
              <a:t>•</a:t>
            </a:r>
            <a:r>
              <a:rPr lang="ko-KR" altLang="en-US" sz="3200" dirty="0" smtClean="0">
                <a:solidFill>
                  <a:schemeClr val="bg1"/>
                </a:solidFill>
              </a:rPr>
              <a:t>학습 방안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826189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A.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설명적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텍스트의 구조에 따른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생각틀의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적용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Ⅲ.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활용한 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학습 방안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93726" y="1822428"/>
            <a:ext cx="7777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/>
              <a:t>1. </a:t>
            </a:r>
            <a:r>
              <a:rPr lang="ko-KR" altLang="en-US" sz="2000" dirty="0" smtClean="0"/>
              <a:t>설명적 텍스트의 구조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200000"/>
              </a:lnSpc>
            </a:pPr>
            <a:r>
              <a:rPr lang="ko-KR" altLang="en-US" sz="1600" dirty="0" smtClean="0">
                <a:latin typeface="나눔고딕 ExtraBold"/>
                <a:ea typeface="나눔고딕 ExtraBold"/>
              </a:rPr>
              <a:t>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-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설명적 텍스트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: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  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추상적인 논리 과정을 언어적 형태로 나타내려고 시도하는 정보전달과 설득의 효력을</a:t>
            </a:r>
            <a:endParaRPr lang="en-US" altLang="ko-KR" sz="16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 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갖고 있는 글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메이어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Meyer,1980) </a:t>
            </a:r>
          </a:p>
          <a:p>
            <a:pPr marL="457200" indent="-457200">
              <a:lnSpc>
                <a:spcPct val="150000"/>
              </a:lnSpc>
            </a:pPr>
            <a:endParaRPr lang="en-US" altLang="ko-KR" sz="16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 -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설명적 텍스트의 구조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: </a:t>
            </a:r>
            <a:r>
              <a:rPr lang="ko-KR" altLang="en-US" sz="1600" dirty="0" err="1" smtClean="0">
                <a:latin typeface="나눔고딕 ExtraBold"/>
                <a:ea typeface="나눔고딕 ExtraBold"/>
              </a:rPr>
              <a:t>앰브루스터와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 </a:t>
            </a:r>
            <a:r>
              <a:rPr lang="ko-KR" altLang="en-US" sz="1600" dirty="0" err="1" smtClean="0">
                <a:latin typeface="나눔고딕 ExtraBold"/>
                <a:ea typeface="나눔고딕 ExtraBold"/>
              </a:rPr>
              <a:t>앤더슨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</a:t>
            </a:r>
            <a:r>
              <a:rPr lang="en-US" altLang="ko-KR" sz="1600" dirty="0" err="1" smtClean="0">
                <a:latin typeface="나눔고딕 ExtraBold"/>
                <a:ea typeface="나눔고딕 ExtraBold"/>
              </a:rPr>
              <a:t>Ambruster&amp;Anderson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, 1982)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/>
              <a:t>  </a:t>
            </a:r>
            <a:r>
              <a:rPr lang="ko-KR" altLang="en-US" sz="1600" dirty="0" smtClean="0"/>
              <a:t>기술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수집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구조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시간 순서 구조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원인 결과 구조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설명 구조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비교 대조 구조</a:t>
            </a:r>
            <a:r>
              <a:rPr lang="en-US" altLang="ko-KR" sz="1600" dirty="0" smtClean="0"/>
              <a:t>,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/>
              <a:t>  </a:t>
            </a:r>
            <a:r>
              <a:rPr lang="ko-KR" altLang="en-US" sz="1600" dirty="0" smtClean="0"/>
              <a:t>정의 예시 구조</a:t>
            </a:r>
            <a:r>
              <a:rPr lang="en-US" altLang="ko-KR" sz="1600" dirty="0" smtClean="0"/>
              <a:t>,  </a:t>
            </a:r>
            <a:r>
              <a:rPr lang="ko-KR" altLang="en-US" sz="1600" dirty="0" smtClean="0"/>
              <a:t>문제 해결 구조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826189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A.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설명적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텍스트의 구조에 따른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생각틀의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적용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Ⅲ.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활용한 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학습 방안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187" y="1603350"/>
            <a:ext cx="777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ko-KR" altLang="en-US" sz="1600" dirty="0" smtClean="0"/>
              <a:t>기술 구조</a:t>
            </a:r>
            <a:endParaRPr lang="en-US" altLang="ko-KR" sz="16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/>
              <a:t> - </a:t>
            </a:r>
            <a:r>
              <a:rPr lang="ko-KR" altLang="en-US" sz="1600" dirty="0" err="1" smtClean="0"/>
              <a:t>구조표지어</a:t>
            </a:r>
            <a:r>
              <a:rPr lang="ko-KR" altLang="en-US" sz="1600" dirty="0" smtClean="0"/>
              <a:t> 찾기</a:t>
            </a:r>
            <a:endParaRPr lang="ko-KR" altLang="en-US" sz="16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29234" y="5583267"/>
            <a:ext cx="273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altLang="ko-KR" dirty="0" smtClean="0"/>
              <a:t> </a:t>
            </a:r>
            <a:r>
              <a:rPr lang="ko-KR" altLang="en-US" sz="1400" dirty="0" smtClean="0"/>
              <a:t>기술 구조 텍스트 읽기에</a:t>
            </a:r>
            <a:endParaRPr lang="en-US" altLang="ko-KR" sz="1400" dirty="0" smtClean="0"/>
          </a:p>
          <a:p>
            <a:pPr marL="457200" indent="-457200" algn="ctr"/>
            <a:r>
              <a:rPr lang="ko-KR" altLang="en-US" sz="1400" dirty="0" smtClean="0"/>
              <a:t> 적용된 생각 묶기 틀</a:t>
            </a:r>
            <a:endParaRPr lang="ko-KR" altLang="en-US" sz="1400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38135" y="2552688"/>
          <a:ext cx="3176631" cy="2944368"/>
        </p:xfrm>
        <a:graphic>
          <a:graphicData uri="http://schemas.openxmlformats.org/drawingml/2006/table">
            <a:tbl>
              <a:tblPr/>
              <a:tblGrid>
                <a:gridCol w="3176631"/>
              </a:tblGrid>
              <a:tr h="20867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나무는 우리에게 여러 가지 이로움을 준다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첫째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나무는 여러 가지 맛있는 열매를 우리에게 준다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사과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배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포도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대추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밤과 같은 것들이 나무에 열려 맛과 건강을 함께 전해준다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둘째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나무는 자연 재해로부터 우리를 안전하게 해 준다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뿌리가 물을 흡수하여 태풍이나 홍수로부터 우리를 지켜준다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셋째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신선한 공기를 우리에게 제공해준다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맑은 공기를 통해 우리가 건강하게 살아가는데 도움을 준다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넷째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나무는 우리 생활에 필요한 물건들을 만드는 재료가 된다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집을 짓는 데 없어서는 안 될 아주 중요한 자재가 되며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여러 가지 가구 등을 만드는 재료가 된다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또한 종이의 원료가 되어서 우리가 문화생활을 누릴 수 있게 해 준다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.</a:t>
                      </a:r>
                    </a:p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출처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: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이경화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(2005: 88) 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재구성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한컴바탕"/>
                        </a:rPr>
                        <a:t>) </a:t>
                      </a: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2" name="_x93562680" descr="EMB000012181b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5" y="2625714"/>
            <a:ext cx="3260725" cy="262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826189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A.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설명적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텍스트의 구조에 따른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생각틀의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적용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Ⅲ.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활용한 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학습 방안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187" y="1603350"/>
            <a:ext cx="777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ko-KR" altLang="en-US" sz="1600" dirty="0" smtClean="0"/>
              <a:t>기술 구조</a:t>
            </a:r>
            <a:endParaRPr lang="en-US" altLang="ko-KR" sz="16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732201" y="5619780"/>
            <a:ext cx="273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altLang="ko-KR" dirty="0" smtClean="0"/>
              <a:t> </a:t>
            </a:r>
            <a:r>
              <a:rPr lang="ko-KR" altLang="en-US" sz="1400" dirty="0" smtClean="0"/>
              <a:t>기술 구조 텍스트 쓰기에</a:t>
            </a:r>
            <a:endParaRPr lang="en-US" altLang="ko-KR" sz="1400" dirty="0" smtClean="0"/>
          </a:p>
          <a:p>
            <a:pPr marL="457200" indent="-457200" algn="ctr"/>
            <a:r>
              <a:rPr lang="ko-KR" altLang="en-US" sz="1400" dirty="0" smtClean="0"/>
              <a:t> 적용된 생각 묶기 틀</a:t>
            </a:r>
            <a:endParaRPr lang="ko-KR" altLang="en-US" sz="14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5" name="_x94835272" descr="EMB000012181b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863" y="1530324"/>
            <a:ext cx="4016430" cy="3906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826189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B.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생각틀을 활용한 읽기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통합 교수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학습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Ⅲ.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활용한 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학습 방안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9057" y="1639861"/>
            <a:ext cx="74486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/>
              <a:t> </a:t>
            </a:r>
            <a:r>
              <a:rPr lang="ko-KR" altLang="en-US" sz="2000" dirty="0" smtClean="0"/>
              <a:t>가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측정 도구 및 자료 처리 방법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ko-KR" altLang="en-US" sz="2000" dirty="0" smtClean="0"/>
              <a:t>사전 사후 검사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읽기 능력 검사 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                              (</a:t>
            </a:r>
            <a:r>
              <a:rPr lang="ko-KR" altLang="en-US" sz="2000" dirty="0" smtClean="0"/>
              <a:t>읽기 이해 능력 검사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읽기 회상 능력 검사</a:t>
            </a:r>
            <a:r>
              <a:rPr lang="en-US" altLang="ko-KR" sz="2000" dirty="0" smtClean="0"/>
              <a:t>)</a:t>
            </a:r>
          </a:p>
          <a:p>
            <a:pPr marL="457200" indent="-457200"/>
            <a:r>
              <a:rPr lang="en-US" altLang="ko-KR" sz="2000" dirty="0" smtClean="0"/>
              <a:t>                                </a:t>
            </a:r>
            <a:r>
              <a:rPr lang="ko-KR" altLang="en-US" sz="2000" dirty="0" smtClean="0"/>
              <a:t>쓰기 능력 검사</a:t>
            </a:r>
            <a:endParaRPr lang="en-US" altLang="ko-KR" sz="2000" dirty="0" smtClean="0"/>
          </a:p>
          <a:p>
            <a:pPr marL="457200" indent="-457200"/>
            <a:endParaRPr lang="en-US" altLang="ko-KR" sz="2000" dirty="0" smtClean="0"/>
          </a:p>
          <a:p>
            <a:pPr marL="457200" indent="-457200">
              <a:buAutoNum type="arabicParenBoth"/>
            </a:pPr>
            <a:r>
              <a:rPr lang="ko-KR" altLang="en-US" sz="2000" dirty="0" smtClean="0"/>
              <a:t>읽기 능력 검사 도구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/>
              <a:t>   - </a:t>
            </a:r>
            <a:r>
              <a:rPr lang="ko-KR" altLang="en-US" sz="2000" dirty="0" smtClean="0"/>
              <a:t>평가 문항 작성 후 타당도 검증</a:t>
            </a:r>
            <a:endParaRPr lang="en-US" altLang="ko-KR" sz="2000" dirty="0" smtClean="0"/>
          </a:p>
          <a:p>
            <a:pPr marL="457200" indent="-457200">
              <a:buAutoNum type="arabicParenBoth"/>
            </a:pPr>
            <a:endParaRPr lang="en-US" altLang="ko-KR" sz="2000" dirty="0" smtClean="0"/>
          </a:p>
          <a:p>
            <a:pPr marL="457200" indent="-457200">
              <a:buAutoNum type="arabicParenBoth" startAt="2"/>
            </a:pPr>
            <a:r>
              <a:rPr lang="ko-KR" altLang="en-US" sz="2000" dirty="0" smtClean="0"/>
              <a:t>쓰기 능력 검사 도구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/>
              <a:t>   - </a:t>
            </a:r>
            <a:r>
              <a:rPr lang="ko-KR" altLang="en-US" sz="2000" dirty="0" smtClean="0"/>
              <a:t>평가 기준 및 평가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요소의 설정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평가 과제 결정</a:t>
            </a:r>
            <a:r>
              <a:rPr lang="en-US" altLang="ko-KR" sz="2000" dirty="0" smtClean="0"/>
              <a:t>,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/>
              <a:t>     </a:t>
            </a:r>
            <a:r>
              <a:rPr lang="ko-KR" altLang="en-US" sz="2000" dirty="0" smtClean="0"/>
              <a:t>채점 기준과 척도 개발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신뢰도 검증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/>
              <a:t>-  3</a:t>
            </a:r>
            <a:r>
              <a:rPr lang="ko-KR" altLang="en-US" sz="2000" dirty="0" smtClean="0"/>
              <a:t>명의 채점자 간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개요소의 </a:t>
            </a:r>
            <a:r>
              <a:rPr lang="en-US" altLang="ko-KR" sz="2000" dirty="0" smtClean="0"/>
              <a:t>Pearson </a:t>
            </a:r>
            <a:r>
              <a:rPr lang="ko-KR" altLang="en-US" sz="2000" dirty="0" smtClean="0"/>
              <a:t>상관관계 실시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신뢰도 확보</a:t>
            </a:r>
            <a:endParaRPr lang="en-US" altLang="ko-KR" sz="2000" dirty="0" smtClean="0"/>
          </a:p>
          <a:p>
            <a:pPr marL="457200" indent="-457200"/>
            <a:endParaRPr lang="ko-KR" altLang="en-US" sz="16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482543" y="398420"/>
            <a:ext cx="7704243" cy="64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3726" y="1822428"/>
            <a:ext cx="77772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Ⅰ. </a:t>
            </a:r>
            <a:r>
              <a:rPr lang="ko-KR" altLang="en-US" sz="2000" dirty="0" smtClean="0"/>
              <a:t>서론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Ⅱ. </a:t>
            </a:r>
            <a:r>
              <a:rPr lang="ko-KR" altLang="en-US" sz="2000" dirty="0" smtClean="0"/>
              <a:t>읽기</a:t>
            </a:r>
            <a:r>
              <a:rPr lang="en-US" altLang="ko-KR" sz="2000" dirty="0" smtClean="0"/>
              <a:t>•</a:t>
            </a:r>
            <a:r>
              <a:rPr lang="ko-KR" altLang="en-US" sz="2000" dirty="0" smtClean="0"/>
              <a:t>쓰기 통합 교수</a:t>
            </a:r>
            <a:r>
              <a:rPr lang="en-US" altLang="ko-KR" sz="2000" dirty="0" smtClean="0"/>
              <a:t>•</a:t>
            </a:r>
            <a:r>
              <a:rPr lang="ko-KR" altLang="en-US" sz="2000" dirty="0" smtClean="0"/>
              <a:t>학습과 생각틀 </a:t>
            </a:r>
            <a:r>
              <a:rPr lang="en-US" altLang="ko-KR" sz="2000" dirty="0" smtClean="0"/>
              <a:t>(Thinking Maps)</a:t>
            </a:r>
          </a:p>
          <a:p>
            <a:r>
              <a:rPr lang="en-US" altLang="ko-KR" sz="2000" dirty="0" smtClean="0"/>
              <a:t> </a:t>
            </a:r>
          </a:p>
          <a:p>
            <a:r>
              <a:rPr lang="en-US" altLang="ko-KR" sz="2000" dirty="0" smtClean="0"/>
              <a:t>Ⅲ. </a:t>
            </a:r>
            <a:r>
              <a:rPr lang="ko-KR" altLang="en-US" sz="2000" dirty="0" smtClean="0"/>
              <a:t>생각틀</a:t>
            </a:r>
            <a:r>
              <a:rPr lang="en-US" altLang="ko-KR" sz="2000" dirty="0" smtClean="0"/>
              <a:t>(Thinking Maps)</a:t>
            </a:r>
            <a:r>
              <a:rPr lang="ko-KR" altLang="en-US" sz="2000" dirty="0" smtClean="0"/>
              <a:t>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활용한 </a:t>
            </a:r>
            <a:endParaRPr lang="en-US" altLang="ko-KR" sz="2000" dirty="0" smtClean="0"/>
          </a:p>
          <a:p>
            <a:pPr marL="1800000">
              <a:lnSpc>
                <a:spcPct val="150000"/>
              </a:lnSpc>
            </a:pPr>
            <a:r>
              <a:rPr lang="ko-KR" altLang="en-US" sz="2000" dirty="0" smtClean="0"/>
              <a:t>읽기</a:t>
            </a:r>
            <a:r>
              <a:rPr lang="en-US" altLang="ko-KR" sz="2000" dirty="0" smtClean="0"/>
              <a:t> •</a:t>
            </a:r>
            <a:r>
              <a:rPr lang="ko-KR" altLang="en-US" sz="2000" dirty="0" smtClean="0"/>
              <a:t>쓰기 통합 교수</a:t>
            </a:r>
            <a:r>
              <a:rPr lang="en-US" altLang="ko-KR" sz="2000" dirty="0" smtClean="0"/>
              <a:t> •</a:t>
            </a:r>
            <a:r>
              <a:rPr lang="ko-KR" altLang="en-US" sz="2000" dirty="0" smtClean="0"/>
              <a:t>학습 방안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Ⅳ. </a:t>
            </a:r>
            <a:r>
              <a:rPr lang="ko-KR" altLang="en-US" sz="2000" dirty="0" smtClean="0"/>
              <a:t>생각틀</a:t>
            </a:r>
            <a:r>
              <a:rPr lang="en-US" altLang="ko-KR" sz="2000" dirty="0" smtClean="0"/>
              <a:t>(Thinking Maps)</a:t>
            </a:r>
            <a:r>
              <a:rPr lang="ko-KR" altLang="en-US" sz="2000" dirty="0" smtClean="0"/>
              <a:t>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활용한 </a:t>
            </a:r>
            <a:endParaRPr lang="en-US" altLang="ko-KR" sz="2000" dirty="0" smtClean="0"/>
          </a:p>
          <a:p>
            <a:pPr marL="1800000">
              <a:lnSpc>
                <a:spcPct val="150000"/>
              </a:lnSpc>
            </a:pPr>
            <a:r>
              <a:rPr lang="ko-KR" altLang="en-US" sz="2000" dirty="0" smtClean="0"/>
              <a:t>읽기</a:t>
            </a:r>
            <a:r>
              <a:rPr lang="en-US" altLang="ko-KR" sz="2000" dirty="0" smtClean="0"/>
              <a:t> •</a:t>
            </a:r>
            <a:r>
              <a:rPr lang="ko-KR" altLang="en-US" sz="2000" dirty="0" smtClean="0"/>
              <a:t>쓰기 통합 교수</a:t>
            </a:r>
            <a:r>
              <a:rPr lang="en-US" altLang="ko-KR" sz="2000" dirty="0" smtClean="0"/>
              <a:t> •</a:t>
            </a:r>
            <a:r>
              <a:rPr lang="ko-KR" altLang="en-US" sz="2000" dirty="0" smtClean="0"/>
              <a:t>학습의 실제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Ⅴ. </a:t>
            </a:r>
            <a:r>
              <a:rPr lang="ko-KR" altLang="en-US" sz="2000" dirty="0" smtClean="0"/>
              <a:t>결론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sp>
        <p:nvSpPr>
          <p:cNvPr id="9" name="제목 개체 틀 1"/>
          <p:cNvSpPr txBox="1">
            <a:spLocks/>
          </p:cNvSpPr>
          <p:nvPr/>
        </p:nvSpPr>
        <p:spPr>
          <a:xfrm>
            <a:off x="811161" y="361908"/>
            <a:ext cx="571504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논문 목차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826189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B.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생각틀을 활용한 읽기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통합 교수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학습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Ⅲ.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활용한 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학습 방안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9057" y="1384272"/>
            <a:ext cx="74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/>
              <a:t>2. </a:t>
            </a:r>
            <a:r>
              <a:rPr lang="ko-KR" altLang="en-US" sz="2000" dirty="0" smtClean="0"/>
              <a:t>생각틀을 활용한 읽기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쓰기 통합 교수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학습 모형 구안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endParaRPr lang="en-US" altLang="ko-KR" sz="2000" dirty="0" smtClean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9937" name="_x96254488" descr="EMB000012181b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55" y="2041506"/>
            <a:ext cx="5002281" cy="443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2662227"/>
            <a:ext cx="9144000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제목 개체 틀 1"/>
          <p:cNvSpPr txBox="1">
            <a:spLocks/>
          </p:cNvSpPr>
          <p:nvPr/>
        </p:nvSpPr>
        <p:spPr>
          <a:xfrm>
            <a:off x="1020510" y="2662227"/>
            <a:ext cx="7102980" cy="3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CHAPTER  4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나눔고딕 ExtraBold" pitchFamily="50" charset="-127"/>
              <a:cs typeface="+mj-cs"/>
            </a:endParaRPr>
          </a:p>
        </p:txBody>
      </p:sp>
      <p:sp>
        <p:nvSpPr>
          <p:cNvPr id="7" name="제목 개체 틀 1"/>
          <p:cNvSpPr txBox="1">
            <a:spLocks/>
          </p:cNvSpPr>
          <p:nvPr/>
        </p:nvSpPr>
        <p:spPr>
          <a:xfrm>
            <a:off x="1322343" y="3355974"/>
            <a:ext cx="67457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1650960" y="3429000"/>
            <a:ext cx="6908833" cy="1606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buFontTx/>
              <a:buAutoNum type="alphaUcPeriod"/>
            </a:pPr>
            <a:r>
              <a:rPr lang="ko-KR" altLang="en-US" b="1" dirty="0" err="1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생각틀의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 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읽기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•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쓰기  통합 교수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 •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학습의 적용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생각틀을 활용한 읽기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•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쓰기  통합 교수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 •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학습 적용 결과 분석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  <p:sp>
        <p:nvSpPr>
          <p:cNvPr id="10" name="제목 개체 틀 1"/>
          <p:cNvSpPr txBox="1">
            <a:spLocks/>
          </p:cNvSpPr>
          <p:nvPr/>
        </p:nvSpPr>
        <p:spPr>
          <a:xfrm>
            <a:off x="1212804" y="1676376"/>
            <a:ext cx="7010496" cy="766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chemeClr val="bg1"/>
                </a:solidFill>
              </a:rPr>
              <a:t>Ⅳ. </a:t>
            </a:r>
            <a:r>
              <a:rPr lang="ko-KR" altLang="en-US" sz="3200" dirty="0" smtClean="0">
                <a:solidFill>
                  <a:schemeClr val="bg1"/>
                </a:solidFill>
              </a:rPr>
              <a:t>생각틀 </a:t>
            </a:r>
            <a:r>
              <a:rPr lang="en-US" altLang="ko-KR" sz="3200" dirty="0" smtClean="0">
                <a:solidFill>
                  <a:schemeClr val="bg1"/>
                </a:solidFill>
              </a:rPr>
              <a:t>(Thinking Maps)</a:t>
            </a:r>
            <a:r>
              <a:rPr lang="ko-KR" altLang="en-US" sz="3200" dirty="0" smtClean="0">
                <a:solidFill>
                  <a:schemeClr val="bg1"/>
                </a:solidFill>
              </a:rPr>
              <a:t>을 활용한  읽기</a:t>
            </a:r>
            <a:r>
              <a:rPr lang="en-US" altLang="ko-KR" sz="3200" dirty="0" smtClean="0">
                <a:solidFill>
                  <a:schemeClr val="bg1"/>
                </a:solidFill>
              </a:rPr>
              <a:t>•</a:t>
            </a:r>
            <a:r>
              <a:rPr lang="ko-KR" altLang="en-US" sz="3200" dirty="0" smtClean="0">
                <a:solidFill>
                  <a:schemeClr val="bg1"/>
                </a:solidFill>
              </a:rPr>
              <a:t>쓰기 통합 교수</a:t>
            </a:r>
            <a:r>
              <a:rPr lang="en-US" altLang="ko-KR" sz="3200" dirty="0" smtClean="0">
                <a:solidFill>
                  <a:schemeClr val="bg1"/>
                </a:solidFill>
              </a:rPr>
              <a:t>•</a:t>
            </a:r>
            <a:r>
              <a:rPr lang="ko-KR" altLang="en-US" sz="3200" dirty="0" smtClean="0">
                <a:solidFill>
                  <a:schemeClr val="bg1"/>
                </a:solidFill>
              </a:rPr>
              <a:t>학습의 실제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826189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A. 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생각틀을 활용한 읽기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통합 교수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학습의 적용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192721" y="106317"/>
            <a:ext cx="3805677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활용한 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학습의 실제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9057" y="1639861"/>
            <a:ext cx="74486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/>
              <a:t>1. </a:t>
            </a:r>
            <a:r>
              <a:rPr lang="ko-KR" altLang="en-US" sz="2000" dirty="0" smtClean="0"/>
              <a:t>텍스트 제재 선정</a:t>
            </a:r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</a:t>
            </a:r>
          </a:p>
          <a:p>
            <a:pPr marL="457200" indent="-457200"/>
            <a:r>
              <a:rPr lang="en-US" altLang="ko-KR" sz="2000" dirty="0" smtClean="0"/>
              <a:t>2. </a:t>
            </a:r>
            <a:r>
              <a:rPr lang="ko-KR" altLang="en-US" sz="2000" dirty="0" smtClean="0"/>
              <a:t>단계별 교수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학습의 실제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ko-KR" altLang="en-US" sz="2000" dirty="0" smtClean="0">
                <a:latin typeface="나눔고딕 ExtraBold"/>
                <a:ea typeface="나눔고딕 ExtraBold"/>
              </a:rPr>
              <a:t> 가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읽기 전 활동 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–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사전 읽기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ko-KR" altLang="en-US" sz="2000" dirty="0" smtClean="0">
                <a:latin typeface="나눔고딕 ExtraBold"/>
                <a:ea typeface="나눔고딕 ExtraBold"/>
              </a:rPr>
              <a:t> 나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읽기 중 활동 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– </a:t>
            </a:r>
            <a:r>
              <a:rPr lang="ko-KR" altLang="en-US" sz="2000" dirty="0" err="1" smtClean="0">
                <a:latin typeface="나눔고딕 ExtraBold"/>
                <a:ea typeface="나눔고딕 ExtraBold"/>
              </a:rPr>
              <a:t>생각틀로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 글의 구조 알아보기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ko-KR" altLang="en-US" sz="2000" dirty="0" smtClean="0"/>
              <a:t> 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읽기 후 활동 </a:t>
            </a:r>
            <a:r>
              <a:rPr lang="en-US" altLang="ko-KR" sz="2000" dirty="0" smtClean="0"/>
              <a:t>– </a:t>
            </a:r>
            <a:r>
              <a:rPr lang="ko-KR" altLang="en-US" sz="2000" dirty="0" err="1" smtClean="0"/>
              <a:t>생각틀로</a:t>
            </a:r>
            <a:r>
              <a:rPr lang="ko-KR" altLang="en-US" sz="2000" dirty="0" smtClean="0"/>
              <a:t> 정리하기</a:t>
            </a:r>
            <a:endParaRPr lang="en-US" altLang="ko-KR" sz="2000" dirty="0" smtClean="0"/>
          </a:p>
          <a:p>
            <a:pPr marL="457200" indent="-457200"/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라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쓰기 전 활동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사전 쓰기</a:t>
            </a:r>
            <a:endParaRPr lang="en-US" altLang="ko-KR" sz="2000" dirty="0" smtClean="0"/>
          </a:p>
          <a:p>
            <a:pPr marL="457200" indent="-457200"/>
            <a:endParaRPr lang="en-US" altLang="ko-KR" sz="1600" dirty="0" smtClean="0"/>
          </a:p>
          <a:p>
            <a:pPr marL="457200" indent="-457200"/>
            <a:r>
              <a:rPr lang="ko-KR" altLang="en-US" sz="2000" dirty="0" smtClean="0"/>
              <a:t> 마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쓰기 중 활동 </a:t>
            </a:r>
            <a:r>
              <a:rPr lang="en-US" altLang="ko-KR" sz="2000" dirty="0" smtClean="0"/>
              <a:t>– </a:t>
            </a:r>
            <a:r>
              <a:rPr lang="ko-KR" altLang="en-US" sz="2000" dirty="0" err="1" smtClean="0"/>
              <a:t>생각틀로</a:t>
            </a:r>
            <a:r>
              <a:rPr lang="ko-KR" altLang="en-US" sz="2000" dirty="0" smtClean="0"/>
              <a:t> 글쓰기</a:t>
            </a:r>
            <a:endParaRPr lang="en-US" altLang="ko-KR" sz="2000" dirty="0" smtClean="0"/>
          </a:p>
          <a:p>
            <a:pPr marL="457200" indent="-457200"/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바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쓰기 후 활동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고쳐 쓰기</a:t>
            </a:r>
            <a:endParaRPr lang="en-US" altLang="ko-KR" sz="2000" dirty="0" smtClean="0"/>
          </a:p>
          <a:p>
            <a:pPr marL="457200" indent="-457200"/>
            <a:endParaRPr lang="ko-KR" altLang="en-US" sz="1200" dirty="0" smtClean="0"/>
          </a:p>
          <a:p>
            <a:pPr marL="457200" indent="-457200"/>
            <a:endParaRPr lang="ko-KR" altLang="en-US" sz="1600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840794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B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생각틀을 활용한 읽기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통합 교수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학습 적용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결과 분석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192721" y="106317"/>
            <a:ext cx="3805677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활용한 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학습의 실제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38135" y="2297097"/>
            <a:ext cx="74486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ko-KR" altLang="en-US" sz="2000" dirty="0" smtClean="0">
                <a:latin typeface="나눔고딕 ExtraBold"/>
                <a:ea typeface="나눔고딕 ExtraBold"/>
              </a:rPr>
              <a:t> </a:t>
            </a:r>
            <a:r>
              <a:rPr lang="en-US" altLang="ko-KR" sz="2000" dirty="0" smtClean="0"/>
              <a:t> </a:t>
            </a:r>
          </a:p>
          <a:p>
            <a:pPr marL="457200" indent="-457200"/>
            <a:r>
              <a:rPr lang="en-US" altLang="ko-KR" sz="2000" dirty="0" smtClean="0"/>
              <a:t>1. </a:t>
            </a:r>
            <a:r>
              <a:rPr lang="ko-KR" altLang="en-US" sz="2000" dirty="0" smtClean="0"/>
              <a:t>읽기 능력에 미치는 영향</a:t>
            </a:r>
            <a:endParaRPr lang="en-US" altLang="ko-KR" sz="2000" dirty="0" smtClean="0"/>
          </a:p>
          <a:p>
            <a:pPr marL="457200" indent="-457200"/>
            <a:endParaRPr lang="en-US" altLang="ko-KR" sz="2000" dirty="0" smtClean="0"/>
          </a:p>
          <a:p>
            <a:pPr marL="457200" indent="-457200"/>
            <a:r>
              <a:rPr lang="en-US" altLang="ko-KR" sz="2000" dirty="0" smtClean="0"/>
              <a:t> </a:t>
            </a:r>
            <a:r>
              <a:rPr lang="ko-KR" altLang="en-US" sz="2000" dirty="0" smtClean="0"/>
              <a:t>가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읽기 이해 능력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/>
              <a:t>  - </a:t>
            </a:r>
            <a:r>
              <a:rPr lang="ko-KR" altLang="en-US" sz="2000" dirty="0" smtClean="0"/>
              <a:t>읽기 이해 능력 유의미한 향상을 가져옴 </a:t>
            </a:r>
            <a:r>
              <a:rPr lang="en-US" altLang="ko-KR" sz="2000" dirty="0" smtClean="0"/>
              <a:t>(t=5.974, p&lt;.001)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/>
              <a:t>  - </a:t>
            </a:r>
            <a:r>
              <a:rPr lang="ko-KR" altLang="en-US" sz="2000" dirty="0" smtClean="0"/>
              <a:t>사실적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비판적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추리상상적 사고 또한 유의미한 향상이 나타남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ko-KR" altLang="en-US" sz="2000" dirty="0" smtClean="0"/>
              <a:t>    상 집단 학생에게는 유의한 차이가 나타나지 않음</a:t>
            </a:r>
            <a:r>
              <a:rPr lang="en-US" altLang="ko-KR" sz="2000" dirty="0" smtClean="0"/>
              <a:t>.</a:t>
            </a:r>
          </a:p>
          <a:p>
            <a:pPr marL="457200" indent="-457200"/>
            <a:r>
              <a:rPr lang="en-US" altLang="ko-KR" sz="2000" dirty="0" smtClean="0"/>
              <a:t>    </a:t>
            </a:r>
            <a:r>
              <a:rPr lang="ko-KR" altLang="en-US" sz="2000" dirty="0" smtClean="0"/>
              <a:t>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하 집단 학습자에게 더 효과적임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457200" indent="-457200"/>
            <a:r>
              <a:rPr lang="ko-KR" altLang="en-US" sz="2000" dirty="0" smtClean="0"/>
              <a:t> 나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읽기 회상 능력</a:t>
            </a:r>
            <a:endParaRPr lang="en-US" altLang="ko-KR" sz="20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dirty="0" smtClean="0"/>
              <a:t>   - </a:t>
            </a:r>
            <a:r>
              <a:rPr lang="ko-KR" altLang="en-US" sz="2000" dirty="0" smtClean="0"/>
              <a:t>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하 집단 학습자 모두 읽기 회상 능력의 상승을 보임</a:t>
            </a:r>
            <a:r>
              <a:rPr lang="en-US" altLang="ko-KR" sz="2000" dirty="0" smtClean="0"/>
              <a:t>(t=8.603, p&lt;.001)</a:t>
            </a:r>
          </a:p>
          <a:p>
            <a:pPr marL="457200" indent="-457200"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49317" y="1311246"/>
            <a:ext cx="6608853" cy="11518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altLang="ko-KR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dirty="0" smtClean="0"/>
              <a:t>학습 활동 전과 후의 차이를 대응 표본 </a:t>
            </a:r>
            <a:r>
              <a:rPr lang="en-US" altLang="ko-KR" dirty="0" smtClean="0"/>
              <a:t>t-</a:t>
            </a:r>
            <a:r>
              <a:rPr lang="ko-KR" altLang="en-US" dirty="0" smtClean="0"/>
              <a:t>검정을 실시하여 알아봄</a:t>
            </a:r>
            <a:r>
              <a:rPr lang="en-US" altLang="ko-KR" dirty="0" smtClean="0"/>
              <a:t>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dirty="0" smtClean="0"/>
              <a:t>유의수준 </a:t>
            </a:r>
            <a:r>
              <a:rPr lang="en-US" altLang="ko-KR" dirty="0" smtClean="0"/>
              <a:t>p&lt;.05, p&lt;.01, p&lt;.001</a:t>
            </a:r>
            <a:r>
              <a:rPr lang="ko-KR" altLang="en-US" dirty="0" smtClean="0"/>
              <a:t>에서 검증함</a:t>
            </a:r>
            <a:r>
              <a:rPr lang="en-US" altLang="ko-KR" dirty="0" smtClean="0"/>
              <a:t>.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나눔고딕 ExtraBold"/>
                <a:ea typeface="나눔고딕 ExtraBold"/>
              </a:rPr>
              <a:t>•</a:t>
            </a:r>
            <a:r>
              <a:rPr lang="en-US" altLang="ko-KR" dirty="0" smtClean="0"/>
              <a:t>SPSSWIN 18.0 </a:t>
            </a:r>
            <a:r>
              <a:rPr lang="ko-KR" altLang="en-US" dirty="0" smtClean="0"/>
              <a:t>프로그램 사용하여 분석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8407942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B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생각틀을 활용한 읽기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쓰기 통합 교수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•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학습 적용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/>
                <a:ea typeface="나눔고딕 ExtraBold"/>
                <a:cs typeface="+mj-cs"/>
              </a:rPr>
              <a:t>결과 분석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192721" y="106317"/>
            <a:ext cx="3805677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활용한 읽기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쓰기 통합 교수</a:t>
            </a: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/>
                <a:ea typeface="나눔고딕 ExtraBold"/>
              </a:rPr>
              <a:t>•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학습의 실제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19057" y="1311246"/>
            <a:ext cx="7448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ko-KR" altLang="en-US" sz="2000" dirty="0" smtClean="0">
                <a:latin typeface="나눔고딕 ExtraBold"/>
                <a:ea typeface="나눔고딕 ExtraBold"/>
              </a:rPr>
              <a:t> 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2.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쓰기 능력에 미치는 영향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z="2000" dirty="0" smtClean="0">
                <a:latin typeface="나눔고딕 ExtraBold"/>
                <a:ea typeface="나눔고딕 ExtraBold"/>
              </a:rPr>
              <a:t>- 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내용과 조직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표현 영역 모두의 향상이 있음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- 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조직 영역의 전체에서 높은 성과를 보임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- 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상 집단은 유의한 차이를 보이지 않았음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- 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중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,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하 집단의 적용에 보다 효과적임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altLang="ko-KR" sz="2000" dirty="0" smtClean="0"/>
          </a:p>
          <a:p>
            <a:pPr marL="457200" indent="-457200">
              <a:buFontTx/>
              <a:buChar char="-"/>
            </a:pPr>
            <a:endParaRPr lang="en-US" altLang="ko-KR" sz="2000" dirty="0" smtClean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7105" name="_x94378288" descr="DRW000012181b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22" y="3355974"/>
            <a:ext cx="3405188" cy="2301875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7107" name="_x96254488" descr="DRW000012181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974" y="3465513"/>
            <a:ext cx="4249701" cy="222729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03265" y="5729319"/>
            <a:ext cx="211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교수학습 전후 읽기이해</a:t>
            </a:r>
            <a:r>
              <a:rPr lang="en-US" altLang="ko-KR" sz="1400" dirty="0" smtClean="0"/>
              <a:t>, </a:t>
            </a:r>
          </a:p>
          <a:p>
            <a:r>
              <a:rPr lang="ko-KR" altLang="en-US" sz="1400" dirty="0" smtClean="0"/>
              <a:t>회상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쓰기 능력의 차이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75286" y="5729319"/>
            <a:ext cx="2117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학습 능력에 따른 </a:t>
            </a:r>
            <a:endParaRPr lang="en-US" altLang="ko-KR" sz="1400" dirty="0" smtClean="0"/>
          </a:p>
          <a:p>
            <a:r>
              <a:rPr lang="ko-KR" altLang="en-US" sz="1400" dirty="0" smtClean="0"/>
              <a:t>교수학습 전후 읽기이해</a:t>
            </a:r>
            <a:r>
              <a:rPr lang="en-US" altLang="ko-KR" sz="1400" dirty="0" smtClean="0"/>
              <a:t>, </a:t>
            </a:r>
          </a:p>
          <a:p>
            <a:r>
              <a:rPr lang="ko-KR" altLang="en-US" sz="1400" dirty="0" smtClean="0"/>
              <a:t>회상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쓰기 능력의 차이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개체 틀 1"/>
          <p:cNvSpPr txBox="1">
            <a:spLocks/>
          </p:cNvSpPr>
          <p:nvPr/>
        </p:nvSpPr>
        <p:spPr>
          <a:xfrm>
            <a:off x="1030239" y="2004993"/>
            <a:ext cx="67457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spc="-120" dirty="0" smtClean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  <a:cs typeface="+mj-cs"/>
              </a:rPr>
              <a:t>Ⅴ</a:t>
            </a:r>
            <a:r>
              <a:rPr kumimoji="0" lang="en-US" altLang="ko-KR" sz="4800" b="0" i="0" u="none" strike="noStrike" kern="1200" cap="none" spc="-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  <a:r>
              <a:rPr kumimoji="0" lang="ko-KR" altLang="en-US" sz="4800" b="0" i="0" u="none" strike="noStrike" kern="1200" cap="none" spc="-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결론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3282948"/>
            <a:ext cx="9144000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제목 개체 틀 1"/>
          <p:cNvSpPr txBox="1">
            <a:spLocks/>
          </p:cNvSpPr>
          <p:nvPr/>
        </p:nvSpPr>
        <p:spPr>
          <a:xfrm>
            <a:off x="1030239" y="3282948"/>
            <a:ext cx="7102980" cy="3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CHAPTER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5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나눔고딕 ExtraBold" pitchFamily="50" charset="-127"/>
              <a:cs typeface="+mj-cs"/>
            </a:endParaRPr>
          </a:p>
        </p:txBody>
      </p:sp>
      <p:sp>
        <p:nvSpPr>
          <p:cNvPr id="7" name="제목 개체 틀 1"/>
          <p:cNvSpPr txBox="1">
            <a:spLocks/>
          </p:cNvSpPr>
          <p:nvPr/>
        </p:nvSpPr>
        <p:spPr>
          <a:xfrm>
            <a:off x="1322343" y="3355974"/>
            <a:ext cx="67457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884187" y="2771766"/>
            <a:ext cx="2154267" cy="178913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2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생각틀을 </a:t>
            </a:r>
            <a:endParaRPr lang="en-US" altLang="ko-KR" sz="1600" dirty="0" smtClean="0">
              <a:solidFill>
                <a:schemeClr val="tx2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2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활용한 </a:t>
            </a:r>
            <a:endParaRPr lang="en-US" altLang="ko-KR" sz="1600" dirty="0" smtClean="0">
              <a:solidFill>
                <a:schemeClr val="tx2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2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읽기 쓰기 통합 </a:t>
            </a:r>
            <a:endParaRPr lang="en-US" altLang="ko-KR" sz="1600" dirty="0" smtClean="0">
              <a:solidFill>
                <a:schemeClr val="tx2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2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교수 학습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16" name="제목 개체 틀 1"/>
          <p:cNvSpPr txBox="1">
            <a:spLocks/>
          </p:cNvSpPr>
          <p:nvPr/>
        </p:nvSpPr>
        <p:spPr>
          <a:xfrm>
            <a:off x="326540" y="389822"/>
            <a:ext cx="571504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Ⅴ.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결론</a:t>
            </a:r>
          </a:p>
        </p:txBody>
      </p:sp>
      <p:sp>
        <p:nvSpPr>
          <p:cNvPr id="17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작은제목은 여기에 입력하세요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7532" y="2151045"/>
            <a:ext cx="50387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</a:rPr>
              <a:t> 학습자의 읽기 및 쓰기 능력의 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</a:rPr>
              <a:t>유의미한 향상을 가져옴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</a:rPr>
              <a:t>상 집단의 학습자 보다는 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</a:rPr>
              <a:t>중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</a:rPr>
              <a:t>하 집단 학습자의 적용에 보다 효과적임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 서사적 글이나 기술적 글에도 적용해보는 </a:t>
            </a:r>
            <a:endParaRPr lang="en-US" altLang="ko-K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ko-KR" altLang="en-US" dirty="0" smtClean="0">
                <a:solidFill>
                  <a:schemeClr val="tx2">
                    <a:lumMod val="75000"/>
                  </a:schemeClr>
                </a:solidFill>
              </a:rPr>
              <a:t>연구가 이루어져야 할 것임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개체 틀 1"/>
          <p:cNvSpPr txBox="1">
            <a:spLocks/>
          </p:cNvSpPr>
          <p:nvPr/>
        </p:nvSpPr>
        <p:spPr>
          <a:xfrm>
            <a:off x="1176291" y="1384272"/>
            <a:ext cx="67457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1200" cap="none" spc="-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Ⅰ. </a:t>
            </a:r>
            <a:r>
              <a:rPr kumimoji="0" lang="ko-KR" altLang="en-US" sz="4800" b="0" i="0" u="none" strike="noStrike" kern="1200" cap="none" spc="-12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서론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2662227"/>
            <a:ext cx="9144000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제목 개체 틀 1"/>
          <p:cNvSpPr txBox="1">
            <a:spLocks/>
          </p:cNvSpPr>
          <p:nvPr/>
        </p:nvSpPr>
        <p:spPr>
          <a:xfrm>
            <a:off x="1020510" y="2662227"/>
            <a:ext cx="7102980" cy="3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CHAPTER  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1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나눔고딕 ExtraBold" pitchFamily="50" charset="-127"/>
              <a:cs typeface="+mj-cs"/>
            </a:endParaRPr>
          </a:p>
        </p:txBody>
      </p:sp>
      <p:sp>
        <p:nvSpPr>
          <p:cNvPr id="7" name="제목 개체 틀 1"/>
          <p:cNvSpPr txBox="1">
            <a:spLocks/>
          </p:cNvSpPr>
          <p:nvPr/>
        </p:nvSpPr>
        <p:spPr>
          <a:xfrm>
            <a:off x="1322343" y="3355974"/>
            <a:ext cx="67457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3367071" y="3282948"/>
            <a:ext cx="2774988" cy="19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연구의 필요성 및 목적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latin typeface="08서울남산체 EB" pitchFamily="18" charset="-127"/>
              <a:ea typeface="08서울남산체 EB" pitchFamily="18" charset="-127"/>
              <a:cs typeface="+mj-cs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선행 연구 검토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latin typeface="08서울남산체 EB" pitchFamily="18" charset="-127"/>
              <a:ea typeface="08서울남산체 EB" pitchFamily="18" charset="-127"/>
              <a:cs typeface="+mj-cs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연구 방법 및 제한점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571504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A.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연구의 필요성 및 목적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Ⅰ.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서론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aphicFrame>
        <p:nvGraphicFramePr>
          <p:cNvPr id="7" name="다이어그램 6"/>
          <p:cNvGraphicFramePr/>
          <p:nvPr/>
        </p:nvGraphicFramePr>
        <p:xfrm>
          <a:off x="1468395" y="17859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8"/>
          <p:cNvGrpSpPr/>
          <p:nvPr/>
        </p:nvGrpSpPr>
        <p:grpSpPr>
          <a:xfrm>
            <a:off x="555570" y="1412875"/>
            <a:ext cx="8193143" cy="4900652"/>
            <a:chOff x="774648" y="2333610"/>
            <a:chExt cx="4162482" cy="4425983"/>
          </a:xfrm>
        </p:grpSpPr>
        <p:sp>
          <p:nvSpPr>
            <p:cNvPr id="20" name="직사각형 19"/>
            <p:cNvSpPr/>
            <p:nvPr/>
          </p:nvSpPr>
          <p:spPr>
            <a:xfrm>
              <a:off x="774648" y="2333610"/>
              <a:ext cx="4162482" cy="47466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2">
                  <a:lumMod val="75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생각틀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(Thinking Maps) 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이란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74648" y="2808279"/>
              <a:ext cx="4162482" cy="39513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 smtClean="0">
                <a:solidFill>
                  <a:schemeClr val="accent2">
                    <a:lumMod val="50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4187" y="3027357"/>
            <a:ext cx="29575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미국에서 학생들의 독해 능력 향상과 글쓰기 과정의 문제 해결</a:t>
            </a:r>
            <a:r>
              <a:rPr lang="en-US" altLang="ko-KR" sz="1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사고 기술의 향상을 위해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8</a:t>
            </a:r>
            <a:r>
              <a:rPr lang="ko-KR" altLang="en-US" sz="1400" dirty="0" smtClean="0"/>
              <a:t>가지 사고 유형의 </a:t>
            </a:r>
            <a:r>
              <a:rPr lang="ko-KR" altLang="en-US" sz="1400" dirty="0" err="1" smtClean="0"/>
              <a:t>맵으로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고안되었음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6" name="제목 개체 틀 1"/>
          <p:cNvSpPr txBox="1">
            <a:spLocks/>
          </p:cNvSpPr>
          <p:nvPr/>
        </p:nvSpPr>
        <p:spPr>
          <a:xfrm>
            <a:off x="326540" y="389822"/>
            <a:ext cx="571504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서론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674" y="2114531"/>
            <a:ext cx="76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/>
                <a:ea typeface="나눔고딕 ExtraBold"/>
              </a:rPr>
              <a:t>•</a:t>
            </a:r>
            <a:r>
              <a:rPr lang="en-US" altLang="ko-KR" dirty="0" smtClean="0"/>
              <a:t>1988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데이비드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하이엘</a:t>
            </a:r>
            <a:r>
              <a:rPr lang="en-US" altLang="ko-KR" dirty="0" smtClean="0"/>
              <a:t>(David. </a:t>
            </a:r>
            <a:r>
              <a:rPr lang="en-US" altLang="ko-KR" dirty="0" err="1" smtClean="0"/>
              <a:t>Hyerle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의해 고안된 시각적 언어</a:t>
            </a:r>
            <a:endParaRPr lang="en-US" altLang="ko-KR" dirty="0" smtClean="0"/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811161" y="2771766"/>
            <a:ext cx="7732592" cy="3492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43383" y="2844792"/>
            <a:ext cx="408945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/>
                <a:ea typeface="나눔고딕 ExtraBold"/>
              </a:rPr>
              <a:t>• </a:t>
            </a:r>
            <a:r>
              <a:rPr lang="en-US" altLang="ko-KR" sz="1400" dirty="0" smtClean="0"/>
              <a:t>8</a:t>
            </a:r>
            <a:r>
              <a:rPr lang="ko-KR" altLang="en-US" sz="1400" dirty="0" smtClean="0"/>
              <a:t>가지 사고 유형의 틀</a:t>
            </a:r>
            <a:endParaRPr lang="en-US" altLang="ko-KR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/>
              <a:t>생각 넓히기 틀 </a:t>
            </a:r>
            <a:r>
              <a:rPr lang="en-US" altLang="ko-KR" sz="1400" dirty="0" smtClean="0"/>
              <a:t>(Circle Map)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/>
              <a:t>생각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묶기 틀 </a:t>
            </a:r>
            <a:r>
              <a:rPr lang="en-US" altLang="ko-KR" sz="1400" dirty="0" smtClean="0"/>
              <a:t>(Tree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Map)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/>
              <a:t>자세히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알아보기 틀 </a:t>
            </a:r>
            <a:r>
              <a:rPr lang="en-US" altLang="ko-KR" sz="1400" dirty="0" smtClean="0"/>
              <a:t>(Bubble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Map)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/>
              <a:t>비교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대조 틀  </a:t>
            </a:r>
            <a:r>
              <a:rPr lang="en-US" altLang="ko-KR" sz="1400" smtClean="0"/>
              <a:t>(</a:t>
            </a:r>
            <a:r>
              <a:rPr lang="en-US" altLang="ko-KR" sz="1400" smtClean="0"/>
              <a:t>Double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Bubble Map)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/>
              <a:t>흐름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틀 </a:t>
            </a:r>
            <a:r>
              <a:rPr lang="en-US" altLang="ko-KR" sz="1400" dirty="0" smtClean="0"/>
              <a:t>(Flow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Map)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/>
              <a:t>원인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결과 틀 </a:t>
            </a:r>
            <a:r>
              <a:rPr lang="en-US" altLang="ko-KR" sz="1400" dirty="0" smtClean="0"/>
              <a:t>(Multi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Flow Map)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/>
              <a:t>전체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부분 관계 틀 </a:t>
            </a:r>
            <a:r>
              <a:rPr lang="en-US" altLang="ko-KR" sz="1400" dirty="0" smtClean="0"/>
              <a:t>(Brace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Map)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dirty="0" smtClean="0"/>
              <a:t>유추하기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틀 </a:t>
            </a:r>
            <a:r>
              <a:rPr lang="en-US" altLang="ko-KR" sz="1400" dirty="0" smtClean="0"/>
              <a:t>(Bridge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Map) 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957213" y="4889519"/>
            <a:ext cx="28480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미국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싱가폴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영국의 일부 지역에서 사용되고 있음</a:t>
            </a:r>
            <a:r>
              <a:rPr lang="en-US" altLang="ko-KR" sz="1400" dirty="0" smtClean="0"/>
              <a:t>.  </a:t>
            </a:r>
            <a:r>
              <a:rPr lang="ko-KR" altLang="en-US" sz="1400" dirty="0" smtClean="0"/>
              <a:t>우리나라에서는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err="1" smtClean="0"/>
              <a:t>운현초에서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2005</a:t>
            </a:r>
            <a:r>
              <a:rPr lang="ko-KR" altLang="en-US" sz="1400" dirty="0" smtClean="0"/>
              <a:t>년부터 활용 중</a:t>
            </a:r>
            <a:r>
              <a:rPr lang="en-US" altLang="ko-KR" sz="1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571504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B.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선행 연구 검토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서론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93726" y="1822428"/>
            <a:ext cx="77772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/>
              <a:t>1. </a:t>
            </a:r>
            <a:r>
              <a:rPr lang="ko-KR" altLang="en-US" sz="2000" dirty="0" smtClean="0"/>
              <a:t>읽기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쓰기 통합 연구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-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이성은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(1994),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신헌재</a:t>
            </a:r>
            <a:r>
              <a:rPr lang="en-US" altLang="ko-KR" sz="1600" dirty="0" smtClean="0"/>
              <a:t> •</a:t>
            </a:r>
            <a:r>
              <a:rPr lang="ko-KR" altLang="en-US" sz="1600" dirty="0" smtClean="0"/>
              <a:t>이재승</a:t>
            </a:r>
            <a:r>
              <a:rPr lang="en-US" altLang="ko-KR" sz="1600" dirty="0" smtClean="0"/>
              <a:t>(1994), </a:t>
            </a:r>
            <a:r>
              <a:rPr lang="ko-KR" altLang="en-US" sz="1600" dirty="0" smtClean="0"/>
              <a:t>윤정옥</a:t>
            </a:r>
            <a:r>
              <a:rPr lang="en-US" altLang="ko-KR" sz="1600" dirty="0" smtClean="0"/>
              <a:t>(1997), </a:t>
            </a:r>
          </a:p>
          <a:p>
            <a:pPr marL="457200" indent="-457200">
              <a:lnSpc>
                <a:spcPct val="150000"/>
              </a:lnSpc>
            </a:pPr>
            <a:r>
              <a:rPr lang="ko-KR" altLang="en-US" sz="1600" dirty="0" smtClean="0"/>
              <a:t>  이재승</a:t>
            </a:r>
            <a:r>
              <a:rPr lang="en-US" altLang="ko-KR" sz="1600" dirty="0" smtClean="0"/>
              <a:t>(1997), </a:t>
            </a:r>
            <a:r>
              <a:rPr lang="ko-KR" altLang="en-US" sz="1600" dirty="0" smtClean="0"/>
              <a:t>천경록</a:t>
            </a:r>
            <a:r>
              <a:rPr lang="en-US" altLang="ko-KR" sz="1600" dirty="0" smtClean="0"/>
              <a:t>(2009), </a:t>
            </a:r>
            <a:r>
              <a:rPr lang="ko-KR" altLang="en-US" sz="1600" dirty="0" smtClean="0"/>
              <a:t>홍혜진</a:t>
            </a:r>
            <a:r>
              <a:rPr lang="en-US" altLang="ko-KR" sz="1600" dirty="0" smtClean="0"/>
              <a:t>(2010)</a:t>
            </a:r>
            <a:endParaRPr lang="en-US" altLang="ko-KR" sz="1600" dirty="0" smtClean="0">
              <a:latin typeface="나눔고딕 ExtraBold"/>
              <a:ea typeface="나눔고딕 ExtraBold"/>
            </a:endParaRPr>
          </a:p>
          <a:p>
            <a:pPr marL="457200" indent="-457200"/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2.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생각틀</a:t>
            </a:r>
            <a:r>
              <a:rPr lang="en-US" altLang="ko-KR" sz="2000" dirty="0" smtClean="0">
                <a:latin typeface="나눔고딕 ExtraBold"/>
                <a:ea typeface="나눔고딕 ExtraBold"/>
              </a:rPr>
              <a:t>(Thinking Maps)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에 관한 연구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-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박혜진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(2010),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김우주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(2011)</a:t>
            </a:r>
          </a:p>
          <a:p>
            <a:pPr marL="457200" indent="-457200">
              <a:lnSpc>
                <a:spcPct val="150000"/>
              </a:lnSpc>
            </a:pPr>
            <a:r>
              <a:rPr lang="ko-KR" altLang="en-US" sz="1600" dirty="0" smtClean="0">
                <a:latin typeface="나눔고딕 ExtraBold"/>
                <a:ea typeface="나눔고딕 ExtraBold"/>
              </a:rPr>
              <a:t>  </a:t>
            </a:r>
            <a:r>
              <a:rPr lang="ko-KR" altLang="en-US" sz="1600" dirty="0" err="1" smtClean="0">
                <a:latin typeface="나눔고딕 ExtraBold"/>
                <a:ea typeface="나눔고딕 ExtraBold"/>
              </a:rPr>
              <a:t>맥른타이레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</a:t>
            </a:r>
            <a:r>
              <a:rPr lang="en-US" altLang="ko-KR" sz="1600" dirty="0" err="1" smtClean="0">
                <a:latin typeface="나눔고딕 ExtraBold"/>
                <a:ea typeface="나눔고딕 ExtraBold"/>
              </a:rPr>
              <a:t>Maclntyre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, 2004),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천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(Chun, 2004)</a:t>
            </a:r>
          </a:p>
          <a:p>
            <a:pPr marL="457200" indent="-457200">
              <a:lnSpc>
                <a:spcPct val="150000"/>
              </a:lnSpc>
            </a:pPr>
            <a:r>
              <a:rPr lang="ko-KR" altLang="en-US" sz="1600" dirty="0" smtClean="0">
                <a:latin typeface="나눔고딕 ExtraBold"/>
                <a:ea typeface="나눔고딕 ExtraBold"/>
              </a:rPr>
              <a:t>  아니타 </a:t>
            </a:r>
            <a:r>
              <a:rPr lang="ko-KR" altLang="en-US" sz="1600" dirty="0" err="1" smtClean="0">
                <a:latin typeface="나눔고딕 ExtraBold"/>
                <a:ea typeface="나눔고딕 ExtraBold"/>
              </a:rPr>
              <a:t>선셰리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(Anita. </a:t>
            </a:r>
            <a:r>
              <a:rPr lang="en-US" altLang="ko-KR" sz="1600" dirty="0" err="1" smtClean="0">
                <a:latin typeface="나눔고딕 ExtraBold"/>
                <a:ea typeface="나눔고딕 ExtraBold"/>
              </a:rPr>
              <a:t>Sunseri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, 2011)</a:t>
            </a:r>
          </a:p>
          <a:p>
            <a:pPr marL="457200" indent="-457200"/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/>
            <a:r>
              <a:rPr lang="en-US" altLang="ko-KR" sz="2000" dirty="0" smtClean="0">
                <a:latin typeface="나눔고딕 ExtraBold"/>
                <a:ea typeface="나눔고딕 ExtraBold"/>
              </a:rPr>
              <a:t>3. </a:t>
            </a:r>
            <a:r>
              <a:rPr lang="ko-KR" altLang="en-US" sz="2000" dirty="0" smtClean="0">
                <a:latin typeface="나눔고딕 ExtraBold"/>
                <a:ea typeface="나눔고딕 ExtraBold"/>
              </a:rPr>
              <a:t>의미 시각화를 통한 설명적 텍스트 구조 지도에 관한 연구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-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박수자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(1990),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서혁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(1991),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천경록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(1995), </a:t>
            </a:r>
            <a:r>
              <a:rPr lang="ko-KR" altLang="en-US" sz="1600" dirty="0" err="1" smtClean="0">
                <a:latin typeface="나눔고딕 ExtraBold"/>
                <a:ea typeface="나눔고딕 ExtraBold"/>
              </a:rPr>
              <a:t>김정종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(1997)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571504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C.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연구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방법 및 제한점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서론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84187" y="3392487"/>
            <a:ext cx="755819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sz="2000" dirty="0" smtClean="0"/>
              <a:t>1. </a:t>
            </a:r>
            <a:r>
              <a:rPr lang="ko-KR" altLang="en-US" sz="2000" dirty="0" smtClean="0"/>
              <a:t>연구대상</a:t>
            </a:r>
            <a:endParaRPr lang="en-US" altLang="ko-KR" sz="20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- 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서울특별시 소재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J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초등학교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5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학년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1</a:t>
            </a:r>
            <a:r>
              <a:rPr lang="ko-KR" altLang="en-US" sz="1600" dirty="0" err="1" smtClean="0">
                <a:latin typeface="나눔고딕 ExtraBold"/>
                <a:ea typeface="나눔고딕 ExtraBold"/>
              </a:rPr>
              <a:t>개반</a:t>
            </a:r>
            <a:endParaRPr lang="en-US" altLang="ko-KR" sz="16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- 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남녀 </a:t>
            </a:r>
            <a:r>
              <a:rPr lang="ko-KR" altLang="en-US" sz="1600" dirty="0" err="1" smtClean="0">
                <a:latin typeface="나눔고딕 ExtraBold"/>
                <a:ea typeface="나눔고딕 ExtraBold"/>
              </a:rPr>
              <a:t>혼성반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남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15,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여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13,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총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28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명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)</a:t>
            </a:r>
          </a:p>
          <a:p>
            <a:pPr marL="457200" indent="-457200">
              <a:lnSpc>
                <a:spcPct val="150000"/>
              </a:lnSpc>
            </a:pPr>
            <a:endParaRPr lang="en-US" altLang="ko-KR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나눔고딕 ExtraBold"/>
                <a:ea typeface="나눔고딕 ExtraBold"/>
              </a:rPr>
              <a:t>2. </a:t>
            </a:r>
            <a:r>
              <a:rPr lang="ko-KR" altLang="en-US" dirty="0" smtClean="0">
                <a:latin typeface="나눔고딕 ExtraBold"/>
                <a:ea typeface="나눔고딕 ExtraBold"/>
              </a:rPr>
              <a:t>연구 문제 및 연구 방법</a:t>
            </a:r>
            <a:endParaRPr lang="en-US" altLang="ko-KR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latin typeface="나눔고딕 ExtraBold"/>
                <a:ea typeface="나눔고딕 ExtraBold"/>
              </a:rPr>
              <a:t>- 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설명적 텍스트를 중심으로 생각틀을 활용한 읽기 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쓰기 통합 교수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•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 학습이 </a:t>
            </a:r>
            <a:endParaRPr lang="en-US" altLang="ko-KR" sz="1600" dirty="0" smtClean="0">
              <a:latin typeface="나눔고딕 ExtraBold"/>
              <a:ea typeface="나눔고딕 ExtraBold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 smtClean="0">
                <a:latin typeface="나눔고딕 ExtraBold"/>
                <a:ea typeface="나눔고딕 ExtraBold"/>
              </a:rPr>
              <a:t>  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학생의 읽기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/</a:t>
            </a:r>
            <a:r>
              <a:rPr lang="ko-KR" altLang="en-US" sz="1600" dirty="0" smtClean="0">
                <a:latin typeface="나눔고딕 ExtraBold"/>
                <a:ea typeface="나눔고딕 ExtraBold"/>
              </a:rPr>
              <a:t>쓰기 능력 면에서 의미 있는 향상을 보이는가</a:t>
            </a:r>
            <a:r>
              <a:rPr lang="en-US" altLang="ko-KR" sz="1600" dirty="0" smtClean="0">
                <a:latin typeface="나눔고딕 ExtraBold"/>
                <a:ea typeface="나눔고딕 ExtraBold"/>
              </a:rPr>
              <a:t>?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884187" y="3173409"/>
            <a:ext cx="7732592" cy="3492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7674" y="1639863"/>
            <a:ext cx="7412138" cy="13388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읽기 사전 검사 성적을 기준으로 실험집단을 상</a:t>
            </a:r>
            <a:r>
              <a:rPr lang="en-US" altLang="ko-KR" dirty="0" smtClean="0"/>
              <a:t>,</a:t>
            </a:r>
            <a:r>
              <a:rPr lang="ko-KR" altLang="en-US" dirty="0" smtClean="0"/>
              <a:t>중</a:t>
            </a:r>
            <a:r>
              <a:rPr lang="en-US" altLang="ko-KR" dirty="0" smtClean="0"/>
              <a:t>,</a:t>
            </a:r>
            <a:r>
              <a:rPr lang="ko-KR" altLang="en-US" dirty="0" smtClean="0"/>
              <a:t>하 그룹으로 나누어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생각틀을 이용한 읽기 쓰기 통합 교수 학습 프로그램의 투입 전과 투입 후의 결과를 비교하여 프로그램의 적용 효과를 살펴봄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1"/>
          <p:cNvSpPr txBox="1">
            <a:spLocks/>
          </p:cNvSpPr>
          <p:nvPr/>
        </p:nvSpPr>
        <p:spPr>
          <a:xfrm>
            <a:off x="326540" y="389822"/>
            <a:ext cx="571504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C.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연구</a:t>
            </a:r>
            <a:r>
              <a:rPr lang="en-US" altLang="ko-KR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방법 및 제한점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5338323" y="126502"/>
            <a:ext cx="3500462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ko-KR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서론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2AD965-8303-43BF-ABA4-1541DABE4B28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7674" y="1457298"/>
            <a:ext cx="755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ko-KR" dirty="0" smtClean="0"/>
              <a:t>3. </a:t>
            </a:r>
            <a:r>
              <a:rPr lang="ko-KR" altLang="en-US" dirty="0" smtClean="0"/>
              <a:t>연구 설계 및 연구 절차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7674" y="2078019"/>
            <a:ext cx="741213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본 연구는 </a:t>
            </a:r>
            <a:r>
              <a:rPr lang="en-US" altLang="ko-KR" dirty="0" smtClean="0"/>
              <a:t>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월까지 실시함</a:t>
            </a:r>
            <a:r>
              <a:rPr lang="en-US" altLang="ko-K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총 </a:t>
            </a:r>
            <a:r>
              <a:rPr lang="en-US" altLang="ko-KR" dirty="0" smtClean="0"/>
              <a:t>13</a:t>
            </a:r>
            <a:r>
              <a:rPr lang="ko-KR" altLang="en-US" dirty="0" err="1" smtClean="0"/>
              <a:t>차시</a:t>
            </a:r>
            <a:r>
              <a:rPr lang="ko-KR" altLang="en-US" dirty="0" smtClean="0"/>
              <a:t> 프로그램으로 이루어짐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1066752" y="3209922"/>
          <a:ext cx="7412139" cy="28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개체 틀 1"/>
          <p:cNvSpPr txBox="1">
            <a:spLocks/>
          </p:cNvSpPr>
          <p:nvPr/>
        </p:nvSpPr>
        <p:spPr>
          <a:xfrm>
            <a:off x="1212804" y="1749402"/>
            <a:ext cx="6745790" cy="766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chemeClr val="bg1"/>
                </a:solidFill>
              </a:rPr>
              <a:t>Ⅱ. </a:t>
            </a:r>
            <a:r>
              <a:rPr lang="ko-KR" altLang="en-US" sz="3200" dirty="0" smtClean="0">
                <a:solidFill>
                  <a:schemeClr val="bg1"/>
                </a:solidFill>
              </a:rPr>
              <a:t>읽기</a:t>
            </a:r>
            <a:r>
              <a:rPr lang="en-US" altLang="ko-KR" sz="3200" dirty="0" smtClean="0">
                <a:solidFill>
                  <a:schemeClr val="bg1"/>
                </a:solidFill>
              </a:rPr>
              <a:t>•</a:t>
            </a:r>
            <a:r>
              <a:rPr lang="ko-KR" altLang="en-US" sz="3200" dirty="0" smtClean="0">
                <a:solidFill>
                  <a:schemeClr val="bg1"/>
                </a:solidFill>
              </a:rPr>
              <a:t>쓰기 통합 교수</a:t>
            </a:r>
            <a:r>
              <a:rPr lang="en-US" altLang="ko-KR" sz="3200" dirty="0" smtClean="0">
                <a:solidFill>
                  <a:schemeClr val="bg1"/>
                </a:solidFill>
              </a:rPr>
              <a:t>•</a:t>
            </a:r>
            <a:r>
              <a:rPr lang="ko-KR" altLang="en-US" sz="3200" dirty="0" smtClean="0">
                <a:solidFill>
                  <a:schemeClr val="bg1"/>
                </a:solidFill>
              </a:rPr>
              <a:t>학습과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3200" dirty="0" smtClean="0">
                <a:solidFill>
                  <a:schemeClr val="bg1"/>
                </a:solidFill>
              </a:rPr>
              <a:t>생각틀 </a:t>
            </a:r>
            <a:r>
              <a:rPr lang="en-US" altLang="ko-KR" sz="3200" dirty="0" smtClean="0">
                <a:solidFill>
                  <a:schemeClr val="bg1"/>
                </a:solidFill>
              </a:rPr>
              <a:t>(Thinking Maps)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2662227"/>
            <a:ext cx="9144000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50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제목 개체 틀 1"/>
          <p:cNvSpPr txBox="1">
            <a:spLocks/>
          </p:cNvSpPr>
          <p:nvPr/>
        </p:nvSpPr>
        <p:spPr>
          <a:xfrm>
            <a:off x="1020510" y="2662227"/>
            <a:ext cx="7102980" cy="3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CHAPTER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나눔고딕 ExtraBold" pitchFamily="50" charset="-127"/>
                <a:cs typeface="+mj-cs"/>
              </a:rPr>
              <a:t> 2</a:t>
            </a:r>
            <a:endParaRPr lang="ko-KR" altLang="en-US" sz="14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나눔고딕 ExtraBold" pitchFamily="50" charset="-127"/>
              <a:cs typeface="+mj-cs"/>
            </a:endParaRPr>
          </a:p>
        </p:txBody>
      </p:sp>
      <p:sp>
        <p:nvSpPr>
          <p:cNvPr id="7" name="제목 개체 틀 1"/>
          <p:cNvSpPr txBox="1">
            <a:spLocks/>
          </p:cNvSpPr>
          <p:nvPr/>
        </p:nvSpPr>
        <p:spPr>
          <a:xfrm>
            <a:off x="1322343" y="3355974"/>
            <a:ext cx="67457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0" i="0" u="none" strike="noStrike" kern="1200" cap="none" spc="-12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88900" algn="ctr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8" name="제목 개체 틀 1"/>
          <p:cNvSpPr txBox="1">
            <a:spLocks/>
          </p:cNvSpPr>
          <p:nvPr/>
        </p:nvSpPr>
        <p:spPr>
          <a:xfrm>
            <a:off x="2454246" y="3538539"/>
            <a:ext cx="4710177" cy="146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읽기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•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  <a:cs typeface="+mj-cs"/>
              </a:rPr>
              <a:t>쓰기 통합 교수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 • 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학습의 이론적 근거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  <a:latin typeface="08서울남산체 EB" pitchFamily="18" charset="-127"/>
              <a:ea typeface="08서울남산체 EB" pitchFamily="18" charset="-127"/>
              <a:cs typeface="+mj-cs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AutoNum type="alphaUcPeriod"/>
            </a:pP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읽기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•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  <a:latin typeface="08서울남산체 EB" pitchFamily="18" charset="-127"/>
                <a:ea typeface="08서울남산체 EB" pitchFamily="18" charset="-127"/>
              </a:rPr>
              <a:t>쓰기 전략으로서의  생각틀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  <a:latin typeface="08서울남산체 EB" pitchFamily="18" charset="-127"/>
              <a:ea typeface="08서울남산체 E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나눔고딕테마">
      <a:majorFont>
        <a:latin typeface="나눔고딕 ExtraBold"/>
        <a:ea typeface="나눔고딕 ExtraBold"/>
        <a:cs typeface=""/>
      </a:majorFont>
      <a:minorFont>
        <a:latin typeface="나눔고딕 ExtraBold"/>
        <a:ea typeface="나눔고딕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accent2">
                <a:lumMod val="50000"/>
              </a:schemeClr>
            </a:solidFill>
            <a:latin typeface="나눔고딕 ExtraBold" pitchFamily="50" charset="-127"/>
            <a:ea typeface="나눔고딕 ExtraBold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1719</Words>
  <Application>Microsoft Office PowerPoint</Application>
  <PresentationFormat>화면 슬라이드 쇼(4:3)</PresentationFormat>
  <Paragraphs>271</Paragraphs>
  <Slides>26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4" baseType="lpstr">
      <vt:lpstr>굴림</vt:lpstr>
      <vt:lpstr>Arial</vt:lpstr>
      <vt:lpstr>08서울남산체 EB</vt:lpstr>
      <vt:lpstr>나눔고딕 ExtraBold</vt:lpstr>
      <vt:lpstr>Century Gothic</vt:lpstr>
      <vt:lpstr>한컴바탕</vt:lpstr>
      <vt:lpstr>맑은 고딕</vt:lpstr>
      <vt:lpstr>Office 테마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Company>PTWIZ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심플한 템플릿1 _ Blue Ver.</dc:title>
  <dc:creator>kkwakkun</dc:creator>
  <dc:description>http://cafe.naver.com/ptwiz</dc:description>
  <cp:lastModifiedBy>kor</cp:lastModifiedBy>
  <cp:revision>94</cp:revision>
  <dcterms:created xsi:type="dcterms:W3CDTF">2011-12-07T14:53:35Z</dcterms:created>
  <dcterms:modified xsi:type="dcterms:W3CDTF">2012-05-03T23:37:28Z</dcterms:modified>
</cp:coreProperties>
</file>