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0"/>
  </p:notesMasterIdLst>
  <p:handoutMasterIdLst>
    <p:handoutMasterId r:id="rId11"/>
  </p:handoutMasterIdLst>
  <p:sldIdLst>
    <p:sldId id="256" r:id="rId2"/>
    <p:sldId id="258" r:id="rId3"/>
    <p:sldId id="257" r:id="rId4"/>
    <p:sldId id="260" r:id="rId5"/>
    <p:sldId id="266" r:id="rId6"/>
    <p:sldId id="259" r:id="rId7"/>
    <p:sldId id="267" r:id="rId8"/>
    <p:sldId id="268" r:id="rId9"/>
  </p:sldIdLst>
  <p:sldSz cx="9144000" cy="5143500" type="screen16x9"/>
  <p:notesSz cx="6802438" cy="9934575"/>
  <p:embeddedFontLst>
    <p:embeddedFont>
      <p:font typeface="Open Sans" panose="020B0600000101010101" charset="0"/>
      <p:regular r:id="rId12"/>
      <p:bold r:id="rId13"/>
      <p:italic r:id="rId14"/>
      <p:boldItalic r:id="rId15"/>
    </p:embeddedFont>
    <p:embeddedFont>
      <p:font typeface="맑은 고딕" panose="020B0503020000020004" pitchFamily="50" charset="-127"/>
      <p:regular r:id="rId16"/>
      <p:bold r:id="rId17"/>
    </p:embeddedFont>
    <p:embeddedFont>
      <p:font typeface="Economica" panose="020B0600000101010101"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A677"/>
    <a:srgbClr val="773B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24" d="100"/>
          <a:sy n="124" d="100"/>
        </p:scale>
        <p:origin x="1062" y="114"/>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viewProps" Target="viewProps.xml"/><Relationship Id="rId10" Type="http://schemas.openxmlformats.org/officeDocument/2006/relationships/notesMaster" Target="notesMasters/notesMaster1.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0"/>
            <a:ext cx="2948464" cy="497285"/>
          </a:xfrm>
          <a:prstGeom prst="rect">
            <a:avLst/>
          </a:prstGeom>
        </p:spPr>
        <p:txBody>
          <a:bodyPr vert="horz" lIns="91504" tIns="45752" rIns="91504" bIns="45752" rtlCol="0"/>
          <a:lstStyle>
            <a:lvl1pPr algn="l">
              <a:defRPr sz="1200"/>
            </a:lvl1pPr>
          </a:lstStyle>
          <a:p>
            <a:endParaRPr lang="ko-KR" altLang="en-US"/>
          </a:p>
        </p:txBody>
      </p:sp>
      <p:sp>
        <p:nvSpPr>
          <p:cNvPr id="3" name="날짜 개체 틀 2"/>
          <p:cNvSpPr>
            <a:spLocks noGrp="1"/>
          </p:cNvSpPr>
          <p:nvPr>
            <p:ph type="dt" sz="quarter" idx="1"/>
          </p:nvPr>
        </p:nvSpPr>
        <p:spPr>
          <a:xfrm>
            <a:off x="3852386" y="0"/>
            <a:ext cx="2948464" cy="497285"/>
          </a:xfrm>
          <a:prstGeom prst="rect">
            <a:avLst/>
          </a:prstGeom>
        </p:spPr>
        <p:txBody>
          <a:bodyPr vert="horz" lIns="91504" tIns="45752" rIns="91504" bIns="45752" rtlCol="0"/>
          <a:lstStyle>
            <a:lvl1pPr algn="r">
              <a:defRPr sz="1200"/>
            </a:lvl1pPr>
          </a:lstStyle>
          <a:p>
            <a:fld id="{23B53C6F-D954-4787-AA00-F18424C68279}" type="datetimeFigureOut">
              <a:rPr lang="ko-KR" altLang="en-US" smtClean="0"/>
              <a:t>2023-09-04</a:t>
            </a:fld>
            <a:endParaRPr lang="ko-KR" altLang="en-US"/>
          </a:p>
        </p:txBody>
      </p:sp>
      <p:sp>
        <p:nvSpPr>
          <p:cNvPr id="4" name="바닥글 개체 틀 3"/>
          <p:cNvSpPr>
            <a:spLocks noGrp="1"/>
          </p:cNvSpPr>
          <p:nvPr>
            <p:ph type="ftr" sz="quarter" idx="2"/>
          </p:nvPr>
        </p:nvSpPr>
        <p:spPr>
          <a:xfrm>
            <a:off x="0" y="9437290"/>
            <a:ext cx="2948464" cy="497285"/>
          </a:xfrm>
          <a:prstGeom prst="rect">
            <a:avLst/>
          </a:prstGeom>
        </p:spPr>
        <p:txBody>
          <a:bodyPr vert="horz" lIns="91504" tIns="45752" rIns="91504" bIns="45752" rtlCol="0" anchor="b"/>
          <a:lstStyle>
            <a:lvl1pPr algn="l">
              <a:defRPr sz="1200"/>
            </a:lvl1pPr>
          </a:lstStyle>
          <a:p>
            <a:endParaRPr lang="ko-KR" altLang="en-US"/>
          </a:p>
        </p:txBody>
      </p:sp>
      <p:sp>
        <p:nvSpPr>
          <p:cNvPr id="5" name="슬라이드 번호 개체 틀 4"/>
          <p:cNvSpPr>
            <a:spLocks noGrp="1"/>
          </p:cNvSpPr>
          <p:nvPr>
            <p:ph type="sldNum" sz="quarter" idx="3"/>
          </p:nvPr>
        </p:nvSpPr>
        <p:spPr>
          <a:xfrm>
            <a:off x="3852386" y="9437290"/>
            <a:ext cx="2948464" cy="497285"/>
          </a:xfrm>
          <a:prstGeom prst="rect">
            <a:avLst/>
          </a:prstGeom>
        </p:spPr>
        <p:txBody>
          <a:bodyPr vert="horz" lIns="91504" tIns="45752" rIns="91504" bIns="45752" rtlCol="0" anchor="b"/>
          <a:lstStyle>
            <a:lvl1pPr algn="r">
              <a:defRPr sz="1200"/>
            </a:lvl1pPr>
          </a:lstStyle>
          <a:p>
            <a:fld id="{4F12145F-E670-4D77-93D1-B0DA13C3A85A}" type="slidenum">
              <a:rPr lang="ko-KR" altLang="en-US" smtClean="0"/>
              <a:t>‹#›</a:t>
            </a:fld>
            <a:endParaRPr lang="ko-KR" altLang="en-US"/>
          </a:p>
        </p:txBody>
      </p:sp>
    </p:spTree>
    <p:extLst>
      <p:ext uri="{BB962C8B-B14F-4D97-AF65-F5344CB8AC3E}">
        <p14:creationId xmlns:p14="http://schemas.microsoft.com/office/powerpoint/2010/main" val="21049905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90488" y="744538"/>
            <a:ext cx="6621462" cy="3725862"/>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0245" y="4718923"/>
            <a:ext cx="5441949" cy="4470559"/>
          </a:xfrm>
          <a:prstGeom prst="rect">
            <a:avLst/>
          </a:prstGeom>
          <a:noFill/>
          <a:ln>
            <a:noFill/>
          </a:ln>
        </p:spPr>
        <p:txBody>
          <a:bodyPr lIns="91489" tIns="91489" rIns="91489" bIns="91489"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21990818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Shape 59"/>
          <p:cNvSpPr>
            <a:spLocks noGrp="1" noRot="1" noChangeAspect="1"/>
          </p:cNvSpPr>
          <p:nvPr>
            <p:ph type="sldImg" idx="2"/>
          </p:nvPr>
        </p:nvSpPr>
        <p:spPr>
          <a:xfrm>
            <a:off x="90488" y="744538"/>
            <a:ext cx="6621462" cy="3725862"/>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0" name="Shape 60"/>
          <p:cNvSpPr txBox="1">
            <a:spLocks noGrp="1"/>
          </p:cNvSpPr>
          <p:nvPr>
            <p:ph type="body" idx="1"/>
          </p:nvPr>
        </p:nvSpPr>
        <p:spPr>
          <a:xfrm>
            <a:off x="680245" y="4718923"/>
            <a:ext cx="5441949" cy="4470559"/>
          </a:xfrm>
          <a:prstGeom prst="rect">
            <a:avLst/>
          </a:prstGeom>
        </p:spPr>
        <p:txBody>
          <a:bodyPr lIns="91489" tIns="91489" rIns="91489" bIns="91489" anchor="t" anchorCtr="0">
            <a:noAutofit/>
          </a:bodyPr>
          <a:lstStyle/>
          <a:p>
            <a:endParaRPr/>
          </a:p>
        </p:txBody>
      </p:sp>
    </p:spTree>
    <p:extLst>
      <p:ext uri="{BB962C8B-B14F-4D97-AF65-F5344CB8AC3E}">
        <p14:creationId xmlns:p14="http://schemas.microsoft.com/office/powerpoint/2010/main" val="256937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a:spLocks noGrp="1" noRot="1" noChangeAspect="1"/>
          </p:cNvSpPr>
          <p:nvPr>
            <p:ph type="sldImg" idx="2"/>
          </p:nvPr>
        </p:nvSpPr>
        <p:spPr>
          <a:xfrm>
            <a:off x="90488" y="744538"/>
            <a:ext cx="6621462" cy="3725862"/>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2" name="Shape 92"/>
          <p:cNvSpPr txBox="1">
            <a:spLocks noGrp="1"/>
          </p:cNvSpPr>
          <p:nvPr>
            <p:ph type="body" idx="1"/>
          </p:nvPr>
        </p:nvSpPr>
        <p:spPr>
          <a:xfrm>
            <a:off x="680245" y="4718923"/>
            <a:ext cx="5441949" cy="4470559"/>
          </a:xfrm>
          <a:prstGeom prst="rect">
            <a:avLst/>
          </a:prstGeom>
        </p:spPr>
        <p:txBody>
          <a:bodyPr lIns="91489" tIns="91489" rIns="91489" bIns="91489" anchor="t" anchorCtr="0">
            <a:noAutofit/>
          </a:bodyPr>
          <a:lstStyle/>
          <a:p>
            <a:endParaRPr/>
          </a:p>
        </p:txBody>
      </p:sp>
    </p:spTree>
    <p:extLst>
      <p:ext uri="{BB962C8B-B14F-4D97-AF65-F5344CB8AC3E}">
        <p14:creationId xmlns:p14="http://schemas.microsoft.com/office/powerpoint/2010/main" val="2991159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90488" y="744538"/>
            <a:ext cx="6621462" cy="3725862"/>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0245" y="4718923"/>
            <a:ext cx="5441949" cy="4470559"/>
          </a:xfrm>
          <a:prstGeom prst="rect">
            <a:avLst/>
          </a:prstGeom>
        </p:spPr>
        <p:txBody>
          <a:bodyPr lIns="91489" tIns="91489" rIns="91489" bIns="91489" anchor="t" anchorCtr="0">
            <a:noAutofit/>
          </a:bodyPr>
          <a:lstStyle/>
          <a:p>
            <a:endParaRPr dirty="0"/>
          </a:p>
        </p:txBody>
      </p:sp>
    </p:spTree>
    <p:extLst>
      <p:ext uri="{BB962C8B-B14F-4D97-AF65-F5344CB8AC3E}">
        <p14:creationId xmlns:p14="http://schemas.microsoft.com/office/powerpoint/2010/main" val="2896114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90488" y="744538"/>
            <a:ext cx="6621462" cy="3725862"/>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80245" y="4718923"/>
            <a:ext cx="5441949" cy="4470559"/>
          </a:xfrm>
          <a:prstGeom prst="rect">
            <a:avLst/>
          </a:prstGeom>
        </p:spPr>
        <p:txBody>
          <a:bodyPr lIns="91489" tIns="91489" rIns="91489" bIns="91489" anchor="t" anchorCtr="0">
            <a:noAutofit/>
          </a:bodyPr>
          <a:lstStyle/>
          <a:p>
            <a:endParaRPr/>
          </a:p>
        </p:txBody>
      </p:sp>
    </p:spTree>
    <p:extLst>
      <p:ext uri="{BB962C8B-B14F-4D97-AF65-F5344CB8AC3E}">
        <p14:creationId xmlns:p14="http://schemas.microsoft.com/office/powerpoint/2010/main" val="2924731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90488" y="744538"/>
            <a:ext cx="6621462" cy="3725862"/>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680245" y="4718923"/>
            <a:ext cx="5441949" cy="4470559"/>
          </a:xfrm>
          <a:prstGeom prst="rect">
            <a:avLst/>
          </a:prstGeom>
        </p:spPr>
        <p:txBody>
          <a:bodyPr lIns="91489" tIns="91489" rIns="91489" bIns="91489" anchor="t" anchorCtr="0">
            <a:noAutofit/>
          </a:bodyPr>
          <a:lstStyle/>
          <a:p>
            <a:endParaRPr/>
          </a:p>
        </p:txBody>
      </p:sp>
    </p:spTree>
    <p:extLst>
      <p:ext uri="{BB962C8B-B14F-4D97-AF65-F5344CB8AC3E}">
        <p14:creationId xmlns:p14="http://schemas.microsoft.com/office/powerpoint/2010/main" val="10701284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90488" y="744538"/>
            <a:ext cx="6621462" cy="3725862"/>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0245" y="4718923"/>
            <a:ext cx="5441949" cy="4470559"/>
          </a:xfrm>
          <a:prstGeom prst="rect">
            <a:avLst/>
          </a:prstGeom>
        </p:spPr>
        <p:txBody>
          <a:bodyPr lIns="91489" tIns="91489" rIns="91489" bIns="91489" anchor="t" anchorCtr="0">
            <a:noAutofit/>
          </a:bodyPr>
          <a:lstStyle/>
          <a:p>
            <a:endParaRPr dirty="0"/>
          </a:p>
        </p:txBody>
      </p:sp>
    </p:spTree>
    <p:extLst>
      <p:ext uri="{BB962C8B-B14F-4D97-AF65-F5344CB8AC3E}">
        <p14:creationId xmlns:p14="http://schemas.microsoft.com/office/powerpoint/2010/main" val="36951363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90488" y="744538"/>
            <a:ext cx="6621462" cy="3725862"/>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0245" y="4718923"/>
            <a:ext cx="5441949" cy="4470559"/>
          </a:xfrm>
          <a:prstGeom prst="rect">
            <a:avLst/>
          </a:prstGeom>
        </p:spPr>
        <p:txBody>
          <a:bodyPr lIns="91489" tIns="91489" rIns="91489" bIns="91489" anchor="t" anchorCtr="0">
            <a:noAutofit/>
          </a:bodyPr>
          <a:lstStyle/>
          <a:p>
            <a:endParaRPr dirty="0"/>
          </a:p>
        </p:txBody>
      </p:sp>
    </p:spTree>
    <p:extLst>
      <p:ext uri="{BB962C8B-B14F-4D97-AF65-F5344CB8AC3E}">
        <p14:creationId xmlns:p14="http://schemas.microsoft.com/office/powerpoint/2010/main" val="33663338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90488" y="744538"/>
            <a:ext cx="6621462" cy="3725862"/>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0" name="Shape 100"/>
          <p:cNvSpPr txBox="1">
            <a:spLocks noGrp="1"/>
          </p:cNvSpPr>
          <p:nvPr>
            <p:ph type="body" idx="1"/>
          </p:nvPr>
        </p:nvSpPr>
        <p:spPr>
          <a:xfrm>
            <a:off x="680245" y="4718923"/>
            <a:ext cx="5441949" cy="4470559"/>
          </a:xfrm>
          <a:prstGeom prst="rect">
            <a:avLst/>
          </a:prstGeom>
        </p:spPr>
        <p:txBody>
          <a:bodyPr lIns="91489" tIns="91489" rIns="91489" bIns="91489" anchor="t" anchorCtr="0">
            <a:noAutofit/>
          </a:bodyPr>
          <a:lstStyle/>
          <a:p>
            <a:endParaRPr dirty="0"/>
          </a:p>
        </p:txBody>
      </p:sp>
    </p:spTree>
    <p:extLst>
      <p:ext uri="{BB962C8B-B14F-4D97-AF65-F5344CB8AC3E}">
        <p14:creationId xmlns:p14="http://schemas.microsoft.com/office/powerpoint/2010/main" val="2139579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p:nvPr/>
        </p:nvSpPr>
        <p:spPr>
          <a:xfrm>
            <a:off x="2744012" y="756700"/>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1" name="Shape 11"/>
          <p:cNvSpPr/>
          <p:nvPr/>
        </p:nvSpPr>
        <p:spPr>
          <a:xfrm rot="10800000">
            <a:off x="5318350" y="32667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2" name="Shape 12"/>
          <p:cNvSpPr txBox="1">
            <a:spLocks noGrp="1"/>
          </p:cNvSpPr>
          <p:nvPr>
            <p:ph type="ctrTitle"/>
          </p:nvPr>
        </p:nvSpPr>
        <p:spPr>
          <a:xfrm>
            <a:off x="3044700" y="1444255"/>
            <a:ext cx="3054600" cy="1537199"/>
          </a:xfrm>
          <a:prstGeom prst="rect">
            <a:avLst/>
          </a:prstGeom>
        </p:spPr>
        <p:txBody>
          <a:bodyPr lIns="91425" tIns="91425" rIns="91425" bIns="91425" anchor="b"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3" name="Shape 13"/>
          <p:cNvSpPr txBox="1">
            <a:spLocks noGrp="1"/>
          </p:cNvSpPr>
          <p:nvPr>
            <p:ph type="subTitle" idx="1"/>
          </p:nvPr>
        </p:nvSpPr>
        <p:spPr>
          <a:xfrm>
            <a:off x="3044700" y="3116580"/>
            <a:ext cx="3054600" cy="701399"/>
          </a:xfrm>
          <a:prstGeom prst="rect">
            <a:avLst/>
          </a:prstGeom>
        </p:spPr>
        <p:txBody>
          <a:bodyPr lIns="91425" tIns="91425" rIns="91425" bIns="91425" anchor="t" anchorCtr="0"/>
          <a:lstStyle>
            <a:lvl1pPr lvl="0" algn="ctr">
              <a:lnSpc>
                <a:spcPct val="100000"/>
              </a:lnSpc>
              <a:spcBef>
                <a:spcPts val="0"/>
              </a:spcBef>
              <a:spcAft>
                <a:spcPts val="0"/>
              </a:spcAft>
              <a:buSzPct val="100000"/>
              <a:buFont typeface="Economica"/>
              <a:buNone/>
              <a:defRPr sz="21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1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1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1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1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1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1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1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100">
                <a:latin typeface="Economica"/>
                <a:ea typeface="Economica"/>
                <a:cs typeface="Economica"/>
                <a:sym typeface="Economica"/>
              </a:defRPr>
            </a:lvl9pPr>
          </a:lstStyle>
          <a:p>
            <a:endParaRPr/>
          </a:p>
        </p:txBody>
      </p:sp>
      <p:sp>
        <p:nvSpPr>
          <p:cNvPr id="14" name="Shape 1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6"/>
        <p:cNvGrpSpPr/>
        <p:nvPr/>
      </p:nvGrpSpPr>
      <p:grpSpPr>
        <a:xfrm>
          <a:off x="0" y="0"/>
          <a:ext cx="0" cy="0"/>
          <a:chOff x="0" y="0"/>
          <a:chExt cx="0" cy="0"/>
        </a:xfrm>
      </p:grpSpPr>
      <p:sp>
        <p:nvSpPr>
          <p:cNvPr id="57" name="Shape 57"/>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5"/>
        <p:cNvGrpSpPr/>
        <p:nvPr/>
      </p:nvGrpSpPr>
      <p:grpSpPr>
        <a:xfrm>
          <a:off x="0" y="0"/>
          <a:ext cx="0" cy="0"/>
          <a:chOff x="0" y="0"/>
          <a:chExt cx="0" cy="0"/>
        </a:xfrm>
      </p:grpSpPr>
      <p:sp>
        <p:nvSpPr>
          <p:cNvPr id="16" name="Shape 16"/>
          <p:cNvSpPr/>
          <p:nvPr/>
        </p:nvSpPr>
        <p:spPr>
          <a:xfrm flipH="1">
            <a:off x="7595937" y="4602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7" name="Shape 17"/>
          <p:cNvSpPr/>
          <p:nvPr/>
        </p:nvSpPr>
        <p:spPr>
          <a:xfrm rot="10800000" flipH="1">
            <a:off x="466425" y="3558325"/>
            <a:ext cx="1081625" cy="1124950"/>
          </a:xfrm>
          <a:custGeom>
            <a:avLst/>
            <a:gdLst/>
            <a:ahLst/>
            <a:cxnLst/>
            <a:rect l="0" t="0" r="0" b="0"/>
            <a:pathLst>
              <a:path w="43265" h="44998" extrusionOk="0">
                <a:moveTo>
                  <a:pt x="0" y="44998"/>
                </a:moveTo>
                <a:lnTo>
                  <a:pt x="0" y="0"/>
                </a:lnTo>
                <a:lnTo>
                  <a:pt x="43265" y="0"/>
                </a:lnTo>
              </a:path>
            </a:pathLst>
          </a:custGeom>
          <a:noFill/>
          <a:ln w="28575" cap="flat" cmpd="sng">
            <a:solidFill>
              <a:schemeClr val="lt2"/>
            </a:solidFill>
            <a:prstDash val="solid"/>
            <a:miter/>
            <a:headEnd type="none" w="med" len="med"/>
            <a:tailEnd type="none" w="med" len="med"/>
          </a:ln>
        </p:spPr>
      </p:sp>
      <p:sp>
        <p:nvSpPr>
          <p:cNvPr id="18" name="Shape 18"/>
          <p:cNvSpPr txBox="1">
            <a:spLocks noGrp="1"/>
          </p:cNvSpPr>
          <p:nvPr>
            <p:ph type="title"/>
          </p:nvPr>
        </p:nvSpPr>
        <p:spPr>
          <a:xfrm>
            <a:off x="773700" y="1806450"/>
            <a:ext cx="7596600" cy="1530600"/>
          </a:xfrm>
          <a:prstGeom prst="rect">
            <a:avLst/>
          </a:prstGeom>
        </p:spPr>
        <p:txBody>
          <a:bodyPr lIns="91425" tIns="91425" rIns="91425" bIns="91425" anchor="ctr"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19" name="Shape 1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0"/>
        <p:cNvGrpSpPr/>
        <p:nvPr/>
      </p:nvGrpSpPr>
      <p:grpSpPr>
        <a:xfrm>
          <a:off x="0" y="0"/>
          <a:ext cx="0" cy="0"/>
          <a:chOff x="0" y="0"/>
          <a:chExt cx="0" cy="0"/>
        </a:xfrm>
      </p:grpSpPr>
      <p:sp>
        <p:nvSpPr>
          <p:cNvPr id="21" name="Shape 21"/>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22" name="Shape 22"/>
          <p:cNvSpPr txBox="1">
            <a:spLocks noGrp="1"/>
          </p:cNvSpPr>
          <p:nvPr>
            <p:ph type="title"/>
          </p:nvPr>
        </p:nvSpPr>
        <p:spPr>
          <a:xfrm>
            <a:off x="311700" y="315925"/>
            <a:ext cx="8520599" cy="831299"/>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body" idx="1"/>
          </p:nvPr>
        </p:nvSpPr>
        <p:spPr>
          <a:xfrm>
            <a:off x="311700" y="1225225"/>
            <a:ext cx="8520599" cy="33540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4" name="Shape 2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315925"/>
            <a:ext cx="8520599" cy="831299"/>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body" idx="1"/>
          </p:nvPr>
        </p:nvSpPr>
        <p:spPr>
          <a:xfrm>
            <a:off x="311700" y="1225225"/>
            <a:ext cx="3999899" cy="3354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8" name="Shape 28"/>
          <p:cNvSpPr txBox="1">
            <a:spLocks noGrp="1"/>
          </p:cNvSpPr>
          <p:nvPr>
            <p:ph type="body" idx="2"/>
          </p:nvPr>
        </p:nvSpPr>
        <p:spPr>
          <a:xfrm>
            <a:off x="4832400" y="1225225"/>
            <a:ext cx="3999899" cy="33540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9" name="Shape 2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0"/>
        <p:cNvGrpSpPr/>
        <p:nvPr/>
      </p:nvGrpSpPr>
      <p:grpSpPr>
        <a:xfrm>
          <a:off x="0" y="0"/>
          <a:ext cx="0" cy="0"/>
          <a:chOff x="0" y="0"/>
          <a:chExt cx="0" cy="0"/>
        </a:xfrm>
      </p:grpSpPr>
      <p:sp>
        <p:nvSpPr>
          <p:cNvPr id="31" name="Shape 31"/>
          <p:cNvSpPr txBox="1">
            <a:spLocks noGrp="1"/>
          </p:cNvSpPr>
          <p:nvPr>
            <p:ph type="title"/>
          </p:nvPr>
        </p:nvSpPr>
        <p:spPr>
          <a:xfrm>
            <a:off x="311700" y="315925"/>
            <a:ext cx="8520599" cy="831299"/>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32" name="Shape 3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Main point">
    <p:spTree>
      <p:nvGrpSpPr>
        <p:cNvPr id="1" name="Shape 37"/>
        <p:cNvGrpSpPr/>
        <p:nvPr/>
      </p:nvGrpSpPr>
      <p:grpSpPr>
        <a:xfrm>
          <a:off x="0" y="0"/>
          <a:ext cx="0" cy="0"/>
          <a:chOff x="0" y="0"/>
          <a:chExt cx="0" cy="0"/>
        </a:xfrm>
      </p:grpSpPr>
      <p:sp>
        <p:nvSpPr>
          <p:cNvPr id="38" name="Shape 38"/>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9" name="Shape 39"/>
          <p:cNvSpPr txBox="1">
            <a:spLocks noGrp="1"/>
          </p:cNvSpPr>
          <p:nvPr>
            <p:ph type="title"/>
          </p:nvPr>
        </p:nvSpPr>
        <p:spPr>
          <a:xfrm>
            <a:off x="490250" y="450150"/>
            <a:ext cx="5878799" cy="40908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40" name="Shape 4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41"/>
        <p:cNvGrpSpPr/>
        <p:nvPr/>
      </p:nvGrpSpPr>
      <p:grpSpPr>
        <a:xfrm>
          <a:off x="0" y="0"/>
          <a:ext cx="0" cy="0"/>
          <a:chOff x="0" y="0"/>
          <a:chExt cx="0" cy="0"/>
        </a:xfrm>
      </p:grpSpPr>
      <p:sp>
        <p:nvSpPr>
          <p:cNvPr id="42" name="Shape 42"/>
          <p:cNvSpPr/>
          <p:nvPr/>
        </p:nvSpPr>
        <p:spPr>
          <a:xfrm>
            <a:off x="4572000" y="-25"/>
            <a:ext cx="4572000" cy="5143499"/>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cxnSp>
        <p:nvCxnSpPr>
          <p:cNvPr id="43" name="Shape 43"/>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44" name="Shape 44"/>
          <p:cNvSpPr txBox="1">
            <a:spLocks noGrp="1"/>
          </p:cNvSpPr>
          <p:nvPr>
            <p:ph type="title"/>
          </p:nvPr>
        </p:nvSpPr>
        <p:spPr>
          <a:xfrm>
            <a:off x="265500" y="929275"/>
            <a:ext cx="4045199" cy="1786199"/>
          </a:xfrm>
          <a:prstGeom prst="rect">
            <a:avLst/>
          </a:prstGeom>
        </p:spPr>
        <p:txBody>
          <a:bodyPr lIns="91425" tIns="91425" rIns="91425" bIns="91425" anchor="b" anchorCtr="0"/>
          <a:lstStyle>
            <a:lvl1pPr lvl="0" algn="ctr">
              <a:spcBef>
                <a:spcPts val="0"/>
              </a:spcBef>
              <a:buClr>
                <a:schemeClr val="lt2"/>
              </a:buClr>
              <a:defRPr>
                <a:solidFill>
                  <a:schemeClr val="lt2"/>
                </a:solidFill>
              </a:defRPr>
            </a:lvl1pPr>
            <a:lvl2pPr lvl="1" algn="ctr">
              <a:spcBef>
                <a:spcPts val="0"/>
              </a:spcBef>
              <a:buClr>
                <a:schemeClr val="lt2"/>
              </a:buClr>
              <a:defRPr>
                <a:solidFill>
                  <a:schemeClr val="lt2"/>
                </a:solidFill>
              </a:defRPr>
            </a:lvl2pPr>
            <a:lvl3pPr lvl="2" algn="ctr">
              <a:spcBef>
                <a:spcPts val="0"/>
              </a:spcBef>
              <a:buClr>
                <a:schemeClr val="lt2"/>
              </a:buClr>
              <a:defRPr>
                <a:solidFill>
                  <a:schemeClr val="lt2"/>
                </a:solidFill>
              </a:defRPr>
            </a:lvl3pPr>
            <a:lvl4pPr lvl="3" algn="ctr">
              <a:spcBef>
                <a:spcPts val="0"/>
              </a:spcBef>
              <a:buClr>
                <a:schemeClr val="lt2"/>
              </a:buClr>
              <a:defRPr>
                <a:solidFill>
                  <a:schemeClr val="lt2"/>
                </a:solidFill>
              </a:defRPr>
            </a:lvl4pPr>
            <a:lvl5pPr lvl="4" algn="ctr">
              <a:spcBef>
                <a:spcPts val="0"/>
              </a:spcBef>
              <a:buClr>
                <a:schemeClr val="lt2"/>
              </a:buClr>
              <a:defRPr>
                <a:solidFill>
                  <a:schemeClr val="lt2"/>
                </a:solidFill>
              </a:defRPr>
            </a:lvl5pPr>
            <a:lvl6pPr lvl="5" algn="ctr">
              <a:spcBef>
                <a:spcPts val="0"/>
              </a:spcBef>
              <a:buClr>
                <a:schemeClr val="lt2"/>
              </a:buClr>
              <a:defRPr>
                <a:solidFill>
                  <a:schemeClr val="lt2"/>
                </a:solidFill>
              </a:defRPr>
            </a:lvl6pPr>
            <a:lvl7pPr lvl="6" algn="ctr">
              <a:spcBef>
                <a:spcPts val="0"/>
              </a:spcBef>
              <a:buClr>
                <a:schemeClr val="lt2"/>
              </a:buClr>
              <a:defRPr>
                <a:solidFill>
                  <a:schemeClr val="lt2"/>
                </a:solidFill>
              </a:defRPr>
            </a:lvl7pPr>
            <a:lvl8pPr lvl="7" algn="ctr">
              <a:spcBef>
                <a:spcPts val="0"/>
              </a:spcBef>
              <a:buClr>
                <a:schemeClr val="lt2"/>
              </a:buClr>
              <a:defRPr>
                <a:solidFill>
                  <a:schemeClr val="lt2"/>
                </a:solidFill>
              </a:defRPr>
            </a:lvl8pPr>
            <a:lvl9pPr lvl="8" algn="ctr">
              <a:spcBef>
                <a:spcPts val="0"/>
              </a:spcBef>
              <a:buClr>
                <a:schemeClr val="lt2"/>
              </a:buClr>
              <a:defRPr>
                <a:solidFill>
                  <a:schemeClr val="lt2"/>
                </a:solidFill>
              </a:defRPr>
            </a:lvl9pPr>
          </a:lstStyle>
          <a:p>
            <a:endParaRPr/>
          </a:p>
        </p:txBody>
      </p:sp>
      <p:sp>
        <p:nvSpPr>
          <p:cNvPr id="45" name="Shape 45"/>
          <p:cNvSpPr txBox="1">
            <a:spLocks noGrp="1"/>
          </p:cNvSpPr>
          <p:nvPr>
            <p:ph type="subTitle" idx="1"/>
          </p:nvPr>
        </p:nvSpPr>
        <p:spPr>
          <a:xfrm>
            <a:off x="265500" y="2769000"/>
            <a:ext cx="4045199" cy="1574099"/>
          </a:xfrm>
          <a:prstGeom prst="rect">
            <a:avLst/>
          </a:prstGeom>
        </p:spPr>
        <p:txBody>
          <a:bodyPr lIns="91425" tIns="91425" rIns="91425" bIns="91425" anchor="t" anchorCtr="0"/>
          <a:lstStyle>
            <a:lvl1pPr lvl="0" algn="ctr">
              <a:lnSpc>
                <a:spcPct val="100000"/>
              </a:lnSpc>
              <a:spcBef>
                <a:spcPts val="0"/>
              </a:spcBef>
              <a:spcAft>
                <a:spcPts val="0"/>
              </a:spcAft>
              <a:buSzPct val="100000"/>
              <a:buFont typeface="Economica"/>
              <a:buNone/>
              <a:defRPr sz="24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4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4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4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4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4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4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4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400">
                <a:latin typeface="Economica"/>
                <a:ea typeface="Economica"/>
                <a:cs typeface="Economica"/>
                <a:sym typeface="Economica"/>
              </a:defRPr>
            </a:lvl9pPr>
          </a:lstStyle>
          <a:p>
            <a:endParaRPr/>
          </a:p>
        </p:txBody>
      </p:sp>
      <p:sp>
        <p:nvSpPr>
          <p:cNvPr id="46" name="Shape 46"/>
          <p:cNvSpPr txBox="1">
            <a:spLocks noGrp="1"/>
          </p:cNvSpPr>
          <p:nvPr>
            <p:ph type="body" idx="2"/>
          </p:nvPr>
        </p:nvSpPr>
        <p:spPr>
          <a:xfrm>
            <a:off x="4939500" y="724200"/>
            <a:ext cx="3837000" cy="3695099"/>
          </a:xfrm>
          <a:prstGeom prst="rect">
            <a:avLst/>
          </a:prstGeom>
        </p:spPr>
        <p:txBody>
          <a:bodyPr lIns="91425" tIns="91425" rIns="91425" bIns="91425" anchor="ctr" anchorCtr="0"/>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a:endParaRPr/>
          </a:p>
        </p:txBody>
      </p:sp>
      <p:sp>
        <p:nvSpPr>
          <p:cNvPr id="47" name="Shape 47"/>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solidFill>
                  <a:schemeClr val="lt1"/>
                </a:solidFill>
              </a:rPr>
              <a:t>‹#›</a:t>
            </a:fld>
            <a:endParaRPr lang="en">
              <a:solidFill>
                <a:schemeClr val="lt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Caption">
    <p:spTree>
      <p:nvGrpSpPr>
        <p:cNvPr id="1" name="Shape 48"/>
        <p:cNvGrpSpPr/>
        <p:nvPr/>
      </p:nvGrpSpPr>
      <p:grpSpPr>
        <a:xfrm>
          <a:off x="0" y="0"/>
          <a:ext cx="0" cy="0"/>
          <a:chOff x="0" y="0"/>
          <a:chExt cx="0" cy="0"/>
        </a:xfrm>
      </p:grpSpPr>
      <p:sp>
        <p:nvSpPr>
          <p:cNvPr id="49" name="Shape 49"/>
          <p:cNvSpPr txBox="1">
            <a:spLocks noGrp="1"/>
          </p:cNvSpPr>
          <p:nvPr>
            <p:ph type="body" idx="1"/>
          </p:nvPr>
        </p:nvSpPr>
        <p:spPr>
          <a:xfrm>
            <a:off x="319500" y="4218925"/>
            <a:ext cx="5998800" cy="598799"/>
          </a:xfrm>
          <a:prstGeom prst="rect">
            <a:avLst/>
          </a:prstGeom>
        </p:spPr>
        <p:txBody>
          <a:bodyPr lIns="91425" tIns="91425" rIns="91425" bIns="91425" anchor="ctr" anchorCtr="0"/>
          <a:lstStyle>
            <a:lvl1pPr lvl="0">
              <a:lnSpc>
                <a:spcPct val="100000"/>
              </a:lnSpc>
              <a:spcBef>
                <a:spcPts val="0"/>
              </a:spcBef>
              <a:spcAft>
                <a:spcPts val="0"/>
              </a:spcAft>
              <a:buSzPct val="100000"/>
              <a:buFont typeface="Economica"/>
              <a:buNone/>
              <a:defRPr sz="2400">
                <a:latin typeface="Economica"/>
                <a:ea typeface="Economica"/>
                <a:cs typeface="Economica"/>
                <a:sym typeface="Economica"/>
              </a:defRPr>
            </a:lvl1pPr>
          </a:lstStyle>
          <a:p>
            <a:endParaRPr/>
          </a:p>
        </p:txBody>
      </p:sp>
      <p:sp>
        <p:nvSpPr>
          <p:cNvPr id="50" name="Shape 5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Big number">
    <p:spTree>
      <p:nvGrpSpPr>
        <p:cNvPr id="1" name="Shape 51"/>
        <p:cNvGrpSpPr/>
        <p:nvPr/>
      </p:nvGrpSpPr>
      <p:grpSpPr>
        <a:xfrm>
          <a:off x="0" y="0"/>
          <a:ext cx="0" cy="0"/>
          <a:chOff x="0" y="0"/>
          <a:chExt cx="0" cy="0"/>
        </a:xfrm>
      </p:grpSpPr>
      <p:sp>
        <p:nvSpPr>
          <p:cNvPr id="52" name="Shape 52"/>
          <p:cNvSpPr/>
          <p:nvPr/>
        </p:nvSpPr>
        <p:spPr>
          <a:xfrm>
            <a:off x="0" y="5045700"/>
            <a:ext cx="9144000" cy="978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53" name="Shape 53"/>
          <p:cNvSpPr txBox="1">
            <a:spLocks noGrp="1"/>
          </p:cNvSpPr>
          <p:nvPr>
            <p:ph type="title"/>
          </p:nvPr>
        </p:nvSpPr>
        <p:spPr>
          <a:xfrm>
            <a:off x="311700" y="957125"/>
            <a:ext cx="8520599" cy="2128799"/>
          </a:xfrm>
          <a:prstGeom prst="rect">
            <a:avLst/>
          </a:prstGeom>
        </p:spPr>
        <p:txBody>
          <a:bodyPr lIns="91425" tIns="91425" rIns="91425" bIns="91425" anchor="ctr" anchorCtr="0"/>
          <a:lstStyle>
            <a:lvl1pPr lvl="0" algn="ctr">
              <a:spcBef>
                <a:spcPts val="0"/>
              </a:spcBef>
              <a:buClr>
                <a:schemeClr val="lt2"/>
              </a:buClr>
              <a:buSzPct val="100000"/>
              <a:defRPr sz="16000">
                <a:solidFill>
                  <a:schemeClr val="lt2"/>
                </a:solidFill>
              </a:defRPr>
            </a:lvl1pPr>
            <a:lvl2pPr lvl="1" algn="ctr">
              <a:spcBef>
                <a:spcPts val="0"/>
              </a:spcBef>
              <a:buClr>
                <a:schemeClr val="lt2"/>
              </a:buClr>
              <a:buSzPct val="100000"/>
              <a:defRPr sz="16000">
                <a:solidFill>
                  <a:schemeClr val="lt2"/>
                </a:solidFill>
              </a:defRPr>
            </a:lvl2pPr>
            <a:lvl3pPr lvl="2" algn="ctr">
              <a:spcBef>
                <a:spcPts val="0"/>
              </a:spcBef>
              <a:buClr>
                <a:schemeClr val="lt2"/>
              </a:buClr>
              <a:buSzPct val="100000"/>
              <a:defRPr sz="16000">
                <a:solidFill>
                  <a:schemeClr val="lt2"/>
                </a:solidFill>
              </a:defRPr>
            </a:lvl3pPr>
            <a:lvl4pPr lvl="3" algn="ctr">
              <a:spcBef>
                <a:spcPts val="0"/>
              </a:spcBef>
              <a:buClr>
                <a:schemeClr val="lt2"/>
              </a:buClr>
              <a:buSzPct val="100000"/>
              <a:defRPr sz="16000">
                <a:solidFill>
                  <a:schemeClr val="lt2"/>
                </a:solidFill>
              </a:defRPr>
            </a:lvl4pPr>
            <a:lvl5pPr lvl="4" algn="ctr">
              <a:spcBef>
                <a:spcPts val="0"/>
              </a:spcBef>
              <a:buClr>
                <a:schemeClr val="lt2"/>
              </a:buClr>
              <a:buSzPct val="100000"/>
              <a:defRPr sz="16000">
                <a:solidFill>
                  <a:schemeClr val="lt2"/>
                </a:solidFill>
              </a:defRPr>
            </a:lvl5pPr>
            <a:lvl6pPr lvl="5" algn="ctr">
              <a:spcBef>
                <a:spcPts val="0"/>
              </a:spcBef>
              <a:buClr>
                <a:schemeClr val="lt2"/>
              </a:buClr>
              <a:buSzPct val="100000"/>
              <a:defRPr sz="16000">
                <a:solidFill>
                  <a:schemeClr val="lt2"/>
                </a:solidFill>
              </a:defRPr>
            </a:lvl6pPr>
            <a:lvl7pPr lvl="6" algn="ctr">
              <a:spcBef>
                <a:spcPts val="0"/>
              </a:spcBef>
              <a:buClr>
                <a:schemeClr val="lt2"/>
              </a:buClr>
              <a:buSzPct val="100000"/>
              <a:defRPr sz="16000">
                <a:solidFill>
                  <a:schemeClr val="lt2"/>
                </a:solidFill>
              </a:defRPr>
            </a:lvl7pPr>
            <a:lvl8pPr lvl="7" algn="ctr">
              <a:spcBef>
                <a:spcPts val="0"/>
              </a:spcBef>
              <a:buClr>
                <a:schemeClr val="lt2"/>
              </a:buClr>
              <a:buSzPct val="100000"/>
              <a:defRPr sz="16000">
                <a:solidFill>
                  <a:schemeClr val="lt2"/>
                </a:solidFill>
              </a:defRPr>
            </a:lvl8pPr>
            <a:lvl9pPr lvl="8" algn="ctr">
              <a:spcBef>
                <a:spcPts val="0"/>
              </a:spcBef>
              <a:buClr>
                <a:schemeClr val="lt2"/>
              </a:buClr>
              <a:buSzPct val="100000"/>
              <a:defRPr sz="16000">
                <a:solidFill>
                  <a:schemeClr val="lt2"/>
                </a:solidFill>
              </a:defRPr>
            </a:lvl9pPr>
          </a:lstStyle>
          <a:p>
            <a:endParaRPr/>
          </a:p>
        </p:txBody>
      </p:sp>
      <p:sp>
        <p:nvSpPr>
          <p:cNvPr id="54" name="Shape 54"/>
          <p:cNvSpPr txBox="1">
            <a:spLocks noGrp="1"/>
          </p:cNvSpPr>
          <p:nvPr>
            <p:ph type="body" idx="1"/>
          </p:nvPr>
        </p:nvSpPr>
        <p:spPr>
          <a:xfrm>
            <a:off x="311700" y="3162000"/>
            <a:ext cx="8520599" cy="1071599"/>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55" name="Shape 55"/>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315925"/>
            <a:ext cx="8520599" cy="831299"/>
          </a:xfrm>
          <a:prstGeom prst="rect">
            <a:avLst/>
          </a:prstGeom>
          <a:noFill/>
          <a:ln>
            <a:noFill/>
          </a:ln>
        </p:spPr>
        <p:txBody>
          <a:bodyPr lIns="91425" tIns="91425" rIns="91425" bIns="91425" anchor="b" anchorCtr="0"/>
          <a:lstStyle>
            <a:lvl1pPr lvl="0">
              <a:spcBef>
                <a:spcPts val="0"/>
              </a:spcBef>
              <a:buClr>
                <a:schemeClr val="dk1"/>
              </a:buClr>
              <a:buSzPct val="100000"/>
              <a:buFont typeface="Economica"/>
              <a:buNone/>
              <a:defRPr sz="4200">
                <a:solidFill>
                  <a:schemeClr val="dk1"/>
                </a:solidFill>
                <a:latin typeface="Economica"/>
                <a:ea typeface="Economica"/>
                <a:cs typeface="Economica"/>
                <a:sym typeface="Economica"/>
              </a:defRPr>
            </a:lvl1pPr>
            <a:lvl2pPr lvl="1">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lvl="2">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lvl="3">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lvl="4">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lvl="5">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lvl="6">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lvl="7">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lvl="8">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a:endParaRPr/>
          </a:p>
        </p:txBody>
      </p:sp>
      <p:sp>
        <p:nvSpPr>
          <p:cNvPr id="7" name="Shape 7"/>
          <p:cNvSpPr txBox="1">
            <a:spLocks noGrp="1"/>
          </p:cNvSpPr>
          <p:nvPr>
            <p:ph type="body" idx="1"/>
          </p:nvPr>
        </p:nvSpPr>
        <p:spPr>
          <a:xfrm>
            <a:off x="311700" y="1225225"/>
            <a:ext cx="8520599" cy="33540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1"/>
              </a:buClr>
              <a:buSzPct val="100000"/>
              <a:buFont typeface="Open Sans"/>
              <a:defRPr sz="1800">
                <a:solidFill>
                  <a:schemeClr val="dk1"/>
                </a:solidFill>
                <a:latin typeface="Open Sans"/>
                <a:ea typeface="Open Sans"/>
                <a:cs typeface="Open Sans"/>
                <a:sym typeface="Open Sans"/>
              </a:defRPr>
            </a:lvl1pPr>
            <a:lvl2pPr lvl="1">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2pPr>
            <a:lvl3pPr lvl="2">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3pPr>
            <a:lvl4pPr lvl="3">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4pPr>
            <a:lvl5pPr lvl="4">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5pPr>
            <a:lvl6pPr lvl="5">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6pPr>
            <a:lvl7pPr lvl="6">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7pPr>
            <a:lvl8pPr lvl="7">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8pPr>
            <a:lvl9pPr lvl="8">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9pPr>
          </a:lstStyle>
          <a:p>
            <a:endParaRPr/>
          </a:p>
        </p:txBody>
      </p:sp>
      <p:sp>
        <p:nvSpPr>
          <p:cNvPr id="8" name="Shape 8"/>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1"/>
                </a:solidFill>
                <a:latin typeface="Economica"/>
                <a:ea typeface="Economica"/>
                <a:cs typeface="Economica"/>
                <a:sym typeface="Economica"/>
              </a:rPr>
              <a:t>‹#›</a:t>
            </a:fld>
            <a:endParaRPr lang="en" sz="1000">
              <a:solidFill>
                <a:schemeClr val="dk1"/>
              </a:solidFill>
              <a:latin typeface="Economica"/>
              <a:ea typeface="Economica"/>
              <a:cs typeface="Economica"/>
              <a:sym typeface="Economica"/>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1.png"/><Relationship Id="rId5" Type="http://schemas.microsoft.com/office/2007/relationships/hdphoto" Target="../media/hdphoto1.wdp"/><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mailto:gdis@ewha.ac.kr"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Shape 62"/>
          <p:cNvSpPr txBox="1">
            <a:spLocks noGrp="1"/>
          </p:cNvSpPr>
          <p:nvPr>
            <p:ph type="ctrTitle"/>
          </p:nvPr>
        </p:nvSpPr>
        <p:spPr>
          <a:xfrm>
            <a:off x="2420221" y="1710891"/>
            <a:ext cx="4177718" cy="1472338"/>
          </a:xfrm>
          <a:prstGeom prst="rect">
            <a:avLst/>
          </a:prstGeom>
        </p:spPr>
        <p:txBody>
          <a:bodyPr lIns="91425" tIns="91425" rIns="91425" bIns="91425" anchor="b" anchorCtr="0">
            <a:noAutofit/>
          </a:bodyPr>
          <a:lstStyle/>
          <a:p>
            <a:pPr lvl="0"/>
            <a:r>
              <a:rPr lang="en" sz="3200" dirty="0" smtClean="0"/>
              <a:t/>
            </a:r>
            <a:br>
              <a:rPr lang="en" sz="3200" dirty="0" smtClean="0"/>
            </a:br>
            <a:r>
              <a:rPr lang="en" sz="3200" dirty="0"/>
              <a:t/>
            </a:r>
            <a:br>
              <a:rPr lang="en" sz="3200" dirty="0"/>
            </a:br>
            <a:r>
              <a:rPr lang="en" sz="3200" dirty="0" smtClean="0"/>
              <a:t>Fall 2023</a:t>
            </a:r>
            <a:br>
              <a:rPr lang="en" sz="3200" dirty="0" smtClean="0"/>
            </a:br>
            <a:r>
              <a:rPr lang="en-US" sz="3200" b="1" dirty="0" smtClean="0"/>
              <a:t>Master's Program</a:t>
            </a:r>
            <a:r>
              <a:rPr lang="en" sz="3600" dirty="0" smtClean="0"/>
              <a:t/>
            </a:r>
            <a:br>
              <a:rPr lang="en" sz="3600" dirty="0" smtClean="0"/>
            </a:br>
            <a:r>
              <a:rPr lang="en-US" sz="4000" b="1" dirty="0" smtClean="0"/>
              <a:t>Thesis Seminar  </a:t>
            </a:r>
            <a:br>
              <a:rPr lang="en-US" sz="4000" b="1" dirty="0" smtClean="0"/>
            </a:br>
            <a:r>
              <a:rPr lang="en-US" sz="4000" b="1" dirty="0" smtClean="0"/>
              <a:t>Guidelines</a:t>
            </a:r>
            <a:r>
              <a:rPr lang="en-US" sz="3600" b="1" dirty="0" smtClean="0"/>
              <a:t> </a:t>
            </a:r>
            <a:endParaRPr lang="en" sz="3600" dirty="0"/>
          </a:p>
        </p:txBody>
      </p:sp>
      <p:sp>
        <p:nvSpPr>
          <p:cNvPr id="63" name="Shape 63"/>
          <p:cNvSpPr txBox="1">
            <a:spLocks noGrp="1"/>
          </p:cNvSpPr>
          <p:nvPr>
            <p:ph type="subTitle" idx="1"/>
          </p:nvPr>
        </p:nvSpPr>
        <p:spPr>
          <a:xfrm>
            <a:off x="2768365" y="3368249"/>
            <a:ext cx="3481431" cy="633299"/>
          </a:xfrm>
          <a:prstGeom prst="rect">
            <a:avLst/>
          </a:prstGeom>
        </p:spPr>
        <p:txBody>
          <a:bodyPr lIns="91425" tIns="91425" rIns="91425" bIns="91425" anchor="t" anchorCtr="0">
            <a:noAutofit/>
          </a:bodyPr>
          <a:lstStyle/>
          <a:p>
            <a:pPr latinLnBrk="1"/>
            <a:r>
              <a:rPr lang="en-US" b="1" dirty="0">
                <a:solidFill>
                  <a:schemeClr val="tx2">
                    <a:lumMod val="75000"/>
                  </a:schemeClr>
                </a:solidFill>
              </a:rPr>
              <a:t>Department of International Studies</a:t>
            </a:r>
            <a:endParaRPr lang="en-US" dirty="0">
              <a:solidFill>
                <a:schemeClr val="tx2">
                  <a:lumMod val="75000"/>
                </a:schemeClr>
              </a:solidFill>
            </a:endParaRPr>
          </a:p>
        </p:txBody>
      </p:sp>
      <p:sp>
        <p:nvSpPr>
          <p:cNvPr id="4" name="Shape 63"/>
          <p:cNvSpPr txBox="1">
            <a:spLocks/>
          </p:cNvSpPr>
          <p:nvPr/>
        </p:nvSpPr>
        <p:spPr>
          <a:xfrm>
            <a:off x="5554909" y="4392755"/>
            <a:ext cx="3481431" cy="633299"/>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ct val="100000"/>
              <a:buFont typeface="Economica"/>
              <a:buNone/>
              <a:defRPr sz="2100" b="0" i="0" u="none" strike="noStrike" cap="none">
                <a:solidFill>
                  <a:schemeClr val="dk1"/>
                </a:solidFill>
                <a:latin typeface="Economica"/>
                <a:ea typeface="Economica"/>
                <a:cs typeface="Economica"/>
                <a:sym typeface="Economica"/>
              </a:defRPr>
            </a:lvl1pPr>
            <a:lvl2pPr marR="0" lvl="1" algn="ctr" rtl="0">
              <a:lnSpc>
                <a:spcPct val="100000"/>
              </a:lnSpc>
              <a:spcBef>
                <a:spcPts val="0"/>
              </a:spcBef>
              <a:spcAft>
                <a:spcPts val="0"/>
              </a:spcAft>
              <a:buClr>
                <a:schemeClr val="dk1"/>
              </a:buClr>
              <a:buSzPct val="100000"/>
              <a:buFont typeface="Economica"/>
              <a:buNone/>
              <a:defRPr sz="2100" b="0" i="0" u="none" strike="noStrike" cap="none">
                <a:solidFill>
                  <a:schemeClr val="dk1"/>
                </a:solidFill>
                <a:latin typeface="Economica"/>
                <a:ea typeface="Economica"/>
                <a:cs typeface="Economica"/>
                <a:sym typeface="Economica"/>
              </a:defRPr>
            </a:lvl2pPr>
            <a:lvl3pPr marR="0" lvl="2" algn="ctr" rtl="0">
              <a:lnSpc>
                <a:spcPct val="100000"/>
              </a:lnSpc>
              <a:spcBef>
                <a:spcPts val="0"/>
              </a:spcBef>
              <a:spcAft>
                <a:spcPts val="0"/>
              </a:spcAft>
              <a:buClr>
                <a:schemeClr val="dk1"/>
              </a:buClr>
              <a:buSzPct val="100000"/>
              <a:buFont typeface="Economica"/>
              <a:buNone/>
              <a:defRPr sz="2100" b="0" i="0" u="none" strike="noStrike" cap="none">
                <a:solidFill>
                  <a:schemeClr val="dk1"/>
                </a:solidFill>
                <a:latin typeface="Economica"/>
                <a:ea typeface="Economica"/>
                <a:cs typeface="Economica"/>
                <a:sym typeface="Economica"/>
              </a:defRPr>
            </a:lvl3pPr>
            <a:lvl4pPr marR="0" lvl="3" algn="ctr" rtl="0">
              <a:lnSpc>
                <a:spcPct val="100000"/>
              </a:lnSpc>
              <a:spcBef>
                <a:spcPts val="0"/>
              </a:spcBef>
              <a:spcAft>
                <a:spcPts val="0"/>
              </a:spcAft>
              <a:buClr>
                <a:schemeClr val="dk1"/>
              </a:buClr>
              <a:buSzPct val="100000"/>
              <a:buFont typeface="Economica"/>
              <a:buNone/>
              <a:defRPr sz="2100" b="0" i="0" u="none" strike="noStrike" cap="none">
                <a:solidFill>
                  <a:schemeClr val="dk1"/>
                </a:solidFill>
                <a:latin typeface="Economica"/>
                <a:ea typeface="Economica"/>
                <a:cs typeface="Economica"/>
                <a:sym typeface="Economica"/>
              </a:defRPr>
            </a:lvl4pPr>
            <a:lvl5pPr marR="0" lvl="4" algn="ctr" rtl="0">
              <a:lnSpc>
                <a:spcPct val="100000"/>
              </a:lnSpc>
              <a:spcBef>
                <a:spcPts val="0"/>
              </a:spcBef>
              <a:spcAft>
                <a:spcPts val="0"/>
              </a:spcAft>
              <a:buClr>
                <a:schemeClr val="dk1"/>
              </a:buClr>
              <a:buSzPct val="100000"/>
              <a:buFont typeface="Economica"/>
              <a:buNone/>
              <a:defRPr sz="2100" b="0" i="0" u="none" strike="noStrike" cap="none">
                <a:solidFill>
                  <a:schemeClr val="dk1"/>
                </a:solidFill>
                <a:latin typeface="Economica"/>
                <a:ea typeface="Economica"/>
                <a:cs typeface="Economica"/>
                <a:sym typeface="Economica"/>
              </a:defRPr>
            </a:lvl5pPr>
            <a:lvl6pPr marR="0" lvl="5" algn="ctr" rtl="0">
              <a:lnSpc>
                <a:spcPct val="100000"/>
              </a:lnSpc>
              <a:spcBef>
                <a:spcPts val="0"/>
              </a:spcBef>
              <a:spcAft>
                <a:spcPts val="0"/>
              </a:spcAft>
              <a:buClr>
                <a:schemeClr val="dk1"/>
              </a:buClr>
              <a:buSzPct val="100000"/>
              <a:buFont typeface="Economica"/>
              <a:buNone/>
              <a:defRPr sz="2100" b="0" i="0" u="none" strike="noStrike" cap="none">
                <a:solidFill>
                  <a:schemeClr val="dk1"/>
                </a:solidFill>
                <a:latin typeface="Economica"/>
                <a:ea typeface="Economica"/>
                <a:cs typeface="Economica"/>
                <a:sym typeface="Economica"/>
              </a:defRPr>
            </a:lvl6pPr>
            <a:lvl7pPr marR="0" lvl="6" algn="ctr" rtl="0">
              <a:lnSpc>
                <a:spcPct val="100000"/>
              </a:lnSpc>
              <a:spcBef>
                <a:spcPts val="0"/>
              </a:spcBef>
              <a:spcAft>
                <a:spcPts val="0"/>
              </a:spcAft>
              <a:buClr>
                <a:schemeClr val="dk1"/>
              </a:buClr>
              <a:buSzPct val="100000"/>
              <a:buFont typeface="Economica"/>
              <a:buNone/>
              <a:defRPr sz="2100" b="0" i="0" u="none" strike="noStrike" cap="none">
                <a:solidFill>
                  <a:schemeClr val="dk1"/>
                </a:solidFill>
                <a:latin typeface="Economica"/>
                <a:ea typeface="Economica"/>
                <a:cs typeface="Economica"/>
                <a:sym typeface="Economica"/>
              </a:defRPr>
            </a:lvl7pPr>
            <a:lvl8pPr marR="0" lvl="7" algn="ctr" rtl="0">
              <a:lnSpc>
                <a:spcPct val="100000"/>
              </a:lnSpc>
              <a:spcBef>
                <a:spcPts val="0"/>
              </a:spcBef>
              <a:spcAft>
                <a:spcPts val="0"/>
              </a:spcAft>
              <a:buClr>
                <a:schemeClr val="dk1"/>
              </a:buClr>
              <a:buSzPct val="100000"/>
              <a:buFont typeface="Economica"/>
              <a:buNone/>
              <a:defRPr sz="2100" b="0" i="0" u="none" strike="noStrike" cap="none">
                <a:solidFill>
                  <a:schemeClr val="dk1"/>
                </a:solidFill>
                <a:latin typeface="Economica"/>
                <a:ea typeface="Economica"/>
                <a:cs typeface="Economica"/>
                <a:sym typeface="Economica"/>
              </a:defRPr>
            </a:lvl8pPr>
            <a:lvl9pPr marR="0" lvl="8" algn="ctr" rtl="0">
              <a:lnSpc>
                <a:spcPct val="100000"/>
              </a:lnSpc>
              <a:spcBef>
                <a:spcPts val="0"/>
              </a:spcBef>
              <a:spcAft>
                <a:spcPts val="0"/>
              </a:spcAft>
              <a:buClr>
                <a:schemeClr val="dk1"/>
              </a:buClr>
              <a:buSzPct val="100000"/>
              <a:buFont typeface="Economica"/>
              <a:buNone/>
              <a:defRPr sz="2100" b="0" i="0" u="none" strike="noStrike" cap="none">
                <a:solidFill>
                  <a:schemeClr val="dk1"/>
                </a:solidFill>
                <a:latin typeface="Economica"/>
                <a:ea typeface="Economica"/>
                <a:cs typeface="Economica"/>
                <a:sym typeface="Economica"/>
              </a:defRPr>
            </a:lvl9pPr>
          </a:lstStyle>
          <a:p>
            <a:pPr latinLnBrk="1"/>
            <a:endParaRPr lang="en-US" dirty="0">
              <a:solidFill>
                <a:srgbClr val="00B050"/>
              </a:solidFill>
            </a:endParaRPr>
          </a:p>
        </p:txBody>
      </p:sp>
      <p:pic>
        <p:nvPicPr>
          <p:cNvPr id="2" name="그림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7940" y="4762796"/>
            <a:ext cx="2420222" cy="26325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1028" name="Picture 4" descr="5.png (1280×37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85638" y="4195559"/>
            <a:ext cx="1261312" cy="370511"/>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p:cNvPicPr>
            <a:picLocks noChangeAspect="1" noChangeArrowheads="1"/>
          </p:cNvPicPr>
          <p:nvPr/>
        </p:nvPicPr>
        <p:blipFill rotWithShape="1">
          <a:blip r:embed="rId4">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rcRect l="6439" t="2748" r="3531" b="43696"/>
          <a:stretch/>
        </p:blipFill>
        <p:spPr bwMode="auto">
          <a:xfrm>
            <a:off x="435768" y="911698"/>
            <a:ext cx="3773079" cy="1531465"/>
          </a:xfrm>
          <a:prstGeom prst="rect">
            <a:avLst/>
          </a:prstGeom>
          <a:noFill/>
          <a:extLst>
            <a:ext uri="{909E8E84-426E-40DD-AFC4-6F175D3DCCD1}">
              <a14:hiddenFill xmlns:a14="http://schemas.microsoft.com/office/drawing/2010/main">
                <a:solidFill>
                  <a:srgbClr val="FFFFFF"/>
                </a:solidFill>
              </a14:hiddenFill>
            </a:ext>
          </a:extLst>
        </p:spPr>
      </p:pic>
      <p:pic>
        <p:nvPicPr>
          <p:cNvPr id="17" name="그림 1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13848" y="264687"/>
            <a:ext cx="3753901" cy="408328"/>
          </a:xfrm>
          <a:prstGeom prst="rect">
            <a:avLst/>
          </a:prstGeom>
        </p:spPr>
      </p:pic>
      <p:sp>
        <p:nvSpPr>
          <p:cNvPr id="8" name="Shape 103"/>
          <p:cNvSpPr txBox="1">
            <a:spLocks/>
          </p:cNvSpPr>
          <p:nvPr/>
        </p:nvSpPr>
        <p:spPr>
          <a:xfrm>
            <a:off x="413848" y="2593333"/>
            <a:ext cx="4045199" cy="2364581"/>
          </a:xfrm>
          <a:prstGeom prst="rect">
            <a:avLst/>
          </a:prstGeom>
          <a:noFill/>
          <a:ln>
            <a:solidFill>
              <a:schemeClr val="tx2"/>
            </a:solidFill>
          </a:ln>
        </p:spPr>
        <p:txBody>
          <a:bodyPr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1pPr>
            <a:lvl2pPr marR="0" lvl="1"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2pPr>
            <a:lvl3pPr marR="0" lvl="2"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3pPr>
            <a:lvl4pPr marR="0" lvl="3"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4pPr>
            <a:lvl5pPr marR="0" lvl="4"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5pPr>
            <a:lvl6pPr marR="0" lvl="5"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6pPr>
            <a:lvl7pPr marR="0" lvl="6"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7pPr>
            <a:lvl8pPr marR="0" lvl="7"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8pPr>
            <a:lvl9pPr marR="0" lvl="8"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9pPr>
          </a:lstStyle>
          <a:p>
            <a:pPr algn="l" latinLnBrk="0"/>
            <a:r>
              <a:rPr lang="en-US" sz="1100" b="1" dirty="0" smtClean="0">
                <a:solidFill>
                  <a:schemeClr val="tx1"/>
                </a:solidFill>
                <a:latin typeface="Open Sans" panose="020B0600000101010101" charset="0"/>
                <a:ea typeface="Open Sans" panose="020B0600000101010101" charset="0"/>
                <a:cs typeface="Open Sans" panose="020B0600000101010101" charset="0"/>
              </a:rPr>
              <a:t>Table of Contents</a:t>
            </a:r>
          </a:p>
          <a:p>
            <a:pPr algn="l" latinLnBrk="0"/>
            <a:endParaRPr lang="en" sz="900" b="1" dirty="0" smtClean="0">
              <a:solidFill>
                <a:schemeClr val="tx1"/>
              </a:solidFill>
              <a:latin typeface="Open Sans" panose="020B0604020202020204" charset="0"/>
              <a:ea typeface="Open Sans" panose="020B0604020202020204" charset="0"/>
              <a:cs typeface="Open Sans" panose="020B0604020202020204" charset="0"/>
            </a:endParaRPr>
          </a:p>
          <a:p>
            <a:pPr marL="285750" indent="-285750" algn="l">
              <a:lnSpc>
                <a:spcPct val="150000"/>
              </a:lnSpc>
              <a:buFont typeface="+mj-lt"/>
              <a:buAutoNum type="romanUcPeriod"/>
            </a:pPr>
            <a:r>
              <a:rPr lang="en-US" sz="1200" b="1" dirty="0" smtClean="0">
                <a:solidFill>
                  <a:schemeClr val="tx1"/>
                </a:solidFill>
              </a:rPr>
              <a:t>MIS </a:t>
            </a:r>
            <a:r>
              <a:rPr lang="en-US" sz="1200" b="1" dirty="0">
                <a:solidFill>
                  <a:schemeClr val="tx1"/>
                </a:solidFill>
              </a:rPr>
              <a:t>Thesis </a:t>
            </a:r>
            <a:r>
              <a:rPr lang="en-US" sz="1200" b="1" dirty="0" smtClean="0">
                <a:solidFill>
                  <a:schemeClr val="tx1"/>
                </a:solidFill>
              </a:rPr>
              <a:t>Seminar Roadmap</a:t>
            </a:r>
            <a:endParaRPr lang="en" sz="1200" b="1" dirty="0" smtClean="0">
              <a:solidFill>
                <a:schemeClr val="tx1"/>
              </a:solidFill>
              <a:latin typeface="Open Sans" panose="020B0604020202020204" charset="0"/>
              <a:ea typeface="Open Sans" panose="020B0604020202020204" charset="0"/>
              <a:cs typeface="Open Sans" panose="020B0604020202020204" charset="0"/>
            </a:endParaRPr>
          </a:p>
          <a:p>
            <a:pPr marL="285750" indent="-285750" algn="l">
              <a:lnSpc>
                <a:spcPct val="150000"/>
              </a:lnSpc>
              <a:buFont typeface="Economica"/>
              <a:buAutoNum type="romanUcPeriod"/>
            </a:pPr>
            <a:r>
              <a:rPr lang="en-US" sz="1200" b="1" dirty="0" smtClean="0">
                <a:solidFill>
                  <a:schemeClr val="tx1"/>
                </a:solidFill>
              </a:rPr>
              <a:t>Schedule </a:t>
            </a:r>
            <a:r>
              <a:rPr lang="en-US" sz="1200" b="1" dirty="0">
                <a:solidFill>
                  <a:schemeClr val="tx1"/>
                </a:solidFill>
              </a:rPr>
              <a:t>&amp; Requirements for MIS Thesis (1</a:t>
            </a:r>
            <a:r>
              <a:rPr lang="en-US" sz="1200" b="1" dirty="0" smtClean="0">
                <a:solidFill>
                  <a:schemeClr val="tx1"/>
                </a:solidFill>
              </a:rPr>
              <a:t>) &amp; (2)</a:t>
            </a:r>
          </a:p>
          <a:p>
            <a:pPr marL="285750" indent="-285750" algn="l">
              <a:lnSpc>
                <a:spcPct val="150000"/>
              </a:lnSpc>
              <a:buFont typeface="Economica"/>
              <a:buAutoNum type="romanUcPeriod"/>
            </a:pPr>
            <a:r>
              <a:rPr lang="en" sz="1200" b="1" dirty="0">
                <a:solidFill>
                  <a:schemeClr val="tx1"/>
                </a:solidFill>
              </a:rPr>
              <a:t>The Thesis Font and procedure </a:t>
            </a:r>
            <a:r>
              <a:rPr lang="en" sz="1200" b="1" dirty="0" smtClean="0">
                <a:solidFill>
                  <a:schemeClr val="tx1"/>
                </a:solidFill>
              </a:rPr>
              <a:t>reminder</a:t>
            </a:r>
          </a:p>
          <a:p>
            <a:pPr marL="285750" indent="-285750" algn="l">
              <a:lnSpc>
                <a:spcPct val="150000"/>
              </a:lnSpc>
              <a:buFont typeface="Economica"/>
              <a:buAutoNum type="romanUcPeriod"/>
            </a:pPr>
            <a:r>
              <a:rPr lang="en-US" sz="1200" b="1" dirty="0" smtClean="0">
                <a:solidFill>
                  <a:schemeClr val="tx1"/>
                </a:solidFill>
              </a:rPr>
              <a:t>Notification </a:t>
            </a:r>
            <a:r>
              <a:rPr lang="en-US" sz="1200" b="1" dirty="0">
                <a:solidFill>
                  <a:schemeClr val="tx1"/>
                </a:solidFill>
              </a:rPr>
              <a:t>on Thesis Advisor </a:t>
            </a:r>
            <a:r>
              <a:rPr lang="en-US" sz="1200" b="1" dirty="0" smtClean="0">
                <a:solidFill>
                  <a:schemeClr val="tx1"/>
                </a:solidFill>
              </a:rPr>
              <a:t>Appointment</a:t>
            </a:r>
          </a:p>
          <a:p>
            <a:pPr marL="285750" indent="-285750" algn="l">
              <a:lnSpc>
                <a:spcPct val="150000"/>
              </a:lnSpc>
              <a:buFont typeface="Economica"/>
              <a:buAutoNum type="romanUcPeriod"/>
            </a:pPr>
            <a:r>
              <a:rPr lang="en-US" sz="1200" b="1" dirty="0">
                <a:solidFill>
                  <a:schemeClr val="tx1"/>
                </a:solidFill>
              </a:rPr>
              <a:t>Evaluation process and Research </a:t>
            </a:r>
            <a:r>
              <a:rPr lang="en-US" sz="1200" b="1" dirty="0" smtClean="0">
                <a:solidFill>
                  <a:schemeClr val="tx1"/>
                </a:solidFill>
              </a:rPr>
              <a:t>Question</a:t>
            </a:r>
          </a:p>
          <a:p>
            <a:pPr marL="285750" indent="-285750" algn="l">
              <a:lnSpc>
                <a:spcPct val="150000"/>
              </a:lnSpc>
              <a:buFont typeface="Economica"/>
              <a:buAutoNum type="romanUcPeriod"/>
            </a:pPr>
            <a:r>
              <a:rPr lang="fr-FR" sz="1200" b="1" dirty="0">
                <a:solidFill>
                  <a:schemeClr val="tx1"/>
                </a:solidFill>
              </a:rPr>
              <a:t>Information regarding GDIS Citation - ASA </a:t>
            </a:r>
            <a:r>
              <a:rPr lang="fr-FR" sz="1200" b="1" dirty="0" smtClean="0">
                <a:solidFill>
                  <a:schemeClr val="tx1"/>
                </a:solidFill>
              </a:rPr>
              <a:t>Style </a:t>
            </a:r>
          </a:p>
          <a:p>
            <a:pPr marL="285750" indent="-285750" algn="l">
              <a:lnSpc>
                <a:spcPct val="150000"/>
              </a:lnSpc>
              <a:buFont typeface="Economica"/>
              <a:buAutoNum type="romanUcPeriod"/>
            </a:pPr>
            <a:r>
              <a:rPr lang="en-US" sz="1200" b="1" dirty="0" smtClean="0">
                <a:solidFill>
                  <a:schemeClr val="tx1"/>
                </a:solidFill>
              </a:rPr>
              <a:t>Tuition Reimbursement for Cancellation of Thesis-based Registration</a:t>
            </a:r>
          </a:p>
          <a:p>
            <a:pPr marL="285750" indent="-285750" algn="l">
              <a:buFont typeface="Economica"/>
              <a:buAutoNum type="romanUcPeriod"/>
            </a:pPr>
            <a:endParaRPr lang="en-US" sz="900" b="1" dirty="0">
              <a:solidFill>
                <a:schemeClr val="tx1"/>
              </a:solidFill>
            </a:endParaRPr>
          </a:p>
          <a:p>
            <a:pPr marL="285750" indent="-285750" algn="l">
              <a:buFont typeface="Economica"/>
              <a:buAutoNum type="romanUcPeriod"/>
            </a:pPr>
            <a:endParaRPr lang="en-US" sz="900" b="1" dirty="0" smtClean="0">
              <a:solidFill>
                <a:schemeClr val="accent1">
                  <a:lumMod val="60000"/>
                  <a:lumOff val="40000"/>
                </a:schemeClr>
              </a:solidFill>
            </a:endParaRPr>
          </a:p>
          <a:p>
            <a:pPr marL="285750" indent="-285750" algn="l">
              <a:buFont typeface="Economica"/>
              <a:buAutoNum type="romanUcPeriod"/>
            </a:pPr>
            <a:endParaRPr lang="en" sz="900" b="1" dirty="0">
              <a:solidFill>
                <a:schemeClr val="accent1">
                  <a:lumMod val="60000"/>
                  <a:lumOff val="40000"/>
                </a:schemeClr>
              </a:solidFill>
            </a:endParaRPr>
          </a:p>
          <a:p>
            <a:pPr marL="285750" indent="-285750" algn="l" latinLnBrk="0">
              <a:buAutoNum type="romanUcPeriod"/>
            </a:pPr>
            <a:endParaRPr lang="en-US" sz="900" b="1" dirty="0">
              <a:latin typeface="Open Sans" panose="020B0600000101010101" charset="0"/>
              <a:ea typeface="Open Sans" panose="020B0600000101010101" charset="0"/>
              <a:cs typeface="Open Sans" panose="020B0600000101010101" charset="0"/>
            </a:endParaRPr>
          </a:p>
        </p:txBody>
      </p:sp>
      <p:sp>
        <p:nvSpPr>
          <p:cNvPr id="9" name="Shape 103"/>
          <p:cNvSpPr txBox="1">
            <a:spLocks/>
          </p:cNvSpPr>
          <p:nvPr/>
        </p:nvSpPr>
        <p:spPr>
          <a:xfrm>
            <a:off x="4930774" y="152239"/>
            <a:ext cx="3795001" cy="4549415"/>
          </a:xfrm>
          <a:prstGeom prst="rect">
            <a:avLst/>
          </a:prstGeom>
          <a:noFill/>
          <a:ln>
            <a:solidFill>
              <a:schemeClr val="tx2"/>
            </a:solidFill>
          </a:ln>
        </p:spPr>
        <p:txBody>
          <a:bodyPr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1pPr>
            <a:lvl2pPr marR="0" lvl="1"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2pPr>
            <a:lvl3pPr marR="0" lvl="2"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3pPr>
            <a:lvl4pPr marR="0" lvl="3"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4pPr>
            <a:lvl5pPr marR="0" lvl="4"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5pPr>
            <a:lvl6pPr marR="0" lvl="5"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6pPr>
            <a:lvl7pPr marR="0" lvl="6"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7pPr>
            <a:lvl8pPr marR="0" lvl="7"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8pPr>
            <a:lvl9pPr marR="0" lvl="8"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9pPr>
          </a:lstStyle>
          <a:p>
            <a:pPr lvl="0" algn="l"/>
            <a:r>
              <a:rPr lang="en" sz="1200" b="1" dirty="0">
                <a:solidFill>
                  <a:srgbClr val="00B0F0"/>
                </a:solidFill>
                <a:latin typeface="Open Sans" panose="020B0604020202020204" charset="0"/>
                <a:ea typeface="Open Sans" panose="020B0604020202020204" charset="0"/>
                <a:cs typeface="Open Sans" panose="020B0604020202020204" charset="0"/>
              </a:rPr>
              <a:t>Things you can prepare during </a:t>
            </a:r>
            <a:r>
              <a:rPr lang="en-US" sz="1200" b="1" dirty="0">
                <a:solidFill>
                  <a:srgbClr val="00B0F0"/>
                </a:solidFill>
                <a:latin typeface="Open Sans" panose="020B0604020202020204" charset="0"/>
                <a:ea typeface="Open Sans" panose="020B0604020202020204" charset="0"/>
                <a:cs typeface="Open Sans" panose="020B0604020202020204" charset="0"/>
              </a:rPr>
              <a:t>the</a:t>
            </a:r>
            <a:r>
              <a:rPr lang="en" sz="1200" b="1" dirty="0">
                <a:solidFill>
                  <a:srgbClr val="00B0F0"/>
                </a:solidFill>
                <a:latin typeface="Open Sans" panose="020B0604020202020204" charset="0"/>
                <a:ea typeface="Open Sans" panose="020B0604020202020204" charset="0"/>
                <a:cs typeface="Open Sans" panose="020B0604020202020204" charset="0"/>
              </a:rPr>
              <a:t> </a:t>
            </a:r>
            <a:r>
              <a:rPr lang="en" sz="1200" b="1" dirty="0" smtClean="0">
                <a:solidFill>
                  <a:srgbClr val="00B0F0"/>
                </a:solidFill>
                <a:latin typeface="Open Sans" panose="020B0604020202020204" charset="0"/>
                <a:ea typeface="Open Sans" panose="020B0604020202020204" charset="0"/>
                <a:cs typeface="Open Sans" panose="020B0604020202020204" charset="0"/>
              </a:rPr>
              <a:t>vacation</a:t>
            </a:r>
          </a:p>
          <a:p>
            <a:pPr lvl="0" algn="l"/>
            <a:endParaRPr lang="en" sz="1200" b="1" dirty="0">
              <a:solidFill>
                <a:srgbClr val="00B0F0"/>
              </a:solidFill>
              <a:latin typeface="Open Sans" panose="020B0604020202020204" charset="0"/>
              <a:ea typeface="Open Sans" panose="020B0604020202020204" charset="0"/>
              <a:cs typeface="Open Sans" panose="020B0604020202020204" charset="0"/>
            </a:endParaRPr>
          </a:p>
          <a:p>
            <a:pPr marL="171450" lvl="0" indent="-171450" algn="l">
              <a:lnSpc>
                <a:spcPct val="150000"/>
              </a:lnSpc>
              <a:buFontTx/>
              <a:buChar char="-"/>
            </a:pPr>
            <a:r>
              <a:rPr lang="en-US" altLang="ko-KR" sz="1100" dirty="0">
                <a:solidFill>
                  <a:schemeClr val="tx1"/>
                </a:solidFill>
                <a:latin typeface="Open Sans" panose="020B0604020202020204" charset="0"/>
                <a:ea typeface="Open Sans" panose="020B0604020202020204" charset="0"/>
                <a:cs typeface="Open Sans" panose="020B0604020202020204" charset="0"/>
              </a:rPr>
              <a:t>Complete </a:t>
            </a:r>
            <a:r>
              <a:rPr lang="en-US" altLang="ko-KR" sz="1100" dirty="0">
                <a:latin typeface="Open Sans" panose="020B0604020202020204" charset="0"/>
                <a:ea typeface="Open Sans" panose="020B0604020202020204" charset="0"/>
                <a:cs typeface="Open Sans" panose="020B0604020202020204" charset="0"/>
              </a:rPr>
              <a:t>Research Ethics course via Cyber campus</a:t>
            </a:r>
          </a:p>
          <a:p>
            <a:pPr marL="171450" lvl="0" indent="-82550" algn="l">
              <a:lnSpc>
                <a:spcPct val="150000"/>
              </a:lnSpc>
              <a:buFont typeface="Wingdings" panose="05000000000000000000" pitchFamily="2" charset="2"/>
              <a:buChar char="Ø"/>
            </a:pPr>
            <a:r>
              <a:rPr lang="en-US" altLang="ko-KR" sz="1100" dirty="0">
                <a:latin typeface="Open Sans" panose="020B0604020202020204" charset="0"/>
                <a:ea typeface="Open Sans" panose="020B0604020202020204" charset="0"/>
                <a:cs typeface="Open Sans" panose="020B0604020202020204" charset="0"/>
              </a:rPr>
              <a:t> Required for all thesis-writing students admitted in and after 2014</a:t>
            </a:r>
          </a:p>
          <a:p>
            <a:pPr marL="266700" lvl="3" indent="-177800" algn="l">
              <a:lnSpc>
                <a:spcPct val="150000"/>
              </a:lnSpc>
              <a:buFont typeface="Wingdings" panose="05000000000000000000" pitchFamily="2" charset="2"/>
              <a:buChar char="Ø"/>
            </a:pPr>
            <a:r>
              <a:rPr lang="en-US" altLang="ko-KR" sz="1100" dirty="0" smtClean="0">
                <a:latin typeface="Open Sans" panose="020B0604020202020204" charset="0"/>
                <a:ea typeface="Open Sans" panose="020B0604020202020204" charset="0"/>
                <a:cs typeface="Open Sans" panose="020B0604020202020204" charset="0"/>
              </a:rPr>
              <a:t>Acquire </a:t>
            </a:r>
            <a:r>
              <a:rPr lang="en-US" altLang="ko-KR" sz="1100" dirty="0">
                <a:latin typeface="Open Sans" panose="020B0604020202020204" charset="0"/>
                <a:ea typeface="Open Sans" panose="020B0604020202020204" charset="0"/>
                <a:cs typeface="Open Sans" panose="020B0604020202020204" charset="0"/>
              </a:rPr>
              <a:t>English Proficiency Certificate</a:t>
            </a:r>
          </a:p>
          <a:p>
            <a:pPr marL="266700" lvl="0" indent="-177800" algn="l">
              <a:lnSpc>
                <a:spcPct val="150000"/>
              </a:lnSpc>
              <a:buFont typeface="Wingdings" panose="05000000000000000000" pitchFamily="2" charset="2"/>
              <a:buChar char="Ø"/>
            </a:pPr>
            <a:r>
              <a:rPr lang="en-US" altLang="ko-KR" sz="1100" dirty="0">
                <a:latin typeface="Open Sans" panose="020B0604020202020204" charset="0"/>
                <a:ea typeface="Open Sans" panose="020B0604020202020204" charset="0"/>
                <a:cs typeface="Open Sans" panose="020B0604020202020204" charset="0"/>
              </a:rPr>
              <a:t>Failure to submit the certificate on time (before graduation) will cancel your dissertation submission</a:t>
            </a:r>
          </a:p>
          <a:p>
            <a:pPr marL="266700" indent="-177800" algn="l">
              <a:lnSpc>
                <a:spcPct val="150000"/>
              </a:lnSpc>
              <a:buFont typeface="Wingdings" panose="05000000000000000000" pitchFamily="2" charset="2"/>
              <a:buChar char="Ø"/>
            </a:pPr>
            <a:r>
              <a:rPr lang="en-US" sz="1100" dirty="0" smtClean="0">
                <a:latin typeface="Open Sans" panose="020B0604020202020204" charset="0"/>
                <a:ea typeface="Open Sans" panose="020B0604020202020204" charset="0"/>
                <a:cs typeface="Open Sans" panose="020B0604020202020204" charset="0"/>
              </a:rPr>
              <a:t>Contact </a:t>
            </a:r>
            <a:r>
              <a:rPr lang="en-US" sz="1100" dirty="0">
                <a:latin typeface="Open Sans" panose="020B0604020202020204" charset="0"/>
                <a:ea typeface="Open Sans" panose="020B0604020202020204" charset="0"/>
                <a:cs typeface="Open Sans" panose="020B0604020202020204" charset="0"/>
              </a:rPr>
              <a:t>thesis </a:t>
            </a:r>
            <a:r>
              <a:rPr lang="en-US" sz="1100" dirty="0" smtClean="0">
                <a:latin typeface="Open Sans" panose="020B0604020202020204" charset="0"/>
                <a:ea typeface="Open Sans" panose="020B0604020202020204" charset="0"/>
                <a:cs typeface="Open Sans" panose="020B0604020202020204" charset="0"/>
              </a:rPr>
              <a:t>advisor. You are going to submit application for thesis advisor appointment and appoint other 2 more professors for your thesis committee (Thesis reviewer and Committee Chair) within October </a:t>
            </a:r>
            <a:r>
              <a:rPr lang="en-US" sz="1050" dirty="0" smtClean="0">
                <a:latin typeface="Open Sans" panose="020B0604020202020204" charset="0"/>
                <a:ea typeface="Open Sans" panose="020B0604020202020204" charset="0"/>
                <a:cs typeface="Open Sans" panose="020B0604020202020204" charset="0"/>
              </a:rPr>
              <a:t>and have permission)</a:t>
            </a:r>
            <a:endParaRPr lang="en-US" sz="1050" dirty="0">
              <a:latin typeface="Open Sans" panose="020B0604020202020204" charset="0"/>
              <a:ea typeface="Open Sans" panose="020B0604020202020204" charset="0"/>
              <a:cs typeface="Open Sans" panose="020B0604020202020204" charset="0"/>
            </a:endParaRPr>
          </a:p>
          <a:p>
            <a:pPr marL="171450" lvl="0" indent="-171450" algn="l">
              <a:lnSpc>
                <a:spcPct val="150000"/>
              </a:lnSpc>
              <a:buFontTx/>
              <a:buChar char="-"/>
            </a:pPr>
            <a:r>
              <a:rPr lang="en-US" sz="1100" dirty="0">
                <a:latin typeface="Open Sans" panose="020B0604020202020204" charset="0"/>
                <a:ea typeface="Open Sans" panose="020B0604020202020204" charset="0"/>
                <a:cs typeface="Open Sans" panose="020B0604020202020204" charset="0"/>
              </a:rPr>
              <a:t>Thesis proposal (5 pages</a:t>
            </a:r>
            <a:r>
              <a:rPr lang="en-US" sz="1100" dirty="0" smtClean="0">
                <a:latin typeface="Open Sans" panose="020B0604020202020204" charset="0"/>
                <a:ea typeface="Open Sans" panose="020B0604020202020204" charset="0"/>
                <a:cs typeface="Open Sans" panose="020B0604020202020204" charset="0"/>
              </a:rPr>
              <a:t>)</a:t>
            </a:r>
          </a:p>
          <a:p>
            <a:pPr marL="171450" indent="-171450" algn="l">
              <a:lnSpc>
                <a:spcPct val="150000"/>
              </a:lnSpc>
              <a:buFontTx/>
              <a:buChar char="-"/>
            </a:pPr>
            <a:r>
              <a:rPr lang="en-US" sz="1100" dirty="0" smtClean="0">
                <a:latin typeface="Open Sans" panose="020B0600000101010101" charset="0"/>
                <a:ea typeface="Open Sans" panose="020B0600000101010101" charset="0"/>
                <a:cs typeface="Open Sans" panose="020B0600000101010101" charset="0"/>
              </a:rPr>
              <a:t>Citation : ASA </a:t>
            </a:r>
            <a:r>
              <a:rPr lang="en-US" sz="1100" dirty="0">
                <a:latin typeface="Open Sans" panose="020B0600000101010101" charset="0"/>
                <a:ea typeface="Open Sans" panose="020B0600000101010101" charset="0"/>
                <a:cs typeface="Open Sans" panose="020B0600000101010101" charset="0"/>
              </a:rPr>
              <a:t>Style </a:t>
            </a:r>
            <a:r>
              <a:rPr lang="en-US" sz="1100" b="1" u="sng" dirty="0">
                <a:latin typeface="Open Sans" panose="020B0600000101010101" charset="0"/>
                <a:ea typeface="Open Sans" panose="020B0600000101010101" charset="0"/>
                <a:cs typeface="Open Sans" panose="020B0600000101010101" charset="0"/>
              </a:rPr>
              <a:t>5</a:t>
            </a:r>
            <a:r>
              <a:rPr lang="en-US" sz="1100" b="1" u="sng" baseline="30000" dirty="0">
                <a:latin typeface="Open Sans" panose="020B0600000101010101" charset="0"/>
                <a:ea typeface="Open Sans" panose="020B0600000101010101" charset="0"/>
                <a:cs typeface="Open Sans" panose="020B0600000101010101" charset="0"/>
              </a:rPr>
              <a:t>TH</a:t>
            </a:r>
            <a:r>
              <a:rPr lang="en-US" sz="1100" b="1" u="sng" dirty="0">
                <a:latin typeface="Open Sans" panose="020B0600000101010101" charset="0"/>
                <a:ea typeface="Open Sans" panose="020B0600000101010101" charset="0"/>
                <a:cs typeface="Open Sans" panose="020B0600000101010101" charset="0"/>
              </a:rPr>
              <a:t> Edition</a:t>
            </a:r>
          </a:p>
          <a:p>
            <a:pPr marL="171450" lvl="0" indent="-171450" algn="l">
              <a:lnSpc>
                <a:spcPct val="150000"/>
              </a:lnSpc>
              <a:buFontTx/>
              <a:buChar char="-"/>
            </a:pPr>
            <a:endParaRPr lang="en-US" sz="1100" dirty="0">
              <a:latin typeface="Open Sans" panose="020B0604020202020204" charset="0"/>
              <a:ea typeface="Open Sans" panose="020B0604020202020204" charset="0"/>
              <a:cs typeface="Open Sans" panose="020B0604020202020204" charset="0"/>
            </a:endParaRPr>
          </a:p>
          <a:p>
            <a:pPr algn="l"/>
            <a:endParaRPr lang="en-US" sz="900" b="1" dirty="0">
              <a:solidFill>
                <a:schemeClr val="tx1"/>
              </a:solidFill>
            </a:endParaRPr>
          </a:p>
          <a:p>
            <a:pPr marL="285750" indent="-285750" algn="l">
              <a:buFont typeface="Economica"/>
              <a:buAutoNum type="romanUcPeriod"/>
            </a:pPr>
            <a:endParaRPr lang="en-US" sz="900" b="1" dirty="0" smtClean="0">
              <a:solidFill>
                <a:schemeClr val="accent1">
                  <a:lumMod val="60000"/>
                  <a:lumOff val="40000"/>
                </a:schemeClr>
              </a:solidFill>
            </a:endParaRPr>
          </a:p>
          <a:p>
            <a:pPr marL="285750" indent="-285750" algn="l">
              <a:buFont typeface="Economica"/>
              <a:buAutoNum type="romanUcPeriod"/>
            </a:pPr>
            <a:endParaRPr lang="en" sz="900" b="1" dirty="0">
              <a:solidFill>
                <a:schemeClr val="accent1">
                  <a:lumMod val="60000"/>
                  <a:lumOff val="40000"/>
                </a:schemeClr>
              </a:solidFill>
            </a:endParaRPr>
          </a:p>
          <a:p>
            <a:pPr marL="285750" indent="-285750" algn="l" latinLnBrk="0">
              <a:buAutoNum type="romanUcPeriod"/>
            </a:pPr>
            <a:endParaRPr lang="en-US" sz="900" b="1" dirty="0">
              <a:latin typeface="Open Sans" panose="020B0600000101010101" charset="0"/>
              <a:ea typeface="Open Sans" panose="020B0600000101010101" charset="0"/>
              <a:cs typeface="Open Sans" panose="020B0600000101010101"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cxnSp>
        <p:nvCxnSpPr>
          <p:cNvPr id="68" name="Shape 68"/>
          <p:cNvCxnSpPr/>
          <p:nvPr/>
        </p:nvCxnSpPr>
        <p:spPr>
          <a:xfrm>
            <a:off x="420075" y="2927037"/>
            <a:ext cx="8336100" cy="0"/>
          </a:xfrm>
          <a:prstGeom prst="straightConnector1">
            <a:avLst/>
          </a:prstGeom>
          <a:noFill/>
          <a:ln w="19050" cap="flat" cmpd="sng">
            <a:solidFill>
              <a:schemeClr val="dk1"/>
            </a:solidFill>
            <a:prstDash val="dot"/>
            <a:round/>
            <a:headEnd type="none" w="med" len="med"/>
            <a:tailEnd type="none" w="med" len="med"/>
          </a:ln>
        </p:spPr>
      </p:cxnSp>
      <p:sp>
        <p:nvSpPr>
          <p:cNvPr id="69" name="Shape 69"/>
          <p:cNvSpPr txBox="1">
            <a:spLocks noGrp="1"/>
          </p:cNvSpPr>
          <p:nvPr>
            <p:ph type="title"/>
          </p:nvPr>
        </p:nvSpPr>
        <p:spPr>
          <a:xfrm>
            <a:off x="327825" y="203692"/>
            <a:ext cx="8520599" cy="430694"/>
          </a:xfrm>
          <a:prstGeom prst="rect">
            <a:avLst/>
          </a:prstGeom>
        </p:spPr>
        <p:txBody>
          <a:bodyPr lIns="91425" tIns="91425" rIns="91425" bIns="91425" anchor="b" anchorCtr="0">
            <a:noAutofit/>
          </a:bodyPr>
          <a:lstStyle/>
          <a:p>
            <a:pPr lvl="0"/>
            <a:r>
              <a:rPr lang="en" sz="2400" b="1" dirty="0" smtClean="0">
                <a:latin typeface="Open Sans" panose="020B0604020202020204" charset="0"/>
                <a:ea typeface="Open Sans" panose="020B0604020202020204" charset="0"/>
                <a:cs typeface="Open Sans" panose="020B0604020202020204" charset="0"/>
              </a:rPr>
              <a:t>I. GDIS </a:t>
            </a:r>
            <a:r>
              <a:rPr lang="en-US" sz="2400" b="1" dirty="0">
                <a:latin typeface="Open Sans" panose="020B0604020202020204" charset="0"/>
                <a:ea typeface="Open Sans" panose="020B0604020202020204" charset="0"/>
                <a:cs typeface="Open Sans" panose="020B0604020202020204" charset="0"/>
              </a:rPr>
              <a:t>MIS Thesis Seminar </a:t>
            </a:r>
            <a:r>
              <a:rPr lang="en-US" sz="2400" b="1" dirty="0" smtClean="0">
                <a:latin typeface="Open Sans" panose="020B0604020202020204" charset="0"/>
                <a:ea typeface="Open Sans" panose="020B0604020202020204" charset="0"/>
                <a:cs typeface="Open Sans" panose="020B0604020202020204" charset="0"/>
              </a:rPr>
              <a:t>Roadmap</a:t>
            </a:r>
            <a:endParaRPr lang="en" sz="2400" b="1" dirty="0">
              <a:latin typeface="Open Sans" panose="020B0604020202020204" charset="0"/>
              <a:ea typeface="Open Sans" panose="020B0604020202020204" charset="0"/>
              <a:cs typeface="Open Sans" panose="020B0604020202020204" charset="0"/>
            </a:endParaRPr>
          </a:p>
        </p:txBody>
      </p:sp>
      <p:grpSp>
        <p:nvGrpSpPr>
          <p:cNvPr id="70" name="Shape 70"/>
          <p:cNvGrpSpPr/>
          <p:nvPr/>
        </p:nvGrpSpPr>
        <p:grpSpPr>
          <a:xfrm>
            <a:off x="369350" y="2864883"/>
            <a:ext cx="129000" cy="770741"/>
            <a:chOff x="369350" y="2864883"/>
            <a:chExt cx="129000" cy="770741"/>
          </a:xfrm>
        </p:grpSpPr>
        <p:sp>
          <p:nvSpPr>
            <p:cNvPr id="71" name="Shape 71"/>
            <p:cNvSpPr/>
            <p:nvPr/>
          </p:nvSpPr>
          <p:spPr>
            <a:xfrm>
              <a:off x="369350" y="2864883"/>
              <a:ext cx="129000" cy="129000"/>
            </a:xfrm>
            <a:prstGeom prst="ellipse">
              <a:avLst/>
            </a:prstGeom>
            <a:solidFill>
              <a:schemeClr val="accent1"/>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cxnSp>
          <p:nvCxnSpPr>
            <p:cNvPr id="72" name="Shape 72"/>
            <p:cNvCxnSpPr/>
            <p:nvPr/>
          </p:nvCxnSpPr>
          <p:spPr>
            <a:xfrm>
              <a:off x="433850" y="2991525"/>
              <a:ext cx="0" cy="644099"/>
            </a:xfrm>
            <a:prstGeom prst="straightConnector1">
              <a:avLst/>
            </a:prstGeom>
            <a:noFill/>
            <a:ln w="9525" cap="flat" cmpd="sng">
              <a:solidFill>
                <a:schemeClr val="accent1"/>
              </a:solidFill>
              <a:prstDash val="solid"/>
              <a:round/>
              <a:headEnd type="none" w="med" len="med"/>
              <a:tailEnd type="oval" w="lg" len="lg"/>
            </a:ln>
          </p:spPr>
        </p:cxnSp>
      </p:grpSp>
      <p:sp>
        <p:nvSpPr>
          <p:cNvPr id="73" name="Shape 73"/>
          <p:cNvSpPr txBox="1">
            <a:spLocks noGrp="1"/>
          </p:cNvSpPr>
          <p:nvPr>
            <p:ph type="body" idx="4294967295"/>
          </p:nvPr>
        </p:nvSpPr>
        <p:spPr>
          <a:xfrm>
            <a:off x="464100" y="3238125"/>
            <a:ext cx="2083399" cy="1373497"/>
          </a:xfrm>
          <a:prstGeom prst="rect">
            <a:avLst/>
          </a:prstGeom>
        </p:spPr>
        <p:txBody>
          <a:bodyPr lIns="91425" tIns="91425" rIns="91425" bIns="91425" anchor="t" anchorCtr="0">
            <a:noAutofit/>
          </a:bodyPr>
          <a:lstStyle/>
          <a:p>
            <a:pPr lvl="0">
              <a:spcBef>
                <a:spcPts val="0"/>
              </a:spcBef>
              <a:spcAft>
                <a:spcPts val="0"/>
              </a:spcAft>
              <a:buNone/>
            </a:pPr>
            <a:r>
              <a:rPr lang="en" sz="1000" b="1" dirty="0" smtClean="0">
                <a:solidFill>
                  <a:srgbClr val="00B0F0"/>
                </a:solidFill>
                <a:latin typeface="Open Sans" panose="020B0604020202020204" charset="0"/>
                <a:ea typeface="Open Sans" panose="020B0604020202020204" charset="0"/>
                <a:cs typeface="Open Sans" panose="020B0604020202020204" charset="0"/>
              </a:rPr>
              <a:t>Things students can prepare </a:t>
            </a:r>
            <a:r>
              <a:rPr lang="en" sz="1000" b="1" dirty="0">
                <a:solidFill>
                  <a:srgbClr val="00B0F0"/>
                </a:solidFill>
                <a:latin typeface="Open Sans" panose="020B0604020202020204" charset="0"/>
                <a:ea typeface="Open Sans" panose="020B0604020202020204" charset="0"/>
                <a:cs typeface="Open Sans" panose="020B0604020202020204" charset="0"/>
              </a:rPr>
              <a:t>d</a:t>
            </a:r>
            <a:r>
              <a:rPr lang="en" sz="1000" b="1" dirty="0" smtClean="0">
                <a:solidFill>
                  <a:srgbClr val="00B0F0"/>
                </a:solidFill>
                <a:latin typeface="Open Sans" panose="020B0604020202020204" charset="0"/>
                <a:ea typeface="Open Sans" panose="020B0604020202020204" charset="0"/>
                <a:cs typeface="Open Sans" panose="020B0604020202020204" charset="0"/>
              </a:rPr>
              <a:t>uring </a:t>
            </a:r>
            <a:r>
              <a:rPr lang="en-US" sz="1000" b="1" dirty="0" smtClean="0">
                <a:solidFill>
                  <a:srgbClr val="00B0F0"/>
                </a:solidFill>
                <a:latin typeface="Open Sans" panose="020B0604020202020204" charset="0"/>
                <a:ea typeface="Open Sans" panose="020B0604020202020204" charset="0"/>
                <a:cs typeface="Open Sans" panose="020B0604020202020204" charset="0"/>
              </a:rPr>
              <a:t>the</a:t>
            </a:r>
            <a:r>
              <a:rPr lang="en" sz="1000" b="1" dirty="0" smtClean="0">
                <a:solidFill>
                  <a:srgbClr val="00B0F0"/>
                </a:solidFill>
                <a:latin typeface="Open Sans" panose="020B0604020202020204" charset="0"/>
                <a:ea typeface="Open Sans" panose="020B0604020202020204" charset="0"/>
                <a:cs typeface="Open Sans" panose="020B0604020202020204" charset="0"/>
              </a:rPr>
              <a:t> vacation</a:t>
            </a:r>
            <a:endParaRPr lang="en" sz="1000" b="1" dirty="0">
              <a:solidFill>
                <a:srgbClr val="00B0F0"/>
              </a:solidFill>
              <a:latin typeface="Open Sans" panose="020B0604020202020204" charset="0"/>
              <a:ea typeface="Open Sans" panose="020B0604020202020204" charset="0"/>
              <a:cs typeface="Open Sans" panose="020B0604020202020204" charset="0"/>
            </a:endParaRPr>
          </a:p>
          <a:p>
            <a:pPr marL="171450" lvl="0" indent="-171450">
              <a:spcAft>
                <a:spcPts val="0"/>
              </a:spcAft>
              <a:buFontTx/>
              <a:buChar char="-"/>
            </a:pPr>
            <a:r>
              <a:rPr lang="en-US" sz="900" dirty="0" smtClean="0">
                <a:latin typeface="Open Sans" panose="020B0604020202020204" charset="0"/>
                <a:ea typeface="Open Sans" panose="020B0604020202020204" charset="0"/>
                <a:cs typeface="Open Sans" panose="020B0604020202020204" charset="0"/>
              </a:rPr>
              <a:t>Research </a:t>
            </a:r>
            <a:r>
              <a:rPr lang="en-US" sz="900" dirty="0">
                <a:latin typeface="Open Sans" panose="020B0604020202020204" charset="0"/>
                <a:ea typeface="Open Sans" panose="020B0604020202020204" charset="0"/>
                <a:cs typeface="Open Sans" panose="020B0604020202020204" charset="0"/>
              </a:rPr>
              <a:t>Ethics Certificate </a:t>
            </a:r>
            <a:r>
              <a:rPr lang="en-US" sz="900" dirty="0" smtClean="0">
                <a:latin typeface="Open Sans" panose="020B0604020202020204" charset="0"/>
                <a:ea typeface="Open Sans" panose="020B0604020202020204" charset="0"/>
                <a:cs typeface="Open Sans" panose="020B0604020202020204" charset="0"/>
              </a:rPr>
              <a:t>via Cyber campus</a:t>
            </a:r>
          </a:p>
          <a:p>
            <a:pPr marL="171450" lvl="0" indent="-171450">
              <a:spcAft>
                <a:spcPts val="0"/>
              </a:spcAft>
              <a:buFontTx/>
              <a:buChar char="-"/>
            </a:pPr>
            <a:r>
              <a:rPr lang="en-US" sz="900" dirty="0" smtClean="0">
                <a:latin typeface="Open Sans" panose="020B0604020202020204" charset="0"/>
                <a:ea typeface="Open Sans" panose="020B0604020202020204" charset="0"/>
                <a:cs typeface="Open Sans" panose="020B0604020202020204" charset="0"/>
              </a:rPr>
              <a:t>English language test certificate</a:t>
            </a:r>
          </a:p>
          <a:p>
            <a:pPr marL="171450" lvl="0" indent="-171450">
              <a:spcAft>
                <a:spcPts val="0"/>
              </a:spcAft>
              <a:buFontTx/>
              <a:buChar char="-"/>
            </a:pPr>
            <a:r>
              <a:rPr lang="en-US" sz="900" dirty="0" smtClean="0">
                <a:latin typeface="Open Sans" panose="020B0604020202020204" charset="0"/>
                <a:ea typeface="Open Sans" panose="020B0604020202020204" charset="0"/>
                <a:cs typeface="Open Sans" panose="020B0604020202020204" charset="0"/>
              </a:rPr>
              <a:t>Contact thesis advisor</a:t>
            </a:r>
          </a:p>
          <a:p>
            <a:pPr marL="171450" lvl="0" indent="-171450">
              <a:spcAft>
                <a:spcPts val="0"/>
              </a:spcAft>
              <a:buFontTx/>
              <a:buChar char="-"/>
            </a:pPr>
            <a:r>
              <a:rPr lang="en-US" sz="900" dirty="0" smtClean="0">
                <a:latin typeface="Open Sans" panose="020B0604020202020204" charset="0"/>
                <a:ea typeface="Open Sans" panose="020B0604020202020204" charset="0"/>
                <a:cs typeface="Open Sans" panose="020B0604020202020204" charset="0"/>
              </a:rPr>
              <a:t>Thesis proposal (5 pages)</a:t>
            </a:r>
          </a:p>
          <a:p>
            <a:pPr marL="171450" lvl="0" indent="-171450">
              <a:spcAft>
                <a:spcPts val="0"/>
              </a:spcAft>
              <a:buFontTx/>
              <a:buChar char="-"/>
            </a:pPr>
            <a:endParaRPr lang="en" sz="1000" dirty="0">
              <a:latin typeface="Open Sans" panose="020B0604020202020204" charset="0"/>
              <a:ea typeface="Open Sans" panose="020B0604020202020204" charset="0"/>
              <a:cs typeface="Open Sans" panose="020B0604020202020204" charset="0"/>
            </a:endParaRPr>
          </a:p>
        </p:txBody>
      </p:sp>
      <p:grpSp>
        <p:nvGrpSpPr>
          <p:cNvPr id="74" name="Shape 74"/>
          <p:cNvGrpSpPr/>
          <p:nvPr/>
        </p:nvGrpSpPr>
        <p:grpSpPr>
          <a:xfrm>
            <a:off x="1455050" y="1415355"/>
            <a:ext cx="130396" cy="1455396"/>
            <a:chOff x="1525408" y="1736576"/>
            <a:chExt cx="151745" cy="1256893"/>
          </a:xfrm>
        </p:grpSpPr>
        <p:sp>
          <p:nvSpPr>
            <p:cNvPr id="75" name="Shape 75"/>
            <p:cNvSpPr/>
            <p:nvPr/>
          </p:nvSpPr>
          <p:spPr>
            <a:xfrm>
              <a:off x="1525408" y="2873615"/>
              <a:ext cx="151745" cy="119854"/>
            </a:xfrm>
            <a:prstGeom prst="ellipse">
              <a:avLst/>
            </a:prstGeom>
            <a:solidFill>
              <a:schemeClr val="accent1"/>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cxnSp>
          <p:nvCxnSpPr>
            <p:cNvPr id="76" name="Shape 76"/>
            <p:cNvCxnSpPr>
              <a:stCxn id="75" idx="0"/>
            </p:cNvCxnSpPr>
            <p:nvPr/>
          </p:nvCxnSpPr>
          <p:spPr>
            <a:xfrm flipV="1">
              <a:off x="1601279" y="1736576"/>
              <a:ext cx="12848" cy="1137039"/>
            </a:xfrm>
            <a:prstGeom prst="straightConnector1">
              <a:avLst/>
            </a:prstGeom>
            <a:noFill/>
            <a:ln w="9525" cap="flat" cmpd="sng">
              <a:solidFill>
                <a:schemeClr val="accent1"/>
              </a:solidFill>
              <a:prstDash val="solid"/>
              <a:round/>
              <a:headEnd type="none" w="med" len="med"/>
              <a:tailEnd type="oval" w="lg" len="lg"/>
            </a:ln>
          </p:spPr>
        </p:cxnSp>
      </p:grpSp>
      <p:sp>
        <p:nvSpPr>
          <p:cNvPr id="77" name="Shape 77"/>
          <p:cNvSpPr txBox="1">
            <a:spLocks noGrp="1"/>
          </p:cNvSpPr>
          <p:nvPr>
            <p:ph type="body" idx="4294967295"/>
          </p:nvPr>
        </p:nvSpPr>
        <p:spPr>
          <a:xfrm>
            <a:off x="1554767" y="1227843"/>
            <a:ext cx="1536885" cy="898163"/>
          </a:xfrm>
          <a:prstGeom prst="rect">
            <a:avLst/>
          </a:prstGeom>
        </p:spPr>
        <p:txBody>
          <a:bodyPr lIns="91425" tIns="91425" rIns="91425" bIns="91425" anchor="t" anchorCtr="0">
            <a:noAutofit/>
          </a:bodyPr>
          <a:lstStyle/>
          <a:p>
            <a:pPr lvl="0">
              <a:spcAft>
                <a:spcPts val="0"/>
              </a:spcAft>
            </a:pPr>
            <a:r>
              <a:rPr lang="en" altLang="ko-KR" sz="1100" b="1" dirty="0" smtClean="0">
                <a:solidFill>
                  <a:schemeClr val="tx1"/>
                </a:solidFill>
                <a:latin typeface="Open Sans" panose="020B0604020202020204" charset="0"/>
                <a:ea typeface="Open Sans" panose="020B0604020202020204" charset="0"/>
                <a:cs typeface="Open Sans" panose="020B0604020202020204" charset="0"/>
              </a:rPr>
              <a:t>Sep. 22 (</a:t>
            </a:r>
            <a:r>
              <a:rPr lang="en-US" altLang="ko-KR" sz="1100" b="1" dirty="0" smtClean="0">
                <a:solidFill>
                  <a:schemeClr val="tx1"/>
                </a:solidFill>
                <a:latin typeface="Open Sans" panose="020B0604020202020204" charset="0"/>
                <a:ea typeface="Open Sans" panose="020B0604020202020204" charset="0"/>
                <a:cs typeface="Open Sans" panose="020B0604020202020204" charset="0"/>
              </a:rPr>
              <a:t>Fri.</a:t>
            </a:r>
            <a:r>
              <a:rPr lang="en" altLang="ko-KR" sz="1100" b="1" dirty="0" smtClean="0">
                <a:solidFill>
                  <a:schemeClr val="tx1"/>
                </a:solidFill>
                <a:latin typeface="Open Sans" panose="020B0604020202020204" charset="0"/>
                <a:ea typeface="Open Sans" panose="020B0604020202020204" charset="0"/>
                <a:cs typeface="Open Sans" panose="020B0604020202020204" charset="0"/>
              </a:rPr>
              <a:t>) 13:00</a:t>
            </a:r>
            <a:endParaRPr lang="en" sz="1100" b="1" dirty="0" smtClean="0">
              <a:solidFill>
                <a:schemeClr val="tx1"/>
              </a:solidFill>
              <a:latin typeface="Open Sans" panose="020B0604020202020204" charset="0"/>
              <a:ea typeface="Open Sans" panose="020B0604020202020204" charset="0"/>
              <a:cs typeface="Open Sans" panose="020B0604020202020204" charset="0"/>
            </a:endParaRPr>
          </a:p>
          <a:p>
            <a:pPr lvl="0">
              <a:spcBef>
                <a:spcPts val="0"/>
              </a:spcBef>
              <a:spcAft>
                <a:spcPts val="0"/>
              </a:spcAft>
              <a:buNone/>
            </a:pPr>
            <a:endParaRPr lang="en" sz="400" b="1" dirty="0" smtClean="0">
              <a:latin typeface="Open Sans" panose="020B0604020202020204" charset="0"/>
              <a:ea typeface="Open Sans" panose="020B0604020202020204" charset="0"/>
              <a:cs typeface="Open Sans" panose="020B0604020202020204" charset="0"/>
            </a:endParaRPr>
          </a:p>
          <a:p>
            <a:pPr lvl="0">
              <a:spcBef>
                <a:spcPts val="0"/>
              </a:spcBef>
              <a:spcAft>
                <a:spcPts val="0"/>
              </a:spcAft>
            </a:pPr>
            <a:r>
              <a:rPr lang="en" sz="900" b="1" dirty="0" smtClean="0">
                <a:latin typeface="Open Sans" panose="020B0604020202020204" charset="0"/>
                <a:ea typeface="Open Sans" panose="020B0604020202020204" charset="0"/>
                <a:cs typeface="Open Sans" panose="020B0604020202020204" charset="0"/>
              </a:rPr>
              <a:t>Submission for thesis application documents</a:t>
            </a:r>
          </a:p>
        </p:txBody>
      </p:sp>
      <p:grpSp>
        <p:nvGrpSpPr>
          <p:cNvPr id="78" name="Shape 78"/>
          <p:cNvGrpSpPr/>
          <p:nvPr/>
        </p:nvGrpSpPr>
        <p:grpSpPr>
          <a:xfrm>
            <a:off x="2555647" y="2862545"/>
            <a:ext cx="129000" cy="773079"/>
            <a:chOff x="3484800" y="2862533"/>
            <a:chExt cx="129000" cy="773079"/>
          </a:xfrm>
        </p:grpSpPr>
        <p:sp>
          <p:nvSpPr>
            <p:cNvPr id="79" name="Shape 79"/>
            <p:cNvSpPr/>
            <p:nvPr/>
          </p:nvSpPr>
          <p:spPr>
            <a:xfrm>
              <a:off x="3484800" y="2862533"/>
              <a:ext cx="129000" cy="129000"/>
            </a:xfrm>
            <a:prstGeom prst="ellipse">
              <a:avLst/>
            </a:prstGeom>
            <a:solidFill>
              <a:schemeClr val="accent1"/>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cxnSp>
          <p:nvCxnSpPr>
            <p:cNvPr id="80" name="Shape 80"/>
            <p:cNvCxnSpPr/>
            <p:nvPr/>
          </p:nvCxnSpPr>
          <p:spPr>
            <a:xfrm>
              <a:off x="3546200" y="2991512"/>
              <a:ext cx="0" cy="644099"/>
            </a:xfrm>
            <a:prstGeom prst="straightConnector1">
              <a:avLst/>
            </a:prstGeom>
            <a:noFill/>
            <a:ln w="9525" cap="flat" cmpd="sng">
              <a:solidFill>
                <a:schemeClr val="accent1"/>
              </a:solidFill>
              <a:prstDash val="solid"/>
              <a:round/>
              <a:headEnd type="none" w="med" len="med"/>
              <a:tailEnd type="oval" w="lg" len="lg"/>
            </a:ln>
          </p:spPr>
        </p:cxnSp>
      </p:grpSp>
      <p:sp>
        <p:nvSpPr>
          <p:cNvPr id="81" name="Shape 81"/>
          <p:cNvSpPr txBox="1">
            <a:spLocks noGrp="1"/>
          </p:cNvSpPr>
          <p:nvPr>
            <p:ph type="body" idx="4294967295"/>
          </p:nvPr>
        </p:nvSpPr>
        <p:spPr>
          <a:xfrm>
            <a:off x="1561491" y="1908293"/>
            <a:ext cx="1925385" cy="988834"/>
          </a:xfrm>
          <a:prstGeom prst="rect">
            <a:avLst/>
          </a:prstGeom>
        </p:spPr>
        <p:txBody>
          <a:bodyPr lIns="91425" tIns="91425" rIns="91425" bIns="91425" anchor="t" anchorCtr="0">
            <a:noAutofit/>
          </a:bodyPr>
          <a:lstStyle/>
          <a:p>
            <a:pPr lvl="0">
              <a:spcAft>
                <a:spcPts val="0"/>
              </a:spcAft>
            </a:pPr>
            <a:r>
              <a:rPr lang="en-US" sz="1100" b="1" dirty="0" smtClean="0">
                <a:solidFill>
                  <a:schemeClr val="tx1"/>
                </a:solidFill>
                <a:latin typeface="Open Sans" panose="020B0604020202020204" charset="0"/>
                <a:ea typeface="Open Sans" panose="020B0604020202020204" charset="0"/>
                <a:cs typeface="Open Sans" panose="020B0604020202020204" charset="0"/>
              </a:rPr>
              <a:t>Oct. </a:t>
            </a:r>
            <a:r>
              <a:rPr lang="en-US" sz="1100" b="1" dirty="0">
                <a:solidFill>
                  <a:schemeClr val="tx1"/>
                </a:solidFill>
                <a:latin typeface="Open Sans" panose="020B0604020202020204" charset="0"/>
                <a:ea typeface="Open Sans" panose="020B0604020202020204" charset="0"/>
                <a:cs typeface="Open Sans" panose="020B0604020202020204" charset="0"/>
              </a:rPr>
              <a:t>6</a:t>
            </a:r>
            <a:r>
              <a:rPr lang="en-US" sz="1100" b="1" dirty="0" smtClean="0">
                <a:solidFill>
                  <a:schemeClr val="tx1"/>
                </a:solidFill>
                <a:latin typeface="Open Sans" panose="020B0604020202020204" charset="0"/>
                <a:ea typeface="Open Sans" panose="020B0604020202020204" charset="0"/>
                <a:cs typeface="Open Sans" panose="020B0604020202020204" charset="0"/>
              </a:rPr>
              <a:t> (Fri.)</a:t>
            </a:r>
          </a:p>
          <a:p>
            <a:pPr lvl="0">
              <a:spcAft>
                <a:spcPts val="0"/>
              </a:spcAft>
            </a:pPr>
            <a:endParaRPr lang="en-US" sz="400" b="1" dirty="0">
              <a:latin typeface="Open Sans" panose="020B0604020202020204" charset="0"/>
              <a:ea typeface="Open Sans" panose="020B0604020202020204" charset="0"/>
              <a:cs typeface="Open Sans" panose="020B0604020202020204" charset="0"/>
            </a:endParaRPr>
          </a:p>
          <a:p>
            <a:pPr lvl="0">
              <a:spcAft>
                <a:spcPts val="0"/>
              </a:spcAft>
            </a:pPr>
            <a:r>
              <a:rPr lang="en-US" sz="900" b="1" dirty="0">
                <a:latin typeface="Open Sans" panose="020B0604020202020204" charset="0"/>
                <a:ea typeface="Open Sans" panose="020B0604020202020204" charset="0"/>
                <a:cs typeface="Open Sans" panose="020B0604020202020204" charset="0"/>
              </a:rPr>
              <a:t>S</a:t>
            </a:r>
            <a:r>
              <a:rPr lang="en-US" sz="900" b="1" dirty="0" smtClean="0">
                <a:latin typeface="Open Sans" panose="020B0604020202020204" charset="0"/>
                <a:ea typeface="Open Sans" panose="020B0604020202020204" charset="0"/>
                <a:cs typeface="Open Sans" panose="020B0604020202020204" charset="0"/>
              </a:rPr>
              <a:t>ubmission for the appointment of Thesis Screening Committee</a:t>
            </a:r>
            <a:r>
              <a:rPr lang="en-US" sz="800" dirty="0" smtClean="0">
                <a:latin typeface="Open Sans" panose="020B0604020202020204" charset="0"/>
                <a:ea typeface="Open Sans" panose="020B0604020202020204" charset="0"/>
                <a:cs typeface="Open Sans" panose="020B0604020202020204" charset="0"/>
              </a:rPr>
              <a:t> </a:t>
            </a:r>
            <a:r>
              <a:rPr lang="en-US" sz="900" dirty="0" smtClean="0">
                <a:latin typeface="Open Sans" panose="020B0604020202020204" charset="0"/>
                <a:ea typeface="Open Sans" panose="020B0604020202020204" charset="0"/>
                <a:cs typeface="Open Sans" panose="020B0604020202020204" charset="0"/>
              </a:rPr>
              <a:t>via email</a:t>
            </a:r>
          </a:p>
        </p:txBody>
      </p:sp>
      <p:grpSp>
        <p:nvGrpSpPr>
          <p:cNvPr id="82" name="Shape 82"/>
          <p:cNvGrpSpPr/>
          <p:nvPr/>
        </p:nvGrpSpPr>
        <p:grpSpPr>
          <a:xfrm>
            <a:off x="3454627" y="1724375"/>
            <a:ext cx="129000" cy="1257295"/>
            <a:chOff x="5144075" y="1736574"/>
            <a:chExt cx="129000" cy="1257295"/>
          </a:xfrm>
        </p:grpSpPr>
        <p:sp>
          <p:nvSpPr>
            <p:cNvPr id="83" name="Shape 83"/>
            <p:cNvSpPr/>
            <p:nvPr/>
          </p:nvSpPr>
          <p:spPr>
            <a:xfrm>
              <a:off x="5144075" y="2864870"/>
              <a:ext cx="129000" cy="129000"/>
            </a:xfrm>
            <a:prstGeom prst="ellipse">
              <a:avLst/>
            </a:prstGeom>
            <a:solidFill>
              <a:schemeClr val="accent1"/>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cxnSp>
          <p:nvCxnSpPr>
            <p:cNvPr id="84" name="Shape 84"/>
            <p:cNvCxnSpPr/>
            <p:nvPr/>
          </p:nvCxnSpPr>
          <p:spPr>
            <a:xfrm rot="10800000">
              <a:off x="5208575" y="1736574"/>
              <a:ext cx="0" cy="1128300"/>
            </a:xfrm>
            <a:prstGeom prst="straightConnector1">
              <a:avLst/>
            </a:prstGeom>
            <a:noFill/>
            <a:ln w="9525" cap="flat" cmpd="sng">
              <a:solidFill>
                <a:schemeClr val="accent1"/>
              </a:solidFill>
              <a:prstDash val="solid"/>
              <a:round/>
              <a:headEnd type="none" w="med" len="med"/>
              <a:tailEnd type="oval" w="lg" len="lg"/>
            </a:ln>
          </p:spPr>
        </p:cxnSp>
      </p:grpSp>
      <p:sp>
        <p:nvSpPr>
          <p:cNvPr id="85" name="Shape 85"/>
          <p:cNvSpPr txBox="1">
            <a:spLocks noGrp="1"/>
          </p:cNvSpPr>
          <p:nvPr>
            <p:ph type="body" idx="4294967295"/>
          </p:nvPr>
        </p:nvSpPr>
        <p:spPr>
          <a:xfrm>
            <a:off x="3615951" y="1180932"/>
            <a:ext cx="1512849" cy="1098899"/>
          </a:xfrm>
          <a:prstGeom prst="rect">
            <a:avLst/>
          </a:prstGeom>
          <a:ln w="19050">
            <a:solidFill>
              <a:schemeClr val="tx2"/>
            </a:solidFill>
          </a:ln>
        </p:spPr>
        <p:txBody>
          <a:bodyPr lIns="91425" tIns="91425" rIns="91425" bIns="91425" anchor="t" anchorCtr="0">
            <a:noAutofit/>
          </a:bodyPr>
          <a:lstStyle/>
          <a:p>
            <a:pPr lvl="0">
              <a:spcAft>
                <a:spcPts val="0"/>
              </a:spcAft>
            </a:pPr>
            <a:r>
              <a:rPr lang="en-US" sz="1050" b="1" dirty="0" smtClean="0">
                <a:solidFill>
                  <a:srgbClr val="773BA5"/>
                </a:solidFill>
                <a:latin typeface="Open Sans" panose="020B0604020202020204" charset="0"/>
                <a:ea typeface="Open Sans" panose="020B0604020202020204" charset="0"/>
                <a:cs typeface="Open Sans" panose="020B0604020202020204" charset="0"/>
              </a:rPr>
              <a:t>Nov 10 (Fri.) 13:00</a:t>
            </a:r>
          </a:p>
          <a:p>
            <a:pPr lvl="0">
              <a:spcAft>
                <a:spcPts val="0"/>
              </a:spcAft>
            </a:pPr>
            <a:endParaRPr lang="en-US" sz="400" b="1" dirty="0">
              <a:latin typeface="Open Sans" panose="020B0604020202020204" charset="0"/>
              <a:ea typeface="Open Sans" panose="020B0604020202020204" charset="0"/>
              <a:cs typeface="Open Sans" panose="020B0604020202020204" charset="0"/>
            </a:endParaRPr>
          </a:p>
          <a:p>
            <a:pPr lvl="0">
              <a:spcAft>
                <a:spcPts val="0"/>
              </a:spcAft>
            </a:pPr>
            <a:r>
              <a:rPr lang="en-US" sz="900" b="1" dirty="0" smtClean="0">
                <a:latin typeface="Open Sans" panose="020B0604020202020204" charset="0"/>
                <a:ea typeface="Open Sans" panose="020B0604020202020204" charset="0"/>
                <a:cs typeface="Open Sans" panose="020B0604020202020204" charset="0"/>
              </a:rPr>
              <a:t>Deadline </a:t>
            </a:r>
            <a:r>
              <a:rPr lang="en-US" sz="900" b="1" dirty="0">
                <a:latin typeface="Open Sans" panose="020B0604020202020204" charset="0"/>
                <a:ea typeface="Open Sans" panose="020B0604020202020204" charset="0"/>
                <a:cs typeface="Open Sans" panose="020B0604020202020204" charset="0"/>
              </a:rPr>
              <a:t>for </a:t>
            </a:r>
            <a:endParaRPr lang="en-US" sz="900" b="1" dirty="0" smtClean="0">
              <a:latin typeface="Open Sans" panose="020B0604020202020204" charset="0"/>
              <a:ea typeface="Open Sans" panose="020B0604020202020204" charset="0"/>
              <a:cs typeface="Open Sans" panose="020B0604020202020204" charset="0"/>
            </a:endParaRPr>
          </a:p>
          <a:p>
            <a:pPr lvl="0">
              <a:spcAft>
                <a:spcPts val="0"/>
              </a:spcAft>
            </a:pPr>
            <a:r>
              <a:rPr lang="en-US" sz="900" b="1" dirty="0" smtClean="0">
                <a:latin typeface="Open Sans" panose="020B0604020202020204" charset="0"/>
                <a:ea typeface="Open Sans" panose="020B0604020202020204" charset="0"/>
                <a:cs typeface="Open Sans" panose="020B0604020202020204" charset="0"/>
              </a:rPr>
              <a:t>the 1</a:t>
            </a:r>
            <a:r>
              <a:rPr lang="en-US" sz="900" b="1" baseline="30000" dirty="0" smtClean="0">
                <a:latin typeface="Open Sans" panose="020B0604020202020204" charset="0"/>
                <a:ea typeface="Open Sans" panose="020B0604020202020204" charset="0"/>
                <a:cs typeface="Open Sans" panose="020B0604020202020204" charset="0"/>
              </a:rPr>
              <a:t>st</a:t>
            </a:r>
            <a:r>
              <a:rPr lang="en-US" sz="900" b="1" dirty="0" smtClean="0">
                <a:latin typeface="Open Sans" panose="020B0604020202020204" charset="0"/>
                <a:ea typeface="Open Sans" panose="020B0604020202020204" charset="0"/>
                <a:cs typeface="Open Sans" panose="020B0604020202020204" charset="0"/>
              </a:rPr>
              <a:t> submission </a:t>
            </a:r>
            <a:r>
              <a:rPr lang="en-US" sz="900" b="1" dirty="0">
                <a:latin typeface="Open Sans" panose="020B0604020202020204" charset="0"/>
                <a:ea typeface="Open Sans" panose="020B0604020202020204" charset="0"/>
                <a:cs typeface="Open Sans" panose="020B0604020202020204" charset="0"/>
              </a:rPr>
              <a:t>of Thesis for Screening </a:t>
            </a:r>
            <a:endParaRPr lang="en-US" sz="900" b="1" dirty="0" smtClean="0">
              <a:latin typeface="Open Sans" panose="020B0604020202020204" charset="0"/>
              <a:ea typeface="Open Sans" panose="020B0604020202020204" charset="0"/>
              <a:cs typeface="Open Sans" panose="020B0604020202020204" charset="0"/>
            </a:endParaRPr>
          </a:p>
        </p:txBody>
      </p:sp>
      <p:grpSp>
        <p:nvGrpSpPr>
          <p:cNvPr id="86" name="Shape 86"/>
          <p:cNvGrpSpPr/>
          <p:nvPr/>
        </p:nvGrpSpPr>
        <p:grpSpPr>
          <a:xfrm>
            <a:off x="4144126" y="2852754"/>
            <a:ext cx="129000" cy="770741"/>
            <a:chOff x="6657900" y="2864870"/>
            <a:chExt cx="129000" cy="770741"/>
          </a:xfrm>
        </p:grpSpPr>
        <p:sp>
          <p:nvSpPr>
            <p:cNvPr id="87" name="Shape 87"/>
            <p:cNvSpPr/>
            <p:nvPr/>
          </p:nvSpPr>
          <p:spPr>
            <a:xfrm>
              <a:off x="6657900" y="2864870"/>
              <a:ext cx="129000" cy="129000"/>
            </a:xfrm>
            <a:prstGeom prst="ellipse">
              <a:avLst/>
            </a:prstGeom>
            <a:solidFill>
              <a:schemeClr val="accent1"/>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cxnSp>
          <p:nvCxnSpPr>
            <p:cNvPr id="88" name="Shape 88"/>
            <p:cNvCxnSpPr/>
            <p:nvPr/>
          </p:nvCxnSpPr>
          <p:spPr>
            <a:xfrm>
              <a:off x="6722400" y="2991512"/>
              <a:ext cx="0" cy="644099"/>
            </a:xfrm>
            <a:prstGeom prst="straightConnector1">
              <a:avLst/>
            </a:prstGeom>
            <a:noFill/>
            <a:ln w="9525" cap="flat" cmpd="sng">
              <a:solidFill>
                <a:schemeClr val="accent1"/>
              </a:solidFill>
              <a:prstDash val="solid"/>
              <a:round/>
              <a:headEnd type="none" w="med" len="med"/>
              <a:tailEnd type="oval" w="lg" len="lg"/>
            </a:ln>
          </p:spPr>
        </p:cxnSp>
      </p:grpSp>
      <p:sp>
        <p:nvSpPr>
          <p:cNvPr id="89" name="Shape 89"/>
          <p:cNvSpPr txBox="1">
            <a:spLocks noGrp="1"/>
          </p:cNvSpPr>
          <p:nvPr>
            <p:ph type="body" idx="4294967295"/>
          </p:nvPr>
        </p:nvSpPr>
        <p:spPr>
          <a:xfrm>
            <a:off x="4341561" y="3519850"/>
            <a:ext cx="1809758" cy="987268"/>
          </a:xfrm>
          <a:prstGeom prst="rect">
            <a:avLst/>
          </a:prstGeom>
          <a:ln w="28575">
            <a:noFill/>
          </a:ln>
        </p:spPr>
        <p:txBody>
          <a:bodyPr lIns="91425" tIns="91425" rIns="91425" bIns="91425" anchor="t" anchorCtr="0">
            <a:noAutofit/>
          </a:bodyPr>
          <a:lstStyle/>
          <a:p>
            <a:pPr lvl="0">
              <a:spcAft>
                <a:spcPts val="0"/>
              </a:spcAft>
            </a:pPr>
            <a:r>
              <a:rPr lang="en-US" sz="1050" b="1" dirty="0" smtClean="0">
                <a:solidFill>
                  <a:schemeClr val="tx1"/>
                </a:solidFill>
                <a:latin typeface="Open Sans" panose="020B0604020202020204" charset="0"/>
                <a:ea typeface="Open Sans" panose="020B0604020202020204" charset="0"/>
                <a:cs typeface="Open Sans" panose="020B0604020202020204" charset="0"/>
              </a:rPr>
              <a:t>Nov 13 (Mon.) ~ 24 (Fri.)</a:t>
            </a:r>
            <a:endParaRPr lang="en-US" sz="500" b="1" dirty="0" smtClean="0">
              <a:latin typeface="Open Sans" panose="020B0604020202020204" charset="0"/>
              <a:ea typeface="Open Sans" panose="020B0604020202020204" charset="0"/>
              <a:cs typeface="Open Sans" panose="020B0604020202020204" charset="0"/>
            </a:endParaRPr>
          </a:p>
          <a:p>
            <a:pPr lvl="0">
              <a:spcAft>
                <a:spcPts val="0"/>
              </a:spcAft>
            </a:pPr>
            <a:r>
              <a:rPr lang="en-US" sz="900" b="1" dirty="0" smtClean="0">
                <a:latin typeface="Open Sans" panose="020B0604020202020204" charset="0"/>
                <a:ea typeface="Open Sans" panose="020B0604020202020204" charset="0"/>
                <a:cs typeface="Open Sans" panose="020B0604020202020204" charset="0"/>
              </a:rPr>
              <a:t>The </a:t>
            </a:r>
            <a:r>
              <a:rPr lang="en-US" sz="900" b="1" dirty="0">
                <a:latin typeface="Open Sans" panose="020B0604020202020204" charset="0"/>
                <a:ea typeface="Open Sans" panose="020B0604020202020204" charset="0"/>
                <a:cs typeface="Open Sans" panose="020B0604020202020204" charset="0"/>
              </a:rPr>
              <a:t>1st Thesis </a:t>
            </a:r>
            <a:r>
              <a:rPr lang="en-US" sz="900" b="1" dirty="0" smtClean="0">
                <a:latin typeface="Open Sans" panose="020B0604020202020204" charset="0"/>
                <a:ea typeface="Open Sans" panose="020B0604020202020204" charset="0"/>
                <a:cs typeface="Open Sans" panose="020B0604020202020204" charset="0"/>
              </a:rPr>
              <a:t>Evaluation period </a:t>
            </a:r>
          </a:p>
        </p:txBody>
      </p:sp>
      <p:pic>
        <p:nvPicPr>
          <p:cNvPr id="24" name="그림 2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7940" y="4762796"/>
            <a:ext cx="2420222" cy="263258"/>
          </a:xfrm>
          <a:prstGeom prst="rect">
            <a:avLst/>
          </a:prstGeom>
        </p:spPr>
      </p:pic>
      <p:sp>
        <p:nvSpPr>
          <p:cNvPr id="28" name="Shape 73"/>
          <p:cNvSpPr txBox="1">
            <a:spLocks/>
          </p:cNvSpPr>
          <p:nvPr/>
        </p:nvSpPr>
        <p:spPr>
          <a:xfrm>
            <a:off x="171052" y="4723714"/>
            <a:ext cx="5972274" cy="302340"/>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1"/>
              </a:buClr>
              <a:buSzPct val="100000"/>
              <a:buFont typeface="Open Sans"/>
              <a:buNone/>
              <a:defRPr sz="1800" b="0" i="0" u="none" strike="noStrike" cap="none">
                <a:solidFill>
                  <a:schemeClr val="dk1"/>
                </a:solidFill>
                <a:latin typeface="Open Sans"/>
                <a:ea typeface="Open Sans"/>
                <a:cs typeface="Open Sans"/>
                <a:sym typeface="Open Sans"/>
              </a:defRPr>
            </a:lvl1pPr>
            <a:lvl2pPr marR="0" lvl="1"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2pPr>
            <a:lvl3pPr marR="0" lvl="2"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3pPr>
            <a:lvl4pPr marR="0" lvl="3"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4pPr>
            <a:lvl5pPr marR="0" lvl="4"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5pPr>
            <a:lvl6pPr marR="0" lvl="5"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6pPr>
            <a:lvl7pPr marR="0" lvl="6"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7pPr>
            <a:lvl8pPr marR="0" lvl="7"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8pPr>
            <a:lvl9pPr marR="0" lvl="8"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9pPr>
          </a:lstStyle>
          <a:p>
            <a:pPr>
              <a:spcAft>
                <a:spcPts val="0"/>
              </a:spcAft>
            </a:pPr>
            <a:r>
              <a:rPr lang="en" sz="1000" i="1" dirty="0" smtClean="0">
                <a:latin typeface="Open Sans" panose="020B0604020202020204" charset="0"/>
                <a:ea typeface="Open Sans" panose="020B0604020202020204" charset="0"/>
                <a:cs typeface="Open Sans" panose="020B0604020202020204" charset="0"/>
              </a:rPr>
              <a:t>* Continued on next page</a:t>
            </a:r>
            <a:endParaRPr lang="en" sz="1000" i="1" dirty="0">
              <a:latin typeface="Open Sans" panose="020B0604020202020204" charset="0"/>
              <a:ea typeface="Open Sans" panose="020B0604020202020204" charset="0"/>
              <a:cs typeface="Open Sans" panose="020B0604020202020204" charset="0"/>
            </a:endParaRPr>
          </a:p>
        </p:txBody>
      </p:sp>
      <p:grpSp>
        <p:nvGrpSpPr>
          <p:cNvPr id="29" name="Shape 86"/>
          <p:cNvGrpSpPr/>
          <p:nvPr/>
        </p:nvGrpSpPr>
        <p:grpSpPr>
          <a:xfrm>
            <a:off x="6074329" y="2872486"/>
            <a:ext cx="129000" cy="770741"/>
            <a:chOff x="6657900" y="2864870"/>
            <a:chExt cx="129000" cy="770741"/>
          </a:xfrm>
        </p:grpSpPr>
        <p:sp>
          <p:nvSpPr>
            <p:cNvPr id="30" name="Shape 87"/>
            <p:cNvSpPr/>
            <p:nvPr/>
          </p:nvSpPr>
          <p:spPr>
            <a:xfrm>
              <a:off x="6657900" y="2864870"/>
              <a:ext cx="129000" cy="129000"/>
            </a:xfrm>
            <a:prstGeom prst="ellipse">
              <a:avLst/>
            </a:prstGeom>
            <a:solidFill>
              <a:schemeClr val="accent1"/>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cxnSp>
          <p:nvCxnSpPr>
            <p:cNvPr id="31" name="Shape 88"/>
            <p:cNvCxnSpPr/>
            <p:nvPr/>
          </p:nvCxnSpPr>
          <p:spPr>
            <a:xfrm>
              <a:off x="6722400" y="2991512"/>
              <a:ext cx="0" cy="644099"/>
            </a:xfrm>
            <a:prstGeom prst="straightConnector1">
              <a:avLst/>
            </a:prstGeom>
            <a:noFill/>
            <a:ln w="9525" cap="flat" cmpd="sng">
              <a:solidFill>
                <a:schemeClr val="accent1"/>
              </a:solidFill>
              <a:prstDash val="solid"/>
              <a:round/>
              <a:headEnd type="none" w="med" len="med"/>
              <a:tailEnd type="oval" w="lg" len="lg"/>
            </a:ln>
          </p:spPr>
        </p:cxnSp>
      </p:grpSp>
      <p:grpSp>
        <p:nvGrpSpPr>
          <p:cNvPr id="32" name="Shape 86"/>
          <p:cNvGrpSpPr/>
          <p:nvPr/>
        </p:nvGrpSpPr>
        <p:grpSpPr>
          <a:xfrm>
            <a:off x="7710020" y="2864882"/>
            <a:ext cx="129000" cy="770741"/>
            <a:chOff x="6657900" y="2864870"/>
            <a:chExt cx="129000" cy="770741"/>
          </a:xfrm>
        </p:grpSpPr>
        <p:sp>
          <p:nvSpPr>
            <p:cNvPr id="33" name="Shape 87"/>
            <p:cNvSpPr/>
            <p:nvPr/>
          </p:nvSpPr>
          <p:spPr>
            <a:xfrm>
              <a:off x="6657900" y="2864870"/>
              <a:ext cx="129000" cy="129000"/>
            </a:xfrm>
            <a:prstGeom prst="ellipse">
              <a:avLst/>
            </a:prstGeom>
            <a:solidFill>
              <a:schemeClr val="accent1"/>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cxnSp>
          <p:nvCxnSpPr>
            <p:cNvPr id="34" name="Shape 88"/>
            <p:cNvCxnSpPr/>
            <p:nvPr/>
          </p:nvCxnSpPr>
          <p:spPr>
            <a:xfrm>
              <a:off x="6722400" y="2991512"/>
              <a:ext cx="0" cy="644099"/>
            </a:xfrm>
            <a:prstGeom prst="straightConnector1">
              <a:avLst/>
            </a:prstGeom>
            <a:noFill/>
            <a:ln w="9525" cap="flat" cmpd="sng">
              <a:solidFill>
                <a:schemeClr val="accent1"/>
              </a:solidFill>
              <a:prstDash val="solid"/>
              <a:round/>
              <a:headEnd type="none" w="med" len="med"/>
              <a:tailEnd type="oval" w="lg" len="lg"/>
            </a:ln>
          </p:spPr>
        </p:cxnSp>
      </p:grpSp>
      <p:grpSp>
        <p:nvGrpSpPr>
          <p:cNvPr id="38" name="Shape 82"/>
          <p:cNvGrpSpPr/>
          <p:nvPr/>
        </p:nvGrpSpPr>
        <p:grpSpPr>
          <a:xfrm>
            <a:off x="5335292" y="1741880"/>
            <a:ext cx="129000" cy="1257295"/>
            <a:chOff x="5144075" y="1736574"/>
            <a:chExt cx="129000" cy="1257295"/>
          </a:xfrm>
        </p:grpSpPr>
        <p:sp>
          <p:nvSpPr>
            <p:cNvPr id="39" name="Shape 83"/>
            <p:cNvSpPr/>
            <p:nvPr/>
          </p:nvSpPr>
          <p:spPr>
            <a:xfrm>
              <a:off x="5144075" y="2864870"/>
              <a:ext cx="129000" cy="129000"/>
            </a:xfrm>
            <a:prstGeom prst="ellipse">
              <a:avLst/>
            </a:prstGeom>
            <a:solidFill>
              <a:schemeClr val="accent1"/>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cxnSp>
          <p:nvCxnSpPr>
            <p:cNvPr id="40" name="Shape 84"/>
            <p:cNvCxnSpPr/>
            <p:nvPr/>
          </p:nvCxnSpPr>
          <p:spPr>
            <a:xfrm rot="10800000">
              <a:off x="5208575" y="1736574"/>
              <a:ext cx="0" cy="1128300"/>
            </a:xfrm>
            <a:prstGeom prst="straightConnector1">
              <a:avLst/>
            </a:prstGeom>
            <a:noFill/>
            <a:ln w="9525" cap="flat" cmpd="sng">
              <a:solidFill>
                <a:schemeClr val="accent1"/>
              </a:solidFill>
              <a:prstDash val="solid"/>
              <a:round/>
              <a:headEnd type="none" w="med" len="med"/>
              <a:tailEnd type="oval" w="lg" len="lg"/>
            </a:ln>
          </p:spPr>
        </p:cxnSp>
      </p:grpSp>
      <p:grpSp>
        <p:nvGrpSpPr>
          <p:cNvPr id="41" name="Shape 82"/>
          <p:cNvGrpSpPr/>
          <p:nvPr/>
        </p:nvGrpSpPr>
        <p:grpSpPr>
          <a:xfrm>
            <a:off x="7034103" y="1722101"/>
            <a:ext cx="129000" cy="1257295"/>
            <a:chOff x="5144075" y="1736574"/>
            <a:chExt cx="129000" cy="1257295"/>
          </a:xfrm>
        </p:grpSpPr>
        <p:sp>
          <p:nvSpPr>
            <p:cNvPr id="42" name="Shape 83"/>
            <p:cNvSpPr/>
            <p:nvPr/>
          </p:nvSpPr>
          <p:spPr>
            <a:xfrm>
              <a:off x="5144075" y="2864870"/>
              <a:ext cx="129000" cy="129000"/>
            </a:xfrm>
            <a:prstGeom prst="ellipse">
              <a:avLst/>
            </a:prstGeom>
            <a:solidFill>
              <a:schemeClr val="accent1"/>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cxnSp>
          <p:nvCxnSpPr>
            <p:cNvPr id="43" name="Shape 84"/>
            <p:cNvCxnSpPr/>
            <p:nvPr/>
          </p:nvCxnSpPr>
          <p:spPr>
            <a:xfrm rot="10800000">
              <a:off x="5208575" y="1736574"/>
              <a:ext cx="0" cy="1128300"/>
            </a:xfrm>
            <a:prstGeom prst="straightConnector1">
              <a:avLst/>
            </a:prstGeom>
            <a:noFill/>
            <a:ln w="9525" cap="flat" cmpd="sng">
              <a:solidFill>
                <a:schemeClr val="accent1"/>
              </a:solidFill>
              <a:prstDash val="solid"/>
              <a:round/>
              <a:headEnd type="none" w="med" len="med"/>
              <a:tailEnd type="oval" w="lg" len="lg"/>
            </a:ln>
          </p:spPr>
        </p:cxnSp>
      </p:grpSp>
      <p:sp>
        <p:nvSpPr>
          <p:cNvPr id="47" name="Shape 85"/>
          <p:cNvSpPr txBox="1">
            <a:spLocks/>
          </p:cNvSpPr>
          <p:nvPr/>
        </p:nvSpPr>
        <p:spPr>
          <a:xfrm>
            <a:off x="2668352" y="3441172"/>
            <a:ext cx="1219763" cy="1153456"/>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1"/>
              </a:buClr>
              <a:buSzPct val="100000"/>
              <a:buFont typeface="Open Sans"/>
              <a:buNone/>
              <a:defRPr sz="1800" b="0" i="0" u="none" strike="noStrike" cap="none">
                <a:solidFill>
                  <a:schemeClr val="dk1"/>
                </a:solidFill>
                <a:latin typeface="Open Sans"/>
                <a:ea typeface="Open Sans"/>
                <a:cs typeface="Open Sans"/>
                <a:sym typeface="Open Sans"/>
              </a:defRPr>
            </a:lvl1pPr>
            <a:lvl2pPr marR="0" lvl="1"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2pPr>
            <a:lvl3pPr marR="0" lvl="2"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3pPr>
            <a:lvl4pPr marR="0" lvl="3"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4pPr>
            <a:lvl5pPr marR="0" lvl="4"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5pPr>
            <a:lvl6pPr marR="0" lvl="5"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6pPr>
            <a:lvl7pPr marR="0" lvl="6"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7pPr>
            <a:lvl8pPr marR="0" lvl="7"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8pPr>
            <a:lvl9pPr marR="0" lvl="8"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9pPr>
          </a:lstStyle>
          <a:p>
            <a:pPr>
              <a:spcAft>
                <a:spcPts val="0"/>
              </a:spcAft>
            </a:pPr>
            <a:r>
              <a:rPr lang="en-US" sz="1100" b="1" dirty="0" smtClean="0">
                <a:solidFill>
                  <a:schemeClr val="tx1"/>
                </a:solidFill>
                <a:latin typeface="Open Sans" panose="020B0604020202020204" charset="0"/>
                <a:ea typeface="Open Sans" panose="020B0604020202020204" charset="0"/>
                <a:cs typeface="Open Sans" panose="020B0604020202020204" charset="0"/>
              </a:rPr>
              <a:t>Oct. 13 (Fri.)</a:t>
            </a:r>
          </a:p>
          <a:p>
            <a:pPr>
              <a:spcAft>
                <a:spcPts val="0"/>
              </a:spcAft>
            </a:pPr>
            <a:endParaRPr lang="en-US" sz="400" b="1" dirty="0" smtClean="0">
              <a:latin typeface="Open Sans" panose="020B0604020202020204" charset="0"/>
              <a:ea typeface="Open Sans" panose="020B0604020202020204" charset="0"/>
              <a:cs typeface="Open Sans" panose="020B0604020202020204" charset="0"/>
            </a:endParaRPr>
          </a:p>
          <a:p>
            <a:pPr>
              <a:spcAft>
                <a:spcPts val="0"/>
              </a:spcAft>
            </a:pPr>
            <a:r>
              <a:rPr lang="en-US" sz="900" b="1" dirty="0" smtClean="0">
                <a:latin typeface="Open Sans" panose="020B0604020202020204" charset="0"/>
                <a:ea typeface="Open Sans" panose="020B0604020202020204" charset="0"/>
                <a:cs typeface="Open Sans" panose="020B0604020202020204" charset="0"/>
              </a:rPr>
              <a:t>Thesis Screening Committee Announcement </a:t>
            </a:r>
            <a:r>
              <a:rPr lang="en-US" sz="900" dirty="0" smtClean="0">
                <a:latin typeface="Open Sans" panose="020B0604020202020204" charset="0"/>
                <a:ea typeface="Open Sans" panose="020B0604020202020204" charset="0"/>
                <a:cs typeface="Open Sans" panose="020B0604020202020204" charset="0"/>
              </a:rPr>
              <a:t>by the GDIS office</a:t>
            </a:r>
          </a:p>
          <a:p>
            <a:pPr>
              <a:spcAft>
                <a:spcPts val="0"/>
              </a:spcAft>
            </a:pPr>
            <a:endParaRPr lang="en" sz="1100" dirty="0">
              <a:latin typeface="Open Sans" panose="020B0604020202020204" charset="0"/>
              <a:ea typeface="Open Sans" panose="020B0604020202020204" charset="0"/>
              <a:cs typeface="Open Sans" panose="020B0604020202020204" charset="0"/>
            </a:endParaRPr>
          </a:p>
        </p:txBody>
      </p:sp>
      <p:sp>
        <p:nvSpPr>
          <p:cNvPr id="50" name="Shape 89"/>
          <p:cNvSpPr txBox="1">
            <a:spLocks/>
          </p:cNvSpPr>
          <p:nvPr/>
        </p:nvSpPr>
        <p:spPr>
          <a:xfrm>
            <a:off x="5488930" y="1176063"/>
            <a:ext cx="1496731" cy="1080344"/>
          </a:xfrm>
          <a:prstGeom prst="rect">
            <a:avLst/>
          </a:prstGeom>
          <a:noFill/>
          <a:ln w="19050">
            <a:solidFill>
              <a:schemeClr val="tx2"/>
            </a:solid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1"/>
              </a:buClr>
              <a:buSzPct val="100000"/>
              <a:buFont typeface="Open Sans"/>
              <a:buNone/>
              <a:defRPr sz="1800" b="0" i="0" u="none" strike="noStrike" cap="none">
                <a:solidFill>
                  <a:schemeClr val="dk1"/>
                </a:solidFill>
                <a:latin typeface="Open Sans"/>
                <a:ea typeface="Open Sans"/>
                <a:cs typeface="Open Sans"/>
                <a:sym typeface="Open Sans"/>
              </a:defRPr>
            </a:lvl1pPr>
            <a:lvl2pPr marR="0" lvl="1"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2pPr>
            <a:lvl3pPr marR="0" lvl="2"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3pPr>
            <a:lvl4pPr marR="0" lvl="3"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4pPr>
            <a:lvl5pPr marR="0" lvl="4"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5pPr>
            <a:lvl6pPr marR="0" lvl="5"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6pPr>
            <a:lvl7pPr marR="0" lvl="6"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7pPr>
            <a:lvl8pPr marR="0" lvl="7"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8pPr>
            <a:lvl9pPr marR="0" lvl="8"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9pPr>
          </a:lstStyle>
          <a:p>
            <a:pPr>
              <a:spcAft>
                <a:spcPts val="0"/>
              </a:spcAft>
            </a:pPr>
            <a:r>
              <a:rPr lang="en-US" sz="1050" b="1" dirty="0" smtClean="0">
                <a:solidFill>
                  <a:srgbClr val="773BA5"/>
                </a:solidFill>
                <a:latin typeface="Open Sans" panose="020B0604020202020204" charset="0"/>
                <a:ea typeface="Open Sans" panose="020B0604020202020204" charset="0"/>
                <a:cs typeface="Open Sans" panose="020B0604020202020204" charset="0"/>
              </a:rPr>
              <a:t>Dec </a:t>
            </a:r>
            <a:r>
              <a:rPr lang="en-US" sz="1050" b="1" dirty="0">
                <a:solidFill>
                  <a:srgbClr val="773BA5"/>
                </a:solidFill>
                <a:latin typeface="Open Sans" panose="020B0604020202020204" charset="0"/>
                <a:ea typeface="Open Sans" panose="020B0604020202020204" charset="0"/>
                <a:cs typeface="Open Sans" panose="020B0604020202020204" charset="0"/>
              </a:rPr>
              <a:t>8</a:t>
            </a:r>
            <a:r>
              <a:rPr lang="en-US" sz="1050" b="1" dirty="0" smtClean="0">
                <a:solidFill>
                  <a:srgbClr val="773BA5"/>
                </a:solidFill>
                <a:latin typeface="Open Sans" panose="020B0604020202020204" charset="0"/>
                <a:ea typeface="Open Sans" panose="020B0604020202020204" charset="0"/>
                <a:cs typeface="Open Sans" panose="020B0604020202020204" charset="0"/>
              </a:rPr>
              <a:t> (Fri.) 13:00</a:t>
            </a:r>
            <a:endParaRPr lang="en-US" sz="1050" dirty="0" smtClean="0">
              <a:solidFill>
                <a:srgbClr val="773BA5"/>
              </a:solidFill>
              <a:latin typeface="Open Sans" panose="020B0604020202020204" charset="0"/>
              <a:ea typeface="Open Sans" panose="020B0604020202020204" charset="0"/>
              <a:cs typeface="Open Sans" panose="020B0604020202020204" charset="0"/>
            </a:endParaRPr>
          </a:p>
          <a:p>
            <a:pPr>
              <a:spcAft>
                <a:spcPts val="0"/>
              </a:spcAft>
            </a:pPr>
            <a:endParaRPr lang="en-US" sz="500" dirty="0" smtClean="0">
              <a:latin typeface="Open Sans" panose="020B0604020202020204" charset="0"/>
              <a:ea typeface="Open Sans" panose="020B0604020202020204" charset="0"/>
              <a:cs typeface="Open Sans" panose="020B0604020202020204" charset="0"/>
            </a:endParaRPr>
          </a:p>
          <a:p>
            <a:pPr lvl="0">
              <a:spcAft>
                <a:spcPts val="0"/>
              </a:spcAft>
            </a:pPr>
            <a:r>
              <a:rPr lang="en-US" sz="900" b="1" dirty="0">
                <a:latin typeface="Open Sans" panose="020B0604020202020204" charset="0"/>
                <a:ea typeface="Open Sans" panose="020B0604020202020204" charset="0"/>
                <a:cs typeface="Open Sans" panose="020B0604020202020204" charset="0"/>
              </a:rPr>
              <a:t>Deadline for </a:t>
            </a:r>
          </a:p>
          <a:p>
            <a:pPr>
              <a:spcAft>
                <a:spcPts val="0"/>
              </a:spcAft>
            </a:pPr>
            <a:r>
              <a:rPr lang="en-US" sz="900" b="1" dirty="0" smtClean="0">
                <a:latin typeface="Open Sans" panose="020B0604020202020204" charset="0"/>
                <a:ea typeface="Open Sans" panose="020B0604020202020204" charset="0"/>
                <a:cs typeface="Open Sans" panose="020B0604020202020204" charset="0"/>
              </a:rPr>
              <a:t>the Final submission </a:t>
            </a:r>
            <a:r>
              <a:rPr lang="en-US" sz="900" b="1" dirty="0">
                <a:latin typeface="Open Sans" panose="020B0604020202020204" charset="0"/>
                <a:ea typeface="Open Sans" panose="020B0604020202020204" charset="0"/>
                <a:cs typeface="Open Sans" panose="020B0604020202020204" charset="0"/>
              </a:rPr>
              <a:t>of Thesis for Screening </a:t>
            </a:r>
            <a:endParaRPr lang="en-US" sz="900" b="1" dirty="0" smtClean="0">
              <a:latin typeface="Open Sans" panose="020B0604020202020204" charset="0"/>
              <a:ea typeface="Open Sans" panose="020B0604020202020204" charset="0"/>
              <a:cs typeface="Open Sans" panose="020B0604020202020204" charset="0"/>
            </a:endParaRPr>
          </a:p>
          <a:p>
            <a:pPr lvl="0">
              <a:spcAft>
                <a:spcPts val="0"/>
              </a:spcAft>
            </a:pPr>
            <a:endParaRPr lang="en-US" sz="1000" b="1" dirty="0">
              <a:latin typeface="Open Sans" panose="020B0604020202020204" charset="0"/>
              <a:ea typeface="Open Sans" panose="020B0604020202020204" charset="0"/>
              <a:cs typeface="Open Sans" panose="020B0604020202020204" charset="0"/>
            </a:endParaRPr>
          </a:p>
        </p:txBody>
      </p:sp>
      <p:sp>
        <p:nvSpPr>
          <p:cNvPr id="51" name="Shape 89"/>
          <p:cNvSpPr txBox="1">
            <a:spLocks/>
          </p:cNvSpPr>
          <p:nvPr/>
        </p:nvSpPr>
        <p:spPr>
          <a:xfrm>
            <a:off x="7153191" y="1170318"/>
            <a:ext cx="1309719" cy="1211099"/>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1"/>
              </a:buClr>
              <a:buSzPct val="100000"/>
              <a:buFont typeface="Open Sans"/>
              <a:buNone/>
              <a:defRPr sz="1800" b="0" i="0" u="none" strike="noStrike" cap="none">
                <a:solidFill>
                  <a:schemeClr val="dk1"/>
                </a:solidFill>
                <a:latin typeface="Open Sans"/>
                <a:ea typeface="Open Sans"/>
                <a:cs typeface="Open Sans"/>
                <a:sym typeface="Open Sans"/>
              </a:defRPr>
            </a:lvl1pPr>
            <a:lvl2pPr marR="0" lvl="1"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2pPr>
            <a:lvl3pPr marR="0" lvl="2"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3pPr>
            <a:lvl4pPr marR="0" lvl="3"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4pPr>
            <a:lvl5pPr marR="0" lvl="4"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5pPr>
            <a:lvl6pPr marR="0" lvl="5"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6pPr>
            <a:lvl7pPr marR="0" lvl="6"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7pPr>
            <a:lvl8pPr marR="0" lvl="7"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8pPr>
            <a:lvl9pPr marR="0" lvl="8"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9pPr>
          </a:lstStyle>
          <a:p>
            <a:pPr>
              <a:spcAft>
                <a:spcPts val="0"/>
              </a:spcAft>
            </a:pPr>
            <a:r>
              <a:rPr lang="fr-FR" sz="1050" b="1" dirty="0" smtClean="0">
                <a:solidFill>
                  <a:schemeClr val="tx1"/>
                </a:solidFill>
                <a:latin typeface="Open Sans" panose="020B0604020202020204" charset="0"/>
                <a:ea typeface="Open Sans" panose="020B0604020202020204" charset="0"/>
                <a:cs typeface="Open Sans" panose="020B0604020202020204" charset="0"/>
              </a:rPr>
              <a:t>Dec 2</a:t>
            </a:r>
            <a:r>
              <a:rPr lang="fr-FR" sz="1050" b="1" dirty="0">
                <a:solidFill>
                  <a:schemeClr val="tx1"/>
                </a:solidFill>
                <a:latin typeface="Open Sans" panose="020B0604020202020204" charset="0"/>
                <a:ea typeface="Open Sans" panose="020B0604020202020204" charset="0"/>
                <a:cs typeface="Open Sans" panose="020B0604020202020204" charset="0"/>
              </a:rPr>
              <a:t>1</a:t>
            </a:r>
            <a:r>
              <a:rPr lang="fr-FR" sz="1050" b="1" dirty="0" smtClean="0">
                <a:solidFill>
                  <a:schemeClr val="tx1"/>
                </a:solidFill>
                <a:latin typeface="Open Sans" panose="020B0604020202020204" charset="0"/>
                <a:ea typeface="Open Sans" panose="020B0604020202020204" charset="0"/>
                <a:cs typeface="Open Sans" panose="020B0604020202020204" charset="0"/>
              </a:rPr>
              <a:t> (Thur.) </a:t>
            </a:r>
          </a:p>
          <a:p>
            <a:pPr>
              <a:spcAft>
                <a:spcPts val="0"/>
              </a:spcAft>
            </a:pPr>
            <a:r>
              <a:rPr lang="fr-FR" sz="1050" b="1" dirty="0" smtClean="0">
                <a:solidFill>
                  <a:schemeClr val="tx1"/>
                </a:solidFill>
                <a:latin typeface="Open Sans" panose="020B0604020202020204" charset="0"/>
                <a:ea typeface="Open Sans" panose="020B0604020202020204" charset="0"/>
                <a:cs typeface="Open Sans" panose="020B0604020202020204" charset="0"/>
              </a:rPr>
              <a:t>~ 26 (Tue.)</a:t>
            </a:r>
          </a:p>
          <a:p>
            <a:pPr>
              <a:spcAft>
                <a:spcPts val="0"/>
              </a:spcAft>
            </a:pPr>
            <a:endParaRPr lang="fr-FR" sz="400" b="1" dirty="0">
              <a:latin typeface="Open Sans" panose="020B0604020202020204" charset="0"/>
              <a:ea typeface="Open Sans" panose="020B0604020202020204" charset="0"/>
              <a:cs typeface="Open Sans" panose="020B0604020202020204" charset="0"/>
            </a:endParaRPr>
          </a:p>
          <a:p>
            <a:pPr>
              <a:spcAft>
                <a:spcPts val="0"/>
              </a:spcAft>
            </a:pPr>
            <a:r>
              <a:rPr lang="en-US" sz="900" b="1" dirty="0" smtClean="0">
                <a:latin typeface="Open Sans" panose="020B0604020202020204" charset="0"/>
                <a:ea typeface="Open Sans" panose="020B0604020202020204" charset="0"/>
                <a:cs typeface="Open Sans" panose="020B0604020202020204" charset="0"/>
              </a:rPr>
              <a:t>Final </a:t>
            </a:r>
            <a:r>
              <a:rPr lang="en-US" sz="900" b="1" dirty="0">
                <a:latin typeface="Open Sans" panose="020B0604020202020204" charset="0"/>
                <a:ea typeface="Open Sans" panose="020B0604020202020204" charset="0"/>
                <a:cs typeface="Open Sans" panose="020B0604020202020204" charset="0"/>
              </a:rPr>
              <a:t>Consultation with Thesis </a:t>
            </a:r>
            <a:r>
              <a:rPr lang="en-US" sz="900" b="1" dirty="0" smtClean="0">
                <a:latin typeface="Open Sans" panose="020B0604020202020204" charset="0"/>
                <a:ea typeface="Open Sans" panose="020B0604020202020204" charset="0"/>
                <a:cs typeface="Open Sans" panose="020B0604020202020204" charset="0"/>
              </a:rPr>
              <a:t>Advisor</a:t>
            </a:r>
            <a:endParaRPr lang="en" sz="900" dirty="0">
              <a:latin typeface="Open Sans" panose="020B0604020202020204" charset="0"/>
              <a:ea typeface="Open Sans" panose="020B0604020202020204" charset="0"/>
              <a:cs typeface="Open Sans" panose="020B0604020202020204" charset="0"/>
            </a:endParaRPr>
          </a:p>
        </p:txBody>
      </p:sp>
      <p:sp>
        <p:nvSpPr>
          <p:cNvPr id="52" name="Shape 89"/>
          <p:cNvSpPr txBox="1">
            <a:spLocks/>
          </p:cNvSpPr>
          <p:nvPr/>
        </p:nvSpPr>
        <p:spPr>
          <a:xfrm>
            <a:off x="7808051" y="3209691"/>
            <a:ext cx="1210111" cy="1563745"/>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1"/>
              </a:buClr>
              <a:buSzPct val="100000"/>
              <a:buFont typeface="Open Sans"/>
              <a:buNone/>
              <a:defRPr sz="1800" b="0" i="0" u="none" strike="noStrike" cap="none">
                <a:solidFill>
                  <a:schemeClr val="dk1"/>
                </a:solidFill>
                <a:latin typeface="Open Sans"/>
                <a:ea typeface="Open Sans"/>
                <a:cs typeface="Open Sans"/>
                <a:sym typeface="Open Sans"/>
              </a:defRPr>
            </a:lvl1pPr>
            <a:lvl2pPr marR="0" lvl="1"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2pPr>
            <a:lvl3pPr marR="0" lvl="2"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3pPr>
            <a:lvl4pPr marR="0" lvl="3"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4pPr>
            <a:lvl5pPr marR="0" lvl="4"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5pPr>
            <a:lvl6pPr marR="0" lvl="5"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6pPr>
            <a:lvl7pPr marR="0" lvl="6"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7pPr>
            <a:lvl8pPr marR="0" lvl="7"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8pPr>
            <a:lvl9pPr marR="0" lvl="8"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9pPr>
          </a:lstStyle>
          <a:p>
            <a:pPr>
              <a:spcAft>
                <a:spcPts val="0"/>
              </a:spcAft>
            </a:pPr>
            <a:r>
              <a:rPr lang="fr-FR" sz="1050" b="1" dirty="0" smtClean="0">
                <a:solidFill>
                  <a:schemeClr val="tx1"/>
                </a:solidFill>
                <a:latin typeface="Open Sans" panose="020B0604020202020204" charset="0"/>
                <a:ea typeface="Open Sans" panose="020B0604020202020204" charset="0"/>
                <a:cs typeface="Open Sans" panose="020B0604020202020204" charset="0"/>
              </a:rPr>
              <a:t>Dec. 27 (Wed.)</a:t>
            </a:r>
            <a:br>
              <a:rPr lang="fr-FR" sz="1050" b="1" dirty="0" smtClean="0">
                <a:solidFill>
                  <a:schemeClr val="tx1"/>
                </a:solidFill>
                <a:latin typeface="Open Sans" panose="020B0604020202020204" charset="0"/>
                <a:ea typeface="Open Sans" panose="020B0604020202020204" charset="0"/>
                <a:cs typeface="Open Sans" panose="020B0604020202020204" charset="0"/>
              </a:rPr>
            </a:br>
            <a:r>
              <a:rPr lang="fr-FR" altLang="ko-KR" sz="1050" b="1" i="1" dirty="0">
                <a:solidFill>
                  <a:schemeClr val="tx1"/>
                </a:solidFill>
                <a:latin typeface="Open Sans" panose="020B0604020202020204" charset="0"/>
                <a:ea typeface="Open Sans" panose="020B0604020202020204" charset="0"/>
                <a:cs typeface="Open Sans" panose="020B0604020202020204" charset="0"/>
              </a:rPr>
              <a:t>(</a:t>
            </a:r>
            <a:r>
              <a:rPr lang="fr-FR" altLang="ko-KR" sz="1050" b="1" i="1" dirty="0" smtClean="0">
                <a:solidFill>
                  <a:schemeClr val="tx1"/>
                </a:solidFill>
                <a:latin typeface="Open Sans" panose="020B0604020202020204" charset="0"/>
                <a:ea typeface="Open Sans" panose="020B0604020202020204" charset="0"/>
                <a:cs typeface="Open Sans" panose="020B0604020202020204" charset="0"/>
              </a:rPr>
              <a:t>Tentative, TBC)</a:t>
            </a:r>
            <a:endParaRPr lang="fr-FR" sz="1050" b="1" dirty="0" smtClean="0">
              <a:solidFill>
                <a:schemeClr val="tx1"/>
              </a:solidFill>
              <a:latin typeface="Open Sans" panose="020B0604020202020204" charset="0"/>
              <a:ea typeface="Open Sans" panose="020B0604020202020204" charset="0"/>
              <a:cs typeface="Open Sans" panose="020B0604020202020204" charset="0"/>
            </a:endParaRPr>
          </a:p>
          <a:p>
            <a:pPr>
              <a:spcAft>
                <a:spcPts val="0"/>
              </a:spcAft>
            </a:pPr>
            <a:r>
              <a:rPr lang="en-US" sz="1100" b="1" dirty="0" smtClean="0">
                <a:solidFill>
                  <a:schemeClr val="tx2">
                    <a:lumMod val="75000"/>
                  </a:schemeClr>
                </a:solidFill>
                <a:latin typeface="Open Sans" panose="020B0604020202020204" charset="0"/>
                <a:ea typeface="Open Sans" panose="020B0604020202020204" charset="0"/>
                <a:cs typeface="Open Sans" panose="020B0604020202020204" charset="0"/>
              </a:rPr>
              <a:t>Deadline</a:t>
            </a:r>
            <a:endParaRPr lang="en" sz="1100" dirty="0">
              <a:solidFill>
                <a:schemeClr val="tx2">
                  <a:lumMod val="75000"/>
                </a:schemeClr>
              </a:solidFill>
              <a:latin typeface="Open Sans" panose="020B0604020202020204" charset="0"/>
              <a:ea typeface="Open Sans" panose="020B0604020202020204" charset="0"/>
              <a:cs typeface="Open Sans" panose="020B0604020202020204" charset="0"/>
            </a:endParaRPr>
          </a:p>
          <a:p>
            <a:pPr>
              <a:spcAft>
                <a:spcPts val="0"/>
              </a:spcAft>
            </a:pPr>
            <a:r>
              <a:rPr lang="en-US" sz="1100" b="1" dirty="0" smtClean="0">
                <a:solidFill>
                  <a:schemeClr val="tx2">
                    <a:lumMod val="75000"/>
                  </a:schemeClr>
                </a:solidFill>
                <a:latin typeface="Open Sans" panose="020B0604020202020204" charset="0"/>
                <a:ea typeface="Open Sans" panose="020B0604020202020204" charset="0"/>
                <a:cs typeface="Open Sans" panose="020B0604020202020204" charset="0"/>
              </a:rPr>
              <a:t>For the Final </a:t>
            </a:r>
            <a:r>
              <a:rPr lang="en-US" sz="1100" b="1" dirty="0">
                <a:solidFill>
                  <a:schemeClr val="tx2">
                    <a:lumMod val="75000"/>
                  </a:schemeClr>
                </a:solidFill>
                <a:latin typeface="Open Sans" panose="020B0604020202020204" charset="0"/>
                <a:ea typeface="Open Sans" panose="020B0604020202020204" charset="0"/>
                <a:cs typeface="Open Sans" panose="020B0604020202020204" charset="0"/>
              </a:rPr>
              <a:t>Thesis </a:t>
            </a:r>
            <a:r>
              <a:rPr lang="en-US" sz="1100" b="1" dirty="0" smtClean="0">
                <a:solidFill>
                  <a:schemeClr val="tx2">
                    <a:lumMod val="75000"/>
                  </a:schemeClr>
                </a:solidFill>
                <a:latin typeface="Open Sans" panose="020B0604020202020204" charset="0"/>
                <a:ea typeface="Open Sans" panose="020B0604020202020204" charset="0"/>
                <a:cs typeface="Open Sans" panose="020B0604020202020204" charset="0"/>
              </a:rPr>
              <a:t>Submission </a:t>
            </a:r>
            <a:r>
              <a:rPr lang="en-US" sz="900" b="1" dirty="0" smtClean="0">
                <a:latin typeface="Open Sans" panose="020B0604020202020204" charset="0"/>
                <a:ea typeface="Open Sans" panose="020B0604020202020204" charset="0"/>
                <a:cs typeface="Open Sans" panose="020B0604020202020204" charset="0"/>
              </a:rPr>
              <a:t>(Online &amp; Hard cover copy)</a:t>
            </a:r>
            <a:endParaRPr lang="en" sz="900" dirty="0">
              <a:latin typeface="Open Sans" panose="020B0604020202020204" charset="0"/>
              <a:ea typeface="Open Sans" panose="020B0604020202020204" charset="0"/>
              <a:cs typeface="Open Sans" panose="020B0604020202020204" charset="0"/>
            </a:endParaRPr>
          </a:p>
        </p:txBody>
      </p:sp>
      <p:sp>
        <p:nvSpPr>
          <p:cNvPr id="54" name="Shape 89"/>
          <p:cNvSpPr txBox="1">
            <a:spLocks/>
          </p:cNvSpPr>
          <p:nvPr/>
        </p:nvSpPr>
        <p:spPr>
          <a:xfrm>
            <a:off x="6244518" y="3493282"/>
            <a:ext cx="1457844" cy="966217"/>
          </a:xfrm>
          <a:prstGeom prst="rect">
            <a:avLst/>
          </a:prstGeom>
          <a:noFill/>
          <a:ln w="28575">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1"/>
              </a:buClr>
              <a:buSzPct val="100000"/>
              <a:buFont typeface="Open Sans"/>
              <a:buNone/>
              <a:defRPr sz="1800" b="0" i="0" u="none" strike="noStrike" cap="none">
                <a:solidFill>
                  <a:schemeClr val="dk1"/>
                </a:solidFill>
                <a:latin typeface="Open Sans"/>
                <a:ea typeface="Open Sans"/>
                <a:cs typeface="Open Sans"/>
                <a:sym typeface="Open Sans"/>
              </a:defRPr>
            </a:lvl1pPr>
            <a:lvl2pPr marR="0" lvl="1"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2pPr>
            <a:lvl3pPr marR="0" lvl="2"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3pPr>
            <a:lvl4pPr marR="0" lvl="3"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4pPr>
            <a:lvl5pPr marR="0" lvl="4"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5pPr>
            <a:lvl6pPr marR="0" lvl="5"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6pPr>
            <a:lvl7pPr marR="0" lvl="6"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7pPr>
            <a:lvl8pPr marR="0" lvl="7"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8pPr>
            <a:lvl9pPr marR="0" lvl="8"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9pPr>
          </a:lstStyle>
          <a:p>
            <a:pPr>
              <a:spcAft>
                <a:spcPts val="0"/>
              </a:spcAft>
            </a:pPr>
            <a:r>
              <a:rPr lang="fr-FR" sz="1050" b="1" dirty="0" smtClean="0">
                <a:solidFill>
                  <a:schemeClr val="tx1"/>
                </a:solidFill>
                <a:latin typeface="Open Sans" panose="020B0604020202020204" charset="0"/>
                <a:ea typeface="Open Sans" panose="020B0604020202020204" charset="0"/>
                <a:cs typeface="Open Sans" panose="020B0604020202020204" charset="0"/>
              </a:rPr>
              <a:t>Dec 11 (Mon.) </a:t>
            </a:r>
          </a:p>
          <a:p>
            <a:pPr>
              <a:spcAft>
                <a:spcPts val="0"/>
              </a:spcAft>
            </a:pPr>
            <a:r>
              <a:rPr lang="fr-FR" sz="1050" b="1" dirty="0" smtClean="0">
                <a:solidFill>
                  <a:schemeClr val="tx1"/>
                </a:solidFill>
                <a:latin typeface="Open Sans" panose="020B0604020202020204" charset="0"/>
                <a:ea typeface="Open Sans" panose="020B0604020202020204" charset="0"/>
                <a:cs typeface="Open Sans" panose="020B0604020202020204" charset="0"/>
              </a:rPr>
              <a:t>~ 20 (Wed.)</a:t>
            </a:r>
          </a:p>
          <a:p>
            <a:pPr>
              <a:spcAft>
                <a:spcPts val="0"/>
              </a:spcAft>
            </a:pPr>
            <a:endParaRPr lang="en-US" sz="400" dirty="0" smtClean="0">
              <a:latin typeface="Open Sans" panose="020B0604020202020204" charset="0"/>
              <a:ea typeface="Open Sans" panose="020B0604020202020204" charset="0"/>
              <a:cs typeface="Open Sans" panose="020B0604020202020204" charset="0"/>
            </a:endParaRPr>
          </a:p>
          <a:p>
            <a:pPr>
              <a:spcAft>
                <a:spcPts val="0"/>
              </a:spcAft>
            </a:pPr>
            <a:r>
              <a:rPr lang="en-US" sz="900" b="1" dirty="0" smtClean="0">
                <a:latin typeface="Open Sans" panose="020B0604020202020204" charset="0"/>
                <a:ea typeface="Open Sans" panose="020B0604020202020204" charset="0"/>
                <a:cs typeface="Open Sans" panose="020B0604020202020204" charset="0"/>
              </a:rPr>
              <a:t>The Final </a:t>
            </a:r>
            <a:r>
              <a:rPr lang="en-US" sz="900" b="1" dirty="0">
                <a:latin typeface="Open Sans" panose="020B0604020202020204" charset="0"/>
                <a:ea typeface="Open Sans" panose="020B0604020202020204" charset="0"/>
                <a:cs typeface="Open Sans" panose="020B0604020202020204" charset="0"/>
              </a:rPr>
              <a:t>Thesis Screening </a:t>
            </a:r>
            <a:r>
              <a:rPr lang="en-US" sz="900" b="1" dirty="0" smtClean="0">
                <a:latin typeface="Open Sans" panose="020B0604020202020204" charset="0"/>
                <a:ea typeface="Open Sans" panose="020B0604020202020204" charset="0"/>
                <a:cs typeface="Open Sans" panose="020B0604020202020204" charset="0"/>
              </a:rPr>
              <a:t>period </a:t>
            </a:r>
          </a:p>
          <a:p>
            <a:pPr>
              <a:spcAft>
                <a:spcPts val="0"/>
              </a:spcAft>
            </a:pPr>
            <a:r>
              <a:rPr lang="en-US" sz="900" dirty="0" smtClean="0">
                <a:latin typeface="Open Sans" panose="020B0604020202020204" charset="0"/>
                <a:ea typeface="Open Sans" panose="020B0604020202020204" charset="0"/>
                <a:cs typeface="Open Sans" panose="020B0604020202020204" charset="0"/>
              </a:rPr>
              <a:t>by </a:t>
            </a:r>
            <a:r>
              <a:rPr lang="en-US" sz="900" dirty="0">
                <a:latin typeface="Open Sans" panose="020B0604020202020204" charset="0"/>
                <a:ea typeface="Open Sans" panose="020B0604020202020204" charset="0"/>
                <a:cs typeface="Open Sans" panose="020B0604020202020204" charset="0"/>
              </a:rPr>
              <a:t>the Thesis Screening Committee</a:t>
            </a:r>
            <a:endParaRPr lang="en" sz="900" dirty="0">
              <a:latin typeface="Open Sans" panose="020B0604020202020204" charset="0"/>
              <a:ea typeface="Open Sans" panose="020B0604020202020204" charset="0"/>
              <a:cs typeface="Open Sans" panose="020B0604020202020204" charset="0"/>
            </a:endParaRPr>
          </a:p>
        </p:txBody>
      </p:sp>
      <p:sp>
        <p:nvSpPr>
          <p:cNvPr id="9" name="직사각형 8"/>
          <p:cNvSpPr/>
          <p:nvPr/>
        </p:nvSpPr>
        <p:spPr>
          <a:xfrm>
            <a:off x="4393406" y="2445680"/>
            <a:ext cx="2850356" cy="215444"/>
          </a:xfrm>
          <a:prstGeom prst="rect">
            <a:avLst/>
          </a:prstGeom>
          <a:solidFill>
            <a:schemeClr val="lt1"/>
          </a:solidFill>
          <a:ln>
            <a:solidFill>
              <a:schemeClr val="accent1"/>
            </a:solidFill>
          </a:ln>
        </p:spPr>
        <p:txBody>
          <a:bodyPr wrap="square">
            <a:spAutoFit/>
          </a:bodyPr>
          <a:lstStyle/>
          <a:p>
            <a:pPr algn="ctr"/>
            <a:r>
              <a:rPr lang="en-US" sz="800" b="1" dirty="0" smtClean="0">
                <a:latin typeface="Open Sans" panose="020B0604020202020204" charset="0"/>
                <a:ea typeface="Open Sans" panose="020B0604020202020204" charset="0"/>
                <a:cs typeface="Open Sans" panose="020B0604020202020204" charset="0"/>
              </a:rPr>
              <a:t>Revision Period by Student</a:t>
            </a:r>
            <a:endParaRPr lang="en-US" sz="800" b="1" dirty="0">
              <a:latin typeface="Open Sans" panose="020B0604020202020204" charset="0"/>
              <a:ea typeface="Open Sans" panose="020B0604020202020204" charset="0"/>
              <a:cs typeface="Open Sans" panose="020B0604020202020204" charset="0"/>
            </a:endParaRPr>
          </a:p>
        </p:txBody>
      </p:sp>
      <p:sp>
        <p:nvSpPr>
          <p:cNvPr id="2" name="타원 1"/>
          <p:cNvSpPr/>
          <p:nvPr/>
        </p:nvSpPr>
        <p:spPr>
          <a:xfrm>
            <a:off x="1473556" y="2015123"/>
            <a:ext cx="94798" cy="12007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Open Sans" panose="020B0604020202020204" charset="0"/>
              <a:cs typeface="Open Sans" panose="020B0604020202020204" charset="0"/>
            </a:endParaRPr>
          </a:p>
        </p:txBody>
      </p:sp>
      <p:sp>
        <p:nvSpPr>
          <p:cNvPr id="45" name="직사각형 44"/>
          <p:cNvSpPr/>
          <p:nvPr/>
        </p:nvSpPr>
        <p:spPr>
          <a:xfrm>
            <a:off x="4020825" y="3138227"/>
            <a:ext cx="2850356" cy="215444"/>
          </a:xfrm>
          <a:prstGeom prst="rect">
            <a:avLst/>
          </a:prstGeom>
          <a:solidFill>
            <a:schemeClr val="accent1">
              <a:lumMod val="75000"/>
            </a:schemeClr>
          </a:solidFill>
          <a:ln>
            <a:solidFill>
              <a:schemeClr val="accent1"/>
            </a:solidFill>
          </a:ln>
        </p:spPr>
        <p:txBody>
          <a:bodyPr wrap="square">
            <a:spAutoFit/>
          </a:bodyPr>
          <a:lstStyle/>
          <a:p>
            <a:pPr algn="ctr"/>
            <a:r>
              <a:rPr lang="en-US" sz="800" b="1" dirty="0" smtClean="0">
                <a:solidFill>
                  <a:schemeClr val="bg1"/>
                </a:solidFill>
                <a:latin typeface="Open Sans" panose="020B0604020202020204" charset="0"/>
                <a:ea typeface="Open Sans" panose="020B0604020202020204" charset="0"/>
                <a:cs typeface="Open Sans" panose="020B0604020202020204" charset="0"/>
              </a:rPr>
              <a:t>Evaluation by Master’s Thesis Committee</a:t>
            </a:r>
            <a:endParaRPr lang="en-US" sz="800" b="1" dirty="0">
              <a:solidFill>
                <a:schemeClr val="bg1"/>
              </a:solidFill>
              <a:latin typeface="Open Sans" panose="020B0604020202020204" charset="0"/>
              <a:ea typeface="Open Sans" panose="020B0604020202020204" charset="0"/>
              <a:cs typeface="Open Sans" panose="020B0604020202020204" charset="0"/>
            </a:endParaRPr>
          </a:p>
        </p:txBody>
      </p:sp>
      <p:grpSp>
        <p:nvGrpSpPr>
          <p:cNvPr id="46" name="Shape 86"/>
          <p:cNvGrpSpPr/>
          <p:nvPr/>
        </p:nvGrpSpPr>
        <p:grpSpPr>
          <a:xfrm>
            <a:off x="3852903" y="2862545"/>
            <a:ext cx="129000" cy="770741"/>
            <a:chOff x="6657900" y="2864870"/>
            <a:chExt cx="129000" cy="770741"/>
          </a:xfrm>
        </p:grpSpPr>
        <p:sp>
          <p:nvSpPr>
            <p:cNvPr id="48" name="Shape 87"/>
            <p:cNvSpPr/>
            <p:nvPr/>
          </p:nvSpPr>
          <p:spPr>
            <a:xfrm>
              <a:off x="6657900" y="2864870"/>
              <a:ext cx="129000" cy="129000"/>
            </a:xfrm>
            <a:prstGeom prst="ellipse">
              <a:avLst/>
            </a:prstGeom>
            <a:solidFill>
              <a:schemeClr val="accent1"/>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cxnSp>
          <p:nvCxnSpPr>
            <p:cNvPr id="49" name="Shape 88"/>
            <p:cNvCxnSpPr/>
            <p:nvPr/>
          </p:nvCxnSpPr>
          <p:spPr>
            <a:xfrm>
              <a:off x="6722400" y="2991512"/>
              <a:ext cx="0" cy="644099"/>
            </a:xfrm>
            <a:prstGeom prst="straightConnector1">
              <a:avLst/>
            </a:prstGeom>
            <a:noFill/>
            <a:ln w="9525" cap="flat" cmpd="sng">
              <a:solidFill>
                <a:schemeClr val="accent1"/>
              </a:solidFill>
              <a:prstDash val="solid"/>
              <a:round/>
              <a:headEnd type="none" w="med" len="med"/>
              <a:tailEnd type="oval" w="lg" len="lg"/>
            </a:ln>
          </p:spPr>
        </p:cxnSp>
      </p:grpSp>
      <p:sp>
        <p:nvSpPr>
          <p:cNvPr id="53" name="Shape 89"/>
          <p:cNvSpPr txBox="1">
            <a:spLocks/>
          </p:cNvSpPr>
          <p:nvPr/>
        </p:nvSpPr>
        <p:spPr>
          <a:xfrm>
            <a:off x="3913217" y="4285943"/>
            <a:ext cx="1991877" cy="599904"/>
          </a:xfrm>
          <a:prstGeom prst="rect">
            <a:avLst/>
          </a:prstGeom>
          <a:noFill/>
          <a:ln w="28575">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1"/>
              </a:buClr>
              <a:buSzPct val="100000"/>
              <a:buFont typeface="Open Sans"/>
              <a:buNone/>
              <a:defRPr sz="1800" b="0" i="0" u="none" strike="noStrike" cap="none">
                <a:solidFill>
                  <a:schemeClr val="dk1"/>
                </a:solidFill>
                <a:latin typeface="Open Sans"/>
                <a:ea typeface="Open Sans"/>
                <a:cs typeface="Open Sans"/>
                <a:sym typeface="Open Sans"/>
              </a:defRPr>
            </a:lvl1pPr>
            <a:lvl2pPr marR="0" lvl="1"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2pPr>
            <a:lvl3pPr marR="0" lvl="2"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3pPr>
            <a:lvl4pPr marR="0" lvl="3"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4pPr>
            <a:lvl5pPr marR="0" lvl="4"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5pPr>
            <a:lvl6pPr marR="0" lvl="5"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6pPr>
            <a:lvl7pPr marR="0" lvl="6"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7pPr>
            <a:lvl8pPr marR="0" lvl="7"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8pPr>
            <a:lvl9pPr marR="0" lvl="8"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9pPr>
          </a:lstStyle>
          <a:p>
            <a:pPr>
              <a:spcAft>
                <a:spcPts val="0"/>
              </a:spcAft>
            </a:pPr>
            <a:r>
              <a:rPr lang="en-US" sz="1000" b="1" dirty="0" smtClean="0">
                <a:solidFill>
                  <a:schemeClr val="tx1"/>
                </a:solidFill>
                <a:latin typeface="Open Sans" panose="020B0604020202020204" charset="0"/>
                <a:ea typeface="Open Sans" panose="020B0604020202020204" charset="0"/>
                <a:cs typeface="Open Sans" panose="020B0604020202020204" charset="0"/>
              </a:rPr>
              <a:t>Before the screening</a:t>
            </a:r>
            <a:endParaRPr lang="en-US" sz="400" b="1" dirty="0" smtClean="0">
              <a:latin typeface="Open Sans" panose="020B0604020202020204" charset="0"/>
              <a:ea typeface="Open Sans" panose="020B0604020202020204" charset="0"/>
              <a:cs typeface="Open Sans" panose="020B0604020202020204" charset="0"/>
            </a:endParaRPr>
          </a:p>
          <a:p>
            <a:pPr>
              <a:spcAft>
                <a:spcPts val="0"/>
              </a:spcAft>
            </a:pPr>
            <a:r>
              <a:rPr lang="en-US" altLang="ko-KR" sz="900" b="1" kern="100" dirty="0">
                <a:solidFill>
                  <a:srgbClr val="000000"/>
                </a:solidFill>
                <a:latin typeface="Open Sans" panose="020B0604020202020204" charset="0"/>
                <a:ea typeface="Open Sans" panose="020B0604020202020204" charset="0"/>
                <a:cs typeface="Open Sans" panose="020B0604020202020204" charset="0"/>
              </a:rPr>
              <a:t>Thesis Screening </a:t>
            </a:r>
            <a:r>
              <a:rPr lang="en-US" altLang="ko-KR" sz="900" b="1" kern="100" dirty="0" smtClean="0">
                <a:solidFill>
                  <a:srgbClr val="000000"/>
                </a:solidFill>
                <a:latin typeface="Open Sans" panose="020B0604020202020204" charset="0"/>
                <a:ea typeface="Open Sans" panose="020B0604020202020204" charset="0"/>
                <a:cs typeface="Open Sans" panose="020B0604020202020204" charset="0"/>
              </a:rPr>
              <a:t>Fee payment</a:t>
            </a:r>
            <a:endParaRPr lang="en-US" sz="900" b="1" dirty="0" smtClean="0">
              <a:latin typeface="Open Sans" panose="020B0604020202020204" charset="0"/>
              <a:ea typeface="Open Sans" panose="020B0604020202020204" charset="0"/>
              <a:cs typeface="Open Sans" panose="020B0604020202020204" charset="0"/>
            </a:endParaRPr>
          </a:p>
        </p:txBody>
      </p:sp>
      <p:grpSp>
        <p:nvGrpSpPr>
          <p:cNvPr id="55" name="Shape 86"/>
          <p:cNvGrpSpPr/>
          <p:nvPr/>
        </p:nvGrpSpPr>
        <p:grpSpPr>
          <a:xfrm>
            <a:off x="3852314" y="3574244"/>
            <a:ext cx="129000" cy="770741"/>
            <a:chOff x="6657900" y="2864870"/>
            <a:chExt cx="129000" cy="770741"/>
          </a:xfrm>
        </p:grpSpPr>
        <p:sp>
          <p:nvSpPr>
            <p:cNvPr id="56" name="Shape 87"/>
            <p:cNvSpPr/>
            <p:nvPr/>
          </p:nvSpPr>
          <p:spPr>
            <a:xfrm>
              <a:off x="6657900" y="2864870"/>
              <a:ext cx="129000" cy="129000"/>
            </a:xfrm>
            <a:prstGeom prst="ellipse">
              <a:avLst/>
            </a:prstGeom>
            <a:solidFill>
              <a:schemeClr val="accent1"/>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cxnSp>
          <p:nvCxnSpPr>
            <p:cNvPr id="57" name="Shape 88"/>
            <p:cNvCxnSpPr/>
            <p:nvPr/>
          </p:nvCxnSpPr>
          <p:spPr>
            <a:xfrm>
              <a:off x="6722400" y="2991512"/>
              <a:ext cx="0" cy="644099"/>
            </a:xfrm>
            <a:prstGeom prst="straightConnector1">
              <a:avLst/>
            </a:prstGeom>
            <a:noFill/>
            <a:ln w="9525" cap="flat" cmpd="sng">
              <a:solidFill>
                <a:schemeClr val="accent1"/>
              </a:solidFill>
              <a:prstDash val="solid"/>
              <a:round/>
              <a:headEnd type="none" w="med" len="med"/>
              <a:tailEnd type="oval" w="lg" len="lg"/>
            </a:ln>
          </p:spPr>
        </p:cxnSp>
      </p:grpSp>
      <p:grpSp>
        <p:nvGrpSpPr>
          <p:cNvPr id="58" name="Shape 82"/>
          <p:cNvGrpSpPr/>
          <p:nvPr/>
        </p:nvGrpSpPr>
        <p:grpSpPr>
          <a:xfrm>
            <a:off x="1467886" y="656756"/>
            <a:ext cx="123693" cy="788190"/>
            <a:chOff x="5144075" y="1736574"/>
            <a:chExt cx="129000" cy="1257295"/>
          </a:xfrm>
        </p:grpSpPr>
        <p:sp>
          <p:nvSpPr>
            <p:cNvPr id="59" name="Shape 83"/>
            <p:cNvSpPr/>
            <p:nvPr/>
          </p:nvSpPr>
          <p:spPr>
            <a:xfrm>
              <a:off x="5144075" y="2864870"/>
              <a:ext cx="129000" cy="129000"/>
            </a:xfrm>
            <a:prstGeom prst="ellipse">
              <a:avLst/>
            </a:prstGeom>
            <a:solidFill>
              <a:schemeClr val="accent1"/>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cxnSp>
          <p:nvCxnSpPr>
            <p:cNvPr id="60" name="Shape 84"/>
            <p:cNvCxnSpPr/>
            <p:nvPr/>
          </p:nvCxnSpPr>
          <p:spPr>
            <a:xfrm rot="10800000">
              <a:off x="5208575" y="1736574"/>
              <a:ext cx="0" cy="1128300"/>
            </a:xfrm>
            <a:prstGeom prst="straightConnector1">
              <a:avLst/>
            </a:prstGeom>
            <a:noFill/>
            <a:ln w="9525" cap="flat" cmpd="sng">
              <a:solidFill>
                <a:schemeClr val="accent1"/>
              </a:solidFill>
              <a:prstDash val="solid"/>
              <a:round/>
              <a:headEnd type="none" w="med" len="med"/>
              <a:tailEnd type="oval" w="lg" len="lg"/>
            </a:ln>
          </p:spPr>
        </p:cxnSp>
      </p:grpSp>
      <p:sp>
        <p:nvSpPr>
          <p:cNvPr id="61" name="Shape 77"/>
          <p:cNvSpPr txBox="1">
            <a:spLocks/>
          </p:cNvSpPr>
          <p:nvPr/>
        </p:nvSpPr>
        <p:spPr>
          <a:xfrm>
            <a:off x="1554767" y="497018"/>
            <a:ext cx="2672932" cy="740832"/>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1"/>
              </a:buClr>
              <a:buSzPct val="100000"/>
              <a:buFont typeface="Open Sans"/>
              <a:buNone/>
              <a:defRPr sz="1800" b="0" i="0" u="none" strike="noStrike" cap="none">
                <a:solidFill>
                  <a:schemeClr val="dk1"/>
                </a:solidFill>
                <a:latin typeface="Open Sans"/>
                <a:ea typeface="Open Sans"/>
                <a:cs typeface="Open Sans"/>
                <a:sym typeface="Open Sans"/>
              </a:defRPr>
            </a:lvl1pPr>
            <a:lvl2pPr marR="0" lvl="1"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2pPr>
            <a:lvl3pPr marR="0" lvl="2"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3pPr>
            <a:lvl4pPr marR="0" lvl="3"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4pPr>
            <a:lvl5pPr marR="0" lvl="4"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5pPr>
            <a:lvl6pPr marR="0" lvl="5"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6pPr>
            <a:lvl7pPr marR="0" lvl="6"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7pPr>
            <a:lvl8pPr marR="0" lvl="7"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8pPr>
            <a:lvl9pPr marR="0" lvl="8"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9pPr>
          </a:lstStyle>
          <a:p>
            <a:pPr>
              <a:spcAft>
                <a:spcPts val="0"/>
              </a:spcAft>
            </a:pPr>
            <a:r>
              <a:rPr lang="en" altLang="ko-KR" sz="1100" b="1" dirty="0" smtClean="0">
                <a:solidFill>
                  <a:schemeClr val="tx1"/>
                </a:solidFill>
                <a:latin typeface="Open Sans" panose="020B0604020202020204" charset="0"/>
                <a:ea typeface="Open Sans" panose="020B0604020202020204" charset="0"/>
                <a:cs typeface="Open Sans" panose="020B0604020202020204" charset="0"/>
              </a:rPr>
              <a:t>Sep. 14 (</a:t>
            </a:r>
            <a:r>
              <a:rPr lang="en-US" altLang="ko-KR" sz="1100" b="1" dirty="0" smtClean="0">
                <a:solidFill>
                  <a:schemeClr val="tx1"/>
                </a:solidFill>
                <a:latin typeface="Open Sans" panose="020B0604020202020204" charset="0"/>
                <a:ea typeface="Open Sans" panose="020B0604020202020204" charset="0"/>
                <a:cs typeface="Open Sans" panose="020B0604020202020204" charset="0"/>
              </a:rPr>
              <a:t>Thur.</a:t>
            </a:r>
            <a:r>
              <a:rPr lang="en" altLang="ko-KR" sz="1100" b="1" dirty="0" smtClean="0">
                <a:solidFill>
                  <a:schemeClr val="tx1"/>
                </a:solidFill>
                <a:latin typeface="Open Sans" panose="020B0604020202020204" charset="0"/>
                <a:ea typeface="Open Sans" panose="020B0604020202020204" charset="0"/>
                <a:cs typeface="Open Sans" panose="020B0604020202020204" charset="0"/>
              </a:rPr>
              <a:t>) 13:00 </a:t>
            </a:r>
            <a:endParaRPr lang="en" sz="1100" b="1" dirty="0" smtClean="0">
              <a:solidFill>
                <a:schemeClr val="tx1"/>
              </a:solidFill>
              <a:latin typeface="Open Sans" panose="020B0604020202020204" charset="0"/>
              <a:ea typeface="Open Sans" panose="020B0604020202020204" charset="0"/>
              <a:cs typeface="Open Sans" panose="020B0604020202020204" charset="0"/>
            </a:endParaRPr>
          </a:p>
          <a:p>
            <a:pPr>
              <a:spcAft>
                <a:spcPts val="0"/>
              </a:spcAft>
            </a:pPr>
            <a:endParaRPr lang="en" sz="400" b="1" dirty="0" smtClean="0">
              <a:latin typeface="Open Sans" panose="020B0604020202020204" charset="0"/>
              <a:ea typeface="Open Sans" panose="020B0604020202020204" charset="0"/>
              <a:cs typeface="Open Sans" panose="020B0604020202020204" charset="0"/>
            </a:endParaRPr>
          </a:p>
          <a:p>
            <a:pPr>
              <a:spcAft>
                <a:spcPts val="0"/>
              </a:spcAft>
            </a:pPr>
            <a:r>
              <a:rPr lang="en" sz="900" b="1" dirty="0" smtClean="0">
                <a:latin typeface="Open Sans" panose="020B0604020202020204" charset="0"/>
                <a:ea typeface="Open Sans" panose="020B0604020202020204" charset="0"/>
                <a:cs typeface="Open Sans" panose="020B0604020202020204" charset="0"/>
              </a:rPr>
              <a:t>Submission </a:t>
            </a:r>
            <a:r>
              <a:rPr lang="en-US" altLang="ko-KR" sz="900" b="1" dirty="0">
                <a:latin typeface="Open Sans" panose="020B0604020202020204" charset="0"/>
                <a:ea typeface="Open Sans" panose="020B0604020202020204" charset="0"/>
                <a:cs typeface="Open Sans" panose="020B0604020202020204" charset="0"/>
              </a:rPr>
              <a:t>[GSIS 9-1] Application Form for Thesis, Dissertation Advisor Appointment </a:t>
            </a:r>
            <a:endParaRPr lang="en" sz="900" b="1" dirty="0" smtClean="0">
              <a:latin typeface="Open Sans" panose="020B0604020202020204" charset="0"/>
              <a:ea typeface="Open Sans" panose="020B0604020202020204" charset="0"/>
              <a:cs typeface="Open Sans" panose="020B060402020202020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grpSp>
        <p:nvGrpSpPr>
          <p:cNvPr id="111" name="Shape 111"/>
          <p:cNvGrpSpPr/>
          <p:nvPr/>
        </p:nvGrpSpPr>
        <p:grpSpPr>
          <a:xfrm>
            <a:off x="121058" y="713064"/>
            <a:ext cx="2860755" cy="4047230"/>
            <a:chOff x="437825" y="1568588"/>
            <a:chExt cx="2685450" cy="3086700"/>
          </a:xfrm>
        </p:grpSpPr>
        <p:sp>
          <p:nvSpPr>
            <p:cNvPr id="112" name="Shape 112"/>
            <p:cNvSpPr/>
            <p:nvPr/>
          </p:nvSpPr>
          <p:spPr>
            <a:xfrm>
              <a:off x="440075" y="1568588"/>
              <a:ext cx="2683200" cy="3086700"/>
            </a:xfrm>
            <a:prstGeom prst="rect">
              <a:avLst/>
            </a:prstGeom>
            <a:noFill/>
            <a:ln w="9525" cap="flat" cmpd="sng">
              <a:solidFill>
                <a:schemeClr val="lt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sp>
          <p:nvSpPr>
            <p:cNvPr id="113" name="Shape 113"/>
            <p:cNvSpPr txBox="1"/>
            <p:nvPr/>
          </p:nvSpPr>
          <p:spPr>
            <a:xfrm>
              <a:off x="437825" y="1568588"/>
              <a:ext cx="2683200" cy="411899"/>
            </a:xfrm>
            <a:prstGeom prst="rect">
              <a:avLst/>
            </a:prstGeom>
            <a:solidFill>
              <a:schemeClr val="lt2"/>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grpSp>
      <p:sp>
        <p:nvSpPr>
          <p:cNvPr id="114" name="Shape 114"/>
          <p:cNvSpPr txBox="1">
            <a:spLocks noGrp="1"/>
          </p:cNvSpPr>
          <p:nvPr>
            <p:ph type="body" idx="4294967295"/>
          </p:nvPr>
        </p:nvSpPr>
        <p:spPr>
          <a:xfrm>
            <a:off x="128718" y="784505"/>
            <a:ext cx="2850540" cy="411899"/>
          </a:xfrm>
          <a:prstGeom prst="rect">
            <a:avLst/>
          </a:prstGeom>
        </p:spPr>
        <p:txBody>
          <a:bodyPr lIns="91425" tIns="91425" rIns="91425" bIns="91425" anchor="t" anchorCtr="0">
            <a:noAutofit/>
          </a:bodyPr>
          <a:lstStyle/>
          <a:p>
            <a:pPr lvl="0" algn="ctr">
              <a:spcAft>
                <a:spcPts val="0"/>
              </a:spcAft>
            </a:pPr>
            <a:r>
              <a:rPr lang="en-US" b="1" dirty="0" smtClean="0">
                <a:solidFill>
                  <a:schemeClr val="lt1"/>
                </a:solidFill>
                <a:latin typeface="Open Sans" panose="020B0604020202020204" charset="0"/>
                <a:ea typeface="Open Sans" panose="020B0604020202020204" charset="0"/>
                <a:cs typeface="Open Sans" panose="020B0604020202020204" charset="0"/>
              </a:rPr>
              <a:t>Sep. 14 (Thur.) 13:00 </a:t>
            </a:r>
            <a:endParaRPr lang="en-US" b="1" dirty="0">
              <a:solidFill>
                <a:schemeClr val="lt1"/>
              </a:solidFill>
              <a:latin typeface="Open Sans" panose="020B0604020202020204" charset="0"/>
              <a:ea typeface="Open Sans" panose="020B0604020202020204" charset="0"/>
              <a:cs typeface="Open Sans" panose="020B0604020202020204" charset="0"/>
            </a:endParaRPr>
          </a:p>
        </p:txBody>
      </p:sp>
      <p:sp>
        <p:nvSpPr>
          <p:cNvPr id="115" name="Shape 115"/>
          <p:cNvSpPr txBox="1">
            <a:spLocks noGrp="1"/>
          </p:cNvSpPr>
          <p:nvPr>
            <p:ph type="body" idx="4294967295"/>
          </p:nvPr>
        </p:nvSpPr>
        <p:spPr>
          <a:xfrm>
            <a:off x="97042" y="1249961"/>
            <a:ext cx="2867399" cy="3582605"/>
          </a:xfrm>
          <a:prstGeom prst="rect">
            <a:avLst/>
          </a:prstGeom>
        </p:spPr>
        <p:txBody>
          <a:bodyPr lIns="91425" tIns="91425" rIns="91425" bIns="91425" anchor="t" anchorCtr="0">
            <a:normAutofit fontScale="92500"/>
          </a:bodyPr>
          <a:lstStyle/>
          <a:p>
            <a:pPr lvl="0">
              <a:lnSpc>
                <a:spcPct val="100000"/>
              </a:lnSpc>
              <a:spcBef>
                <a:spcPts val="0"/>
              </a:spcBef>
              <a:spcAft>
                <a:spcPts val="800"/>
              </a:spcAft>
              <a:buNone/>
            </a:pPr>
            <a:r>
              <a:rPr lang="en-US" sz="900" dirty="0" smtClean="0">
                <a:latin typeface="Open Sans" panose="020B0604020202020204" charset="0"/>
                <a:ea typeface="Open Sans" panose="020B0604020202020204" charset="0"/>
                <a:cs typeface="Open Sans" panose="020B0604020202020204" charset="0"/>
              </a:rPr>
              <a:t>Students </a:t>
            </a:r>
            <a:r>
              <a:rPr lang="en-US" sz="900" dirty="0">
                <a:latin typeface="Open Sans" panose="020B0604020202020204" charset="0"/>
                <a:ea typeface="Open Sans" panose="020B0604020202020204" charset="0"/>
                <a:cs typeface="Open Sans" panose="020B0604020202020204" charset="0"/>
              </a:rPr>
              <a:t>have to submit below </a:t>
            </a:r>
            <a:r>
              <a:rPr lang="en-US" sz="900" dirty="0" smtClean="0">
                <a:latin typeface="Open Sans" panose="020B0604020202020204" charset="0"/>
                <a:ea typeface="Open Sans" panose="020B0604020202020204" charset="0"/>
                <a:cs typeface="Open Sans" panose="020B0604020202020204" charset="0"/>
              </a:rPr>
              <a:t>documents (#1-4) </a:t>
            </a:r>
            <a:r>
              <a:rPr lang="en-US" sz="900" dirty="0">
                <a:latin typeface="Open Sans" panose="020B0604020202020204" charset="0"/>
                <a:ea typeface="Open Sans" panose="020B0604020202020204" charset="0"/>
                <a:cs typeface="Open Sans" panose="020B0604020202020204" charset="0"/>
              </a:rPr>
              <a:t>to the department office:</a:t>
            </a:r>
          </a:p>
          <a:p>
            <a:pPr latinLnBrk="1">
              <a:lnSpc>
                <a:spcPct val="100000"/>
              </a:lnSpc>
            </a:pPr>
            <a:r>
              <a:rPr lang="en-US" sz="900" b="1" dirty="0" smtClean="0">
                <a:latin typeface="Open Sans" panose="020B0604020202020204" charset="0"/>
                <a:ea typeface="Open Sans" panose="020B0604020202020204" charset="0"/>
                <a:cs typeface="Open Sans" panose="020B0604020202020204" charset="0"/>
              </a:rPr>
              <a:t>1. [GSIS </a:t>
            </a:r>
            <a:r>
              <a:rPr lang="en-US" sz="900" b="1" dirty="0">
                <a:latin typeface="Open Sans" panose="020B0604020202020204" charset="0"/>
                <a:ea typeface="Open Sans" panose="020B0604020202020204" charset="0"/>
                <a:cs typeface="Open Sans" panose="020B0604020202020204" charset="0"/>
              </a:rPr>
              <a:t>9-1] Application Form for Thesis, Dissertation Advisor Appointment </a:t>
            </a:r>
            <a:r>
              <a:rPr lang="en-US" sz="900" i="1" dirty="0">
                <a:latin typeface="Open Sans" panose="020B0604020202020204" charset="0"/>
                <a:ea typeface="Open Sans" panose="020B0604020202020204" charset="0"/>
                <a:cs typeface="Open Sans" panose="020B0604020202020204" charset="0"/>
              </a:rPr>
              <a:t>(This is different from your Academic advisor. Your academic advisor and Thesis advisor could be the same, but you must submit this form to the office</a:t>
            </a:r>
            <a:r>
              <a:rPr lang="en-US" sz="900" i="1" dirty="0" smtClean="0">
                <a:latin typeface="Open Sans" panose="020B0604020202020204" charset="0"/>
                <a:ea typeface="Open Sans" panose="020B0604020202020204" charset="0"/>
                <a:cs typeface="Open Sans" panose="020B0604020202020204" charset="0"/>
              </a:rPr>
              <a:t>.)</a:t>
            </a:r>
            <a:endParaRPr lang="en-US" sz="900" b="1" dirty="0">
              <a:latin typeface="Open Sans" panose="020B0604020202020204" charset="0"/>
              <a:ea typeface="Open Sans" panose="020B0604020202020204" charset="0"/>
              <a:cs typeface="Open Sans" panose="020B0604020202020204" charset="0"/>
            </a:endParaRPr>
          </a:p>
          <a:p>
            <a:pPr lvl="0" latinLnBrk="1">
              <a:lnSpc>
                <a:spcPct val="100000"/>
              </a:lnSpc>
            </a:pPr>
            <a:endParaRPr lang="en-US" sz="900" b="1" dirty="0" smtClean="0">
              <a:latin typeface="Open Sans" panose="020B0604020202020204" charset="0"/>
              <a:ea typeface="Open Sans" panose="020B0604020202020204" charset="0"/>
              <a:cs typeface="Open Sans" panose="020B0604020202020204" charset="0"/>
            </a:endParaRPr>
          </a:p>
          <a:p>
            <a:pPr lvl="0" latinLnBrk="1">
              <a:lnSpc>
                <a:spcPct val="100000"/>
              </a:lnSpc>
            </a:pPr>
            <a:endParaRPr lang="en-US" sz="900" b="1" dirty="0" smtClean="0">
              <a:latin typeface="Open Sans" panose="020B0604020202020204" charset="0"/>
              <a:ea typeface="Open Sans" panose="020B0604020202020204" charset="0"/>
              <a:cs typeface="Open Sans" panose="020B0604020202020204" charset="0"/>
            </a:endParaRPr>
          </a:p>
          <a:p>
            <a:pPr lvl="0" latinLnBrk="1">
              <a:lnSpc>
                <a:spcPct val="100000"/>
              </a:lnSpc>
            </a:pPr>
            <a:r>
              <a:rPr lang="en-US" sz="900" b="1" dirty="0">
                <a:latin typeface="Open Sans" panose="020B0604020202020204" charset="0"/>
                <a:ea typeface="Open Sans" panose="020B0604020202020204" charset="0"/>
                <a:cs typeface="Open Sans" panose="020B0604020202020204" charset="0"/>
              </a:rPr>
              <a:t>1</a:t>
            </a:r>
            <a:r>
              <a:rPr lang="en-US" sz="900" b="1" dirty="0" smtClean="0">
                <a:latin typeface="Open Sans" panose="020B0604020202020204" charset="0"/>
                <a:ea typeface="Open Sans" panose="020B0604020202020204" charset="0"/>
                <a:cs typeface="Open Sans" panose="020B0604020202020204" charset="0"/>
              </a:rPr>
              <a:t>. Thesis </a:t>
            </a:r>
            <a:r>
              <a:rPr lang="en-US" sz="900" b="1" dirty="0">
                <a:latin typeface="Open Sans" panose="020B0604020202020204" charset="0"/>
                <a:ea typeface="Open Sans" panose="020B0604020202020204" charset="0"/>
                <a:cs typeface="Open Sans" panose="020B0604020202020204" charset="0"/>
              </a:rPr>
              <a:t>Proposal</a:t>
            </a:r>
            <a:r>
              <a:rPr lang="en-US" sz="900" dirty="0">
                <a:latin typeface="Open Sans" panose="020B0604020202020204" charset="0"/>
                <a:ea typeface="Open Sans" panose="020B0604020202020204" charset="0"/>
                <a:cs typeface="Open Sans" panose="020B0604020202020204" charset="0"/>
              </a:rPr>
              <a:t> (about 5 pages, including thesis title, by email) </a:t>
            </a:r>
          </a:p>
          <a:p>
            <a:pPr lvl="0" latinLnBrk="1">
              <a:lnSpc>
                <a:spcPct val="100000"/>
              </a:lnSpc>
            </a:pPr>
            <a:r>
              <a:rPr lang="en-US" sz="900" b="1" dirty="0">
                <a:latin typeface="Open Sans" panose="020B0604020202020204" charset="0"/>
                <a:ea typeface="Open Sans" panose="020B0604020202020204" charset="0"/>
                <a:cs typeface="Open Sans" panose="020B0604020202020204" charset="0"/>
              </a:rPr>
              <a:t>2</a:t>
            </a:r>
            <a:r>
              <a:rPr lang="en-US" sz="900" b="1" dirty="0" smtClean="0">
                <a:latin typeface="Open Sans" panose="020B0604020202020204" charset="0"/>
                <a:ea typeface="Open Sans" panose="020B0604020202020204" charset="0"/>
                <a:cs typeface="Open Sans" panose="020B0604020202020204" charset="0"/>
              </a:rPr>
              <a:t>. [GSIS </a:t>
            </a:r>
            <a:r>
              <a:rPr lang="en-US" sz="900" b="1" dirty="0">
                <a:latin typeface="Open Sans" panose="020B0604020202020204" charset="0"/>
                <a:ea typeface="Open Sans" panose="020B0604020202020204" charset="0"/>
                <a:cs typeface="Open Sans" panose="020B0604020202020204" charset="0"/>
              </a:rPr>
              <a:t>9-14] Form of Pledge of Compliance for Research Ethics</a:t>
            </a:r>
            <a:endParaRPr lang="en-US" sz="900" dirty="0">
              <a:latin typeface="Open Sans" panose="020B0604020202020204" charset="0"/>
              <a:ea typeface="Open Sans" panose="020B0604020202020204" charset="0"/>
              <a:cs typeface="Open Sans" panose="020B0604020202020204" charset="0"/>
            </a:endParaRPr>
          </a:p>
          <a:p>
            <a:pPr lvl="0" latinLnBrk="1">
              <a:lnSpc>
                <a:spcPct val="100000"/>
              </a:lnSpc>
            </a:pPr>
            <a:r>
              <a:rPr lang="en-US" sz="900" b="1" dirty="0">
                <a:latin typeface="Open Sans" panose="020B0604020202020204" charset="0"/>
                <a:ea typeface="Open Sans" panose="020B0604020202020204" charset="0"/>
                <a:cs typeface="Open Sans" panose="020B0604020202020204" charset="0"/>
              </a:rPr>
              <a:t>3</a:t>
            </a:r>
            <a:r>
              <a:rPr lang="en-US" sz="900" b="1" dirty="0" smtClean="0">
                <a:latin typeface="Open Sans" panose="020B0604020202020204" charset="0"/>
                <a:ea typeface="Open Sans" panose="020B0604020202020204" charset="0"/>
                <a:cs typeface="Open Sans" panose="020B0604020202020204" charset="0"/>
              </a:rPr>
              <a:t>. Research </a:t>
            </a:r>
            <a:r>
              <a:rPr lang="en-US" sz="900" b="1" dirty="0">
                <a:latin typeface="Open Sans" panose="020B0604020202020204" charset="0"/>
                <a:ea typeface="Open Sans" panose="020B0604020202020204" charset="0"/>
                <a:cs typeface="Open Sans" panose="020B0604020202020204" charset="0"/>
              </a:rPr>
              <a:t>Ethics </a:t>
            </a:r>
            <a:r>
              <a:rPr lang="en-US" sz="900" b="1" dirty="0" smtClean="0">
                <a:latin typeface="Open Sans" panose="020B0604020202020204" charset="0"/>
                <a:ea typeface="Open Sans" panose="020B0604020202020204" charset="0"/>
                <a:cs typeface="Open Sans" panose="020B0604020202020204" charset="0"/>
              </a:rPr>
              <a:t>Certificate</a:t>
            </a:r>
            <a:r>
              <a:rPr lang="en-US" sz="900" dirty="0" smtClean="0">
                <a:latin typeface="Open Sans" panose="020B0604020202020204" charset="0"/>
                <a:ea typeface="Open Sans" panose="020B0604020202020204" charset="0"/>
                <a:cs typeface="Open Sans" panose="020B0604020202020204" charset="0"/>
              </a:rPr>
              <a:t> via Cyber Campus  </a:t>
            </a:r>
          </a:p>
          <a:p>
            <a:pPr lvl="0" latinLnBrk="1">
              <a:lnSpc>
                <a:spcPct val="100000"/>
              </a:lnSpc>
            </a:pPr>
            <a:r>
              <a:rPr lang="en-US" sz="900" dirty="0" smtClean="0">
                <a:latin typeface="Open Sans" panose="020B0604020202020204" charset="0"/>
                <a:ea typeface="Open Sans" panose="020B0604020202020204" charset="0"/>
                <a:cs typeface="Open Sans" panose="020B0604020202020204" charset="0"/>
              </a:rPr>
              <a:t>* Please check whether you have the requested signatures from you and your thesis advisor on each form accordingly.</a:t>
            </a:r>
            <a:endParaRPr lang="en-US" sz="900" dirty="0">
              <a:latin typeface="Open Sans" panose="020B0604020202020204" charset="0"/>
              <a:ea typeface="Open Sans" panose="020B0604020202020204" charset="0"/>
              <a:cs typeface="Open Sans" panose="020B0604020202020204" charset="0"/>
            </a:endParaRPr>
          </a:p>
        </p:txBody>
      </p:sp>
      <p:grpSp>
        <p:nvGrpSpPr>
          <p:cNvPr id="116" name="Shape 116"/>
          <p:cNvGrpSpPr/>
          <p:nvPr/>
        </p:nvGrpSpPr>
        <p:grpSpPr>
          <a:xfrm>
            <a:off x="3048504" y="713064"/>
            <a:ext cx="2899290" cy="4047228"/>
            <a:chOff x="3230400" y="1568588"/>
            <a:chExt cx="2683200" cy="3086700"/>
          </a:xfrm>
        </p:grpSpPr>
        <p:sp>
          <p:nvSpPr>
            <p:cNvPr id="117" name="Shape 117"/>
            <p:cNvSpPr/>
            <p:nvPr/>
          </p:nvSpPr>
          <p:spPr>
            <a:xfrm>
              <a:off x="3230400" y="1568588"/>
              <a:ext cx="2683200" cy="3086700"/>
            </a:xfrm>
            <a:prstGeom prst="rect">
              <a:avLst/>
            </a:prstGeom>
            <a:noFill/>
            <a:ln w="9525" cap="flat" cmpd="sng">
              <a:solidFill>
                <a:schemeClr val="lt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sp>
          <p:nvSpPr>
            <p:cNvPr id="118" name="Shape 118"/>
            <p:cNvSpPr txBox="1"/>
            <p:nvPr/>
          </p:nvSpPr>
          <p:spPr>
            <a:xfrm>
              <a:off x="3230400" y="1568600"/>
              <a:ext cx="2683200" cy="411899"/>
            </a:xfrm>
            <a:prstGeom prst="rect">
              <a:avLst/>
            </a:prstGeom>
            <a:solidFill>
              <a:schemeClr val="lt2"/>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grpSp>
      <p:sp>
        <p:nvSpPr>
          <p:cNvPr id="119" name="Shape 119"/>
          <p:cNvSpPr txBox="1">
            <a:spLocks noGrp="1"/>
          </p:cNvSpPr>
          <p:nvPr>
            <p:ph type="body" idx="4294967295"/>
          </p:nvPr>
        </p:nvSpPr>
        <p:spPr>
          <a:xfrm>
            <a:off x="3100474" y="778956"/>
            <a:ext cx="2847320" cy="411899"/>
          </a:xfrm>
          <a:prstGeom prst="rect">
            <a:avLst/>
          </a:prstGeom>
        </p:spPr>
        <p:txBody>
          <a:bodyPr lIns="91425" tIns="91425" rIns="91425" bIns="91425" anchor="t" anchorCtr="0">
            <a:noAutofit/>
          </a:bodyPr>
          <a:lstStyle/>
          <a:p>
            <a:pPr lvl="0" algn="ctr">
              <a:spcAft>
                <a:spcPts val="0"/>
              </a:spcAft>
            </a:pPr>
            <a:r>
              <a:rPr lang="en-US" b="1" dirty="0" smtClean="0">
                <a:solidFill>
                  <a:schemeClr val="lt1"/>
                </a:solidFill>
                <a:latin typeface="Open Sans" panose="020B0604020202020204" charset="0"/>
                <a:ea typeface="Open Sans" panose="020B0604020202020204" charset="0"/>
                <a:cs typeface="Open Sans" panose="020B0604020202020204" charset="0"/>
              </a:rPr>
              <a:t>Oct </a:t>
            </a:r>
            <a:r>
              <a:rPr lang="en-US" b="1" dirty="0">
                <a:solidFill>
                  <a:schemeClr val="lt1"/>
                </a:solidFill>
                <a:latin typeface="Open Sans" panose="020B0604020202020204" charset="0"/>
                <a:ea typeface="Open Sans" panose="020B0604020202020204" charset="0"/>
                <a:cs typeface="Open Sans" panose="020B0604020202020204" charset="0"/>
              </a:rPr>
              <a:t>6</a:t>
            </a:r>
            <a:r>
              <a:rPr lang="en-US" b="1" dirty="0" smtClean="0">
                <a:solidFill>
                  <a:schemeClr val="lt1"/>
                </a:solidFill>
                <a:latin typeface="Open Sans" panose="020B0604020202020204" charset="0"/>
                <a:ea typeface="Open Sans" panose="020B0604020202020204" charset="0"/>
                <a:cs typeface="Open Sans" panose="020B0604020202020204" charset="0"/>
              </a:rPr>
              <a:t> (Fri.)</a:t>
            </a:r>
            <a:endParaRPr lang="en-US" b="1" dirty="0">
              <a:solidFill>
                <a:schemeClr val="lt1"/>
              </a:solidFill>
              <a:latin typeface="Open Sans" panose="020B0604020202020204" charset="0"/>
              <a:ea typeface="Open Sans" panose="020B0604020202020204" charset="0"/>
              <a:cs typeface="Open Sans" panose="020B0604020202020204" charset="0"/>
            </a:endParaRPr>
          </a:p>
        </p:txBody>
      </p:sp>
      <p:sp>
        <p:nvSpPr>
          <p:cNvPr id="120" name="Shape 120"/>
          <p:cNvSpPr txBox="1">
            <a:spLocks noGrp="1"/>
          </p:cNvSpPr>
          <p:nvPr>
            <p:ph type="body" idx="4294967295"/>
          </p:nvPr>
        </p:nvSpPr>
        <p:spPr>
          <a:xfrm>
            <a:off x="3086272" y="1249961"/>
            <a:ext cx="2861522" cy="3510334"/>
          </a:xfrm>
          <a:prstGeom prst="rect">
            <a:avLst/>
          </a:prstGeom>
        </p:spPr>
        <p:txBody>
          <a:bodyPr lIns="91425" tIns="91425" rIns="91425" bIns="91425" anchor="t" anchorCtr="0">
            <a:noAutofit/>
          </a:bodyPr>
          <a:lstStyle/>
          <a:p>
            <a:pPr lvl="0" algn="just">
              <a:spcAft>
                <a:spcPts val="800"/>
              </a:spcAft>
            </a:pPr>
            <a:r>
              <a:rPr lang="en-US" sz="900" b="1" dirty="0" smtClean="0">
                <a:latin typeface="Open Sans" panose="020B0604020202020204" charset="0"/>
                <a:ea typeface="Open Sans" panose="020B0604020202020204" charset="0"/>
                <a:cs typeface="Open Sans" panose="020B0604020202020204" charset="0"/>
              </a:rPr>
              <a:t>The Thesis </a:t>
            </a:r>
            <a:r>
              <a:rPr lang="en-US" sz="900" b="1" dirty="0">
                <a:latin typeface="Open Sans" panose="020B0604020202020204" charset="0"/>
                <a:ea typeface="Open Sans" panose="020B0604020202020204" charset="0"/>
                <a:cs typeface="Open Sans" panose="020B0604020202020204" charset="0"/>
              </a:rPr>
              <a:t>Screening </a:t>
            </a:r>
            <a:r>
              <a:rPr lang="en-US" sz="900" b="1" dirty="0" smtClean="0">
                <a:latin typeface="Open Sans" panose="020B0604020202020204" charset="0"/>
                <a:ea typeface="Open Sans" panose="020B0604020202020204" charset="0"/>
                <a:cs typeface="Open Sans" panose="020B0604020202020204" charset="0"/>
              </a:rPr>
              <a:t>Committee </a:t>
            </a:r>
            <a:r>
              <a:rPr lang="en-US" sz="900" dirty="0" smtClean="0">
                <a:latin typeface="Open Sans" panose="020B0604020202020204" charset="0"/>
                <a:ea typeface="Open Sans" panose="020B0604020202020204" charset="0"/>
                <a:cs typeface="Open Sans" panose="020B0604020202020204" charset="0"/>
              </a:rPr>
              <a:t>consists </a:t>
            </a:r>
            <a:r>
              <a:rPr lang="en-US" sz="900" dirty="0">
                <a:latin typeface="Open Sans" panose="020B0604020202020204" charset="0"/>
                <a:ea typeface="Open Sans" panose="020B0604020202020204" charset="0"/>
                <a:cs typeface="Open Sans" panose="020B0604020202020204" charset="0"/>
              </a:rPr>
              <a:t>of three faculty members: Thesis Director </a:t>
            </a:r>
            <a:r>
              <a:rPr lang="en-US" sz="900" dirty="0" smtClean="0">
                <a:latin typeface="Open Sans" panose="020B0604020202020204" charset="0"/>
                <a:ea typeface="Open Sans" panose="020B0604020202020204" charset="0"/>
                <a:cs typeface="Open Sans" panose="020B0604020202020204" charset="0"/>
              </a:rPr>
              <a:t>(Thesis Advisor), </a:t>
            </a:r>
            <a:r>
              <a:rPr lang="en-US" sz="900" dirty="0">
                <a:latin typeface="Open Sans" panose="020B0604020202020204" charset="0"/>
                <a:ea typeface="Open Sans" panose="020B0604020202020204" charset="0"/>
                <a:cs typeface="Open Sans" panose="020B0604020202020204" charset="0"/>
              </a:rPr>
              <a:t>Thesis Reviewer and Committee </a:t>
            </a:r>
            <a:r>
              <a:rPr lang="en-US" sz="900" dirty="0" smtClean="0">
                <a:latin typeface="Open Sans" panose="020B0604020202020204" charset="0"/>
                <a:ea typeface="Open Sans" panose="020B0604020202020204" charset="0"/>
                <a:cs typeface="Open Sans" panose="020B0604020202020204" charset="0"/>
              </a:rPr>
              <a:t>Chair.</a:t>
            </a:r>
          </a:p>
          <a:p>
            <a:pPr lvl="0" algn="just">
              <a:spcAft>
                <a:spcPts val="800"/>
              </a:spcAft>
            </a:pPr>
            <a:r>
              <a:rPr lang="en-US" sz="900" dirty="0" smtClean="0">
                <a:latin typeface="Open Sans" panose="020B0604020202020204" charset="0"/>
                <a:ea typeface="Open Sans" panose="020B0604020202020204" charset="0"/>
                <a:cs typeface="Open Sans" panose="020B0604020202020204" charset="0"/>
              </a:rPr>
              <a:t>During </a:t>
            </a:r>
            <a:r>
              <a:rPr lang="en-US" sz="900" dirty="0">
                <a:latin typeface="Open Sans" panose="020B0604020202020204" charset="0"/>
                <a:ea typeface="Open Sans" panose="020B0604020202020204" charset="0"/>
                <a:cs typeface="Open Sans" panose="020B0604020202020204" charset="0"/>
              </a:rPr>
              <a:t>thesis evaluation process, thesis director and reviewer examine student’s thesis and offer </a:t>
            </a:r>
            <a:r>
              <a:rPr lang="en-US" sz="900" dirty="0" smtClean="0">
                <a:latin typeface="Open Sans" panose="020B0604020202020204" charset="0"/>
                <a:ea typeface="Open Sans" panose="020B0604020202020204" charset="0"/>
                <a:cs typeface="Open Sans" panose="020B0604020202020204" charset="0"/>
              </a:rPr>
              <a:t>guidelines. </a:t>
            </a:r>
            <a:r>
              <a:rPr lang="en-US" sz="900" dirty="0">
                <a:latin typeface="Open Sans" panose="020B0604020202020204" charset="0"/>
                <a:ea typeface="Open Sans" panose="020B0604020202020204" charset="0"/>
                <a:cs typeface="Open Sans" panose="020B0604020202020204" charset="0"/>
              </a:rPr>
              <a:t>Committee Chair serves as the head of committee, determining when there are opposite decisions between thesis director and </a:t>
            </a:r>
            <a:r>
              <a:rPr lang="en-US" sz="900" dirty="0" smtClean="0">
                <a:latin typeface="Open Sans" panose="020B0604020202020204" charset="0"/>
                <a:ea typeface="Open Sans" panose="020B0604020202020204" charset="0"/>
                <a:cs typeface="Open Sans" panose="020B0604020202020204" charset="0"/>
              </a:rPr>
              <a:t>reviewer.</a:t>
            </a:r>
            <a:endParaRPr lang="en-US" sz="900" dirty="0">
              <a:latin typeface="Open Sans" panose="020B0604020202020204" charset="0"/>
              <a:ea typeface="Open Sans" panose="020B0604020202020204" charset="0"/>
              <a:cs typeface="Open Sans" panose="020B0604020202020204" charset="0"/>
            </a:endParaRPr>
          </a:p>
          <a:p>
            <a:pPr lvl="0" algn="just">
              <a:spcAft>
                <a:spcPts val="800"/>
              </a:spcAft>
            </a:pPr>
            <a:r>
              <a:rPr lang="en-US" sz="900" b="1" dirty="0" smtClean="0">
                <a:latin typeface="Open Sans" panose="020B0604020202020204" charset="0"/>
                <a:ea typeface="Open Sans" panose="020B0604020202020204" charset="0"/>
                <a:cs typeface="Open Sans" panose="020B0604020202020204" charset="0"/>
              </a:rPr>
              <a:t>Student </a:t>
            </a:r>
            <a:r>
              <a:rPr lang="en-US" sz="900" b="1" dirty="0">
                <a:latin typeface="Open Sans" panose="020B0604020202020204" charset="0"/>
                <a:ea typeface="Open Sans" panose="020B0604020202020204" charset="0"/>
                <a:cs typeface="Open Sans" panose="020B0604020202020204" charset="0"/>
              </a:rPr>
              <a:t>must contact individually two more faculties to appoint them as her Reviewer and Committee Chair </a:t>
            </a:r>
            <a:r>
              <a:rPr lang="en-US" sz="900" b="1" dirty="0" smtClean="0">
                <a:latin typeface="Open Sans" panose="020B0604020202020204" charset="0"/>
                <a:ea typeface="Open Sans" panose="020B0604020202020204" charset="0"/>
                <a:cs typeface="Open Sans" panose="020B0604020202020204" charset="0"/>
              </a:rPr>
              <a:t>respectively.</a:t>
            </a:r>
          </a:p>
          <a:p>
            <a:pPr marL="171450" lvl="0" indent="-171450">
              <a:spcAft>
                <a:spcPts val="800"/>
              </a:spcAft>
              <a:buFontTx/>
              <a:buChar char="-"/>
            </a:pPr>
            <a:r>
              <a:rPr lang="en-US" sz="900" b="1" dirty="0" smtClean="0">
                <a:latin typeface="Open Sans" panose="020B0604020202020204" charset="0"/>
                <a:ea typeface="Open Sans" panose="020B0604020202020204" charset="0"/>
                <a:cs typeface="Open Sans" panose="020B0604020202020204" charset="0"/>
              </a:rPr>
              <a:t>Email </a:t>
            </a:r>
            <a:r>
              <a:rPr lang="en-US" sz="900" b="1" dirty="0">
                <a:latin typeface="Open Sans" panose="020B0604020202020204" charset="0"/>
                <a:ea typeface="Open Sans" panose="020B0604020202020204" charset="0"/>
                <a:cs typeface="Open Sans" panose="020B0604020202020204" charset="0"/>
              </a:rPr>
              <a:t>the list of the Thesis Committee to </a:t>
            </a:r>
            <a:r>
              <a:rPr lang="en-US" sz="900" b="1" dirty="0" smtClean="0">
                <a:latin typeface="Open Sans" panose="020B0604020202020204" charset="0"/>
                <a:ea typeface="Open Sans" panose="020B0604020202020204" charset="0"/>
                <a:cs typeface="Open Sans" panose="020B0604020202020204" charset="0"/>
                <a:hlinkClick r:id="rId3"/>
              </a:rPr>
              <a:t>gdis@ewha.ac.kr</a:t>
            </a:r>
            <a:r>
              <a:rPr lang="en-US" sz="900" b="1" dirty="0" smtClean="0">
                <a:latin typeface="Open Sans" panose="020B0604020202020204" charset="0"/>
                <a:ea typeface="Open Sans" panose="020B0604020202020204" charset="0"/>
                <a:cs typeface="Open Sans" panose="020B0604020202020204" charset="0"/>
              </a:rPr>
              <a:t>.</a:t>
            </a:r>
          </a:p>
          <a:p>
            <a:pPr lvl="0">
              <a:spcAft>
                <a:spcPts val="800"/>
              </a:spcAft>
            </a:pPr>
            <a:endParaRPr lang="en-US" sz="900" b="1" dirty="0" smtClean="0">
              <a:latin typeface="Open Sans" panose="020B0604020202020204" charset="0"/>
              <a:ea typeface="Open Sans" panose="020B0604020202020204" charset="0"/>
              <a:cs typeface="Open Sans" panose="020B0604020202020204" charset="0"/>
            </a:endParaRPr>
          </a:p>
          <a:p>
            <a:pPr marL="171450" indent="-171450">
              <a:spcAft>
                <a:spcPts val="800"/>
              </a:spcAft>
              <a:buFontTx/>
              <a:buChar char="-"/>
            </a:pPr>
            <a:endParaRPr lang="en-US" altLang="ko-KR" sz="900" b="1" kern="100" dirty="0" smtClean="0">
              <a:solidFill>
                <a:srgbClr val="000000"/>
              </a:solidFill>
              <a:latin typeface="Open Sans" panose="020B0604020202020204" charset="0"/>
              <a:ea typeface="Open Sans" panose="020B0604020202020204" charset="0"/>
              <a:cs typeface="Open Sans" panose="020B0604020202020204" charset="0"/>
            </a:endParaRPr>
          </a:p>
          <a:p>
            <a:pPr marL="171450" indent="-171450">
              <a:spcAft>
                <a:spcPts val="800"/>
              </a:spcAft>
              <a:buFontTx/>
              <a:buChar char="-"/>
            </a:pPr>
            <a:r>
              <a:rPr lang="en-US" altLang="ko-KR" sz="900" b="1" kern="100" dirty="0" smtClean="0">
                <a:solidFill>
                  <a:srgbClr val="000000"/>
                </a:solidFill>
                <a:latin typeface="Open Sans" panose="020B0604020202020204" charset="0"/>
                <a:ea typeface="Open Sans" panose="020B0604020202020204" charset="0"/>
                <a:cs typeface="Open Sans" panose="020B0604020202020204" charset="0"/>
              </a:rPr>
              <a:t>Thesis </a:t>
            </a:r>
            <a:r>
              <a:rPr lang="en-US" altLang="ko-KR" sz="900" b="1" kern="100" dirty="0">
                <a:solidFill>
                  <a:srgbClr val="000000"/>
                </a:solidFill>
                <a:latin typeface="Open Sans" panose="020B0604020202020204" charset="0"/>
                <a:ea typeface="Open Sans" panose="020B0604020202020204" charset="0"/>
                <a:cs typeface="Open Sans" panose="020B0604020202020204" charset="0"/>
              </a:rPr>
              <a:t>Screening Fee payment </a:t>
            </a:r>
            <a:r>
              <a:rPr lang="en-US" altLang="ko-KR" sz="900" kern="100" dirty="0">
                <a:solidFill>
                  <a:srgbClr val="000000"/>
                </a:solidFill>
                <a:latin typeface="Open Sans" panose="020B0604020202020204" charset="0"/>
                <a:ea typeface="Open Sans" panose="020B0604020202020204" charset="0"/>
                <a:cs typeface="Open Sans" panose="020B0604020202020204" charset="0"/>
              </a:rPr>
              <a:t>can be found on Eureka. (168,000 won for </a:t>
            </a:r>
            <a:r>
              <a:rPr lang="en-US" altLang="ko-KR" sz="900" kern="100" dirty="0" smtClean="0">
                <a:solidFill>
                  <a:srgbClr val="000000"/>
                </a:solidFill>
                <a:latin typeface="Open Sans" panose="020B0604020202020204" charset="0"/>
                <a:ea typeface="Open Sans" panose="020B0604020202020204" charset="0"/>
                <a:cs typeface="Open Sans" panose="020B0604020202020204" charset="0"/>
              </a:rPr>
              <a:t>M.I.S.).</a:t>
            </a:r>
            <a:endParaRPr lang="en-US" sz="900" b="1" dirty="0" smtClean="0">
              <a:latin typeface="Open Sans" panose="020B0604020202020204" charset="0"/>
              <a:ea typeface="Open Sans" panose="020B0604020202020204" charset="0"/>
              <a:cs typeface="Open Sans" panose="020B0604020202020204" charset="0"/>
            </a:endParaRPr>
          </a:p>
          <a:p>
            <a:pPr lvl="0">
              <a:spcAft>
                <a:spcPts val="800"/>
              </a:spcAft>
            </a:pPr>
            <a:endParaRPr lang="en-US" sz="900" b="1" dirty="0">
              <a:latin typeface="Open Sans" panose="020B0604020202020204" charset="0"/>
              <a:ea typeface="Open Sans" panose="020B0604020202020204" charset="0"/>
              <a:cs typeface="Open Sans" panose="020B0604020202020204" charset="0"/>
            </a:endParaRPr>
          </a:p>
          <a:p>
            <a:pPr lvl="0">
              <a:spcAft>
                <a:spcPts val="800"/>
              </a:spcAft>
            </a:pPr>
            <a:endParaRPr lang="en-US" sz="900" b="1" dirty="0">
              <a:latin typeface="Open Sans" panose="020B0604020202020204" charset="0"/>
              <a:ea typeface="Open Sans" panose="020B0604020202020204" charset="0"/>
              <a:cs typeface="Open Sans" panose="020B0604020202020204" charset="0"/>
            </a:endParaRPr>
          </a:p>
        </p:txBody>
      </p:sp>
      <p:grpSp>
        <p:nvGrpSpPr>
          <p:cNvPr id="121" name="Shape 121"/>
          <p:cNvGrpSpPr/>
          <p:nvPr/>
        </p:nvGrpSpPr>
        <p:grpSpPr>
          <a:xfrm>
            <a:off x="6014486" y="713065"/>
            <a:ext cx="3047878" cy="4047228"/>
            <a:chOff x="6022975" y="1568588"/>
            <a:chExt cx="2685450" cy="3086700"/>
          </a:xfrm>
        </p:grpSpPr>
        <p:sp>
          <p:nvSpPr>
            <p:cNvPr id="122" name="Shape 122"/>
            <p:cNvSpPr/>
            <p:nvPr/>
          </p:nvSpPr>
          <p:spPr>
            <a:xfrm>
              <a:off x="6022975" y="1568588"/>
              <a:ext cx="2683200" cy="3086700"/>
            </a:xfrm>
            <a:prstGeom prst="rect">
              <a:avLst/>
            </a:prstGeom>
            <a:noFill/>
            <a:ln w="9525" cap="flat" cmpd="sng">
              <a:solidFill>
                <a:schemeClr val="lt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sp>
          <p:nvSpPr>
            <p:cNvPr id="123" name="Shape 123"/>
            <p:cNvSpPr txBox="1"/>
            <p:nvPr/>
          </p:nvSpPr>
          <p:spPr>
            <a:xfrm>
              <a:off x="6025225" y="1568600"/>
              <a:ext cx="2683200" cy="411899"/>
            </a:xfrm>
            <a:prstGeom prst="rect">
              <a:avLst/>
            </a:prstGeom>
            <a:solidFill>
              <a:schemeClr val="lt2"/>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grpSp>
      <p:sp>
        <p:nvSpPr>
          <p:cNvPr id="124" name="Shape 124"/>
          <p:cNvSpPr txBox="1">
            <a:spLocks noGrp="1"/>
          </p:cNvSpPr>
          <p:nvPr>
            <p:ph type="body" idx="4294967295"/>
          </p:nvPr>
        </p:nvSpPr>
        <p:spPr>
          <a:xfrm>
            <a:off x="6049589" y="777151"/>
            <a:ext cx="2990342" cy="411899"/>
          </a:xfrm>
          <a:prstGeom prst="rect">
            <a:avLst/>
          </a:prstGeom>
        </p:spPr>
        <p:txBody>
          <a:bodyPr lIns="91425" tIns="91425" rIns="91425" bIns="91425" anchor="t" anchorCtr="0">
            <a:noAutofit/>
          </a:bodyPr>
          <a:lstStyle/>
          <a:p>
            <a:pPr lvl="0" algn="ctr">
              <a:spcAft>
                <a:spcPts val="0"/>
              </a:spcAft>
            </a:pPr>
            <a:r>
              <a:rPr lang="en-US" b="1" dirty="0" smtClean="0">
                <a:solidFill>
                  <a:schemeClr val="lt1"/>
                </a:solidFill>
                <a:latin typeface="Open Sans" panose="020B0604020202020204" charset="0"/>
                <a:ea typeface="Open Sans" panose="020B0604020202020204" charset="0"/>
                <a:cs typeface="Open Sans" panose="020B0604020202020204" charset="0"/>
              </a:rPr>
              <a:t>Nov 10 </a:t>
            </a:r>
            <a:r>
              <a:rPr lang="en-US" b="1" dirty="0">
                <a:solidFill>
                  <a:schemeClr val="lt1"/>
                </a:solidFill>
                <a:latin typeface="Open Sans" panose="020B0604020202020204" charset="0"/>
                <a:ea typeface="Open Sans" panose="020B0604020202020204" charset="0"/>
                <a:cs typeface="Open Sans" panose="020B0604020202020204" charset="0"/>
              </a:rPr>
              <a:t>(Fri.) 13:00</a:t>
            </a:r>
          </a:p>
        </p:txBody>
      </p:sp>
      <p:sp>
        <p:nvSpPr>
          <p:cNvPr id="125" name="Shape 125"/>
          <p:cNvSpPr txBox="1">
            <a:spLocks noGrp="1"/>
          </p:cNvSpPr>
          <p:nvPr>
            <p:ph type="body" idx="4294967295"/>
          </p:nvPr>
        </p:nvSpPr>
        <p:spPr>
          <a:xfrm>
            <a:off x="6054650" y="1199626"/>
            <a:ext cx="3005159" cy="3632939"/>
          </a:xfrm>
          <a:prstGeom prst="rect">
            <a:avLst/>
          </a:prstGeom>
        </p:spPr>
        <p:txBody>
          <a:bodyPr lIns="91425" tIns="91425" rIns="91425" bIns="91425" anchor="t" anchorCtr="0">
            <a:noAutofit/>
          </a:bodyPr>
          <a:lstStyle/>
          <a:p>
            <a:pPr latinLnBrk="1"/>
            <a:r>
              <a:rPr lang="en-US" altLang="ko-KR" sz="900" b="1" dirty="0">
                <a:latin typeface="Open Sans" panose="020B0604020202020204" charset="0"/>
                <a:ea typeface="Open Sans" panose="020B0604020202020204" charset="0"/>
                <a:cs typeface="Open Sans" panose="020B0604020202020204" charset="0"/>
              </a:rPr>
              <a:t>- </a:t>
            </a:r>
            <a:r>
              <a:rPr lang="en-US" altLang="ko-KR" sz="900" b="1" dirty="0">
                <a:solidFill>
                  <a:srgbClr val="FF0000"/>
                </a:solidFill>
                <a:latin typeface="Open Sans" panose="020B0604020202020204" charset="0"/>
                <a:ea typeface="Open Sans" panose="020B0604020202020204" charset="0"/>
                <a:cs typeface="Open Sans" panose="020B0604020202020204" charset="0"/>
              </a:rPr>
              <a:t>Deadline for the 1</a:t>
            </a:r>
            <a:r>
              <a:rPr lang="en-US" altLang="ko-KR" sz="900" b="1" baseline="30000" dirty="0">
                <a:solidFill>
                  <a:srgbClr val="FF0000"/>
                </a:solidFill>
                <a:latin typeface="Open Sans" panose="020B0604020202020204" charset="0"/>
                <a:ea typeface="Open Sans" panose="020B0604020202020204" charset="0"/>
                <a:cs typeface="Open Sans" panose="020B0604020202020204" charset="0"/>
              </a:rPr>
              <a:t>st</a:t>
            </a:r>
            <a:r>
              <a:rPr lang="en-US" altLang="ko-KR" sz="900" b="1" dirty="0">
                <a:solidFill>
                  <a:srgbClr val="FF0000"/>
                </a:solidFill>
                <a:latin typeface="Open Sans" panose="020B0604020202020204" charset="0"/>
                <a:ea typeface="Open Sans" panose="020B0604020202020204" charset="0"/>
                <a:cs typeface="Open Sans" panose="020B0604020202020204" charset="0"/>
              </a:rPr>
              <a:t> submission of Thesis for Screening (by electronic files). </a:t>
            </a:r>
            <a:r>
              <a:rPr lang="en-US" altLang="ko-KR" sz="900" b="1" dirty="0">
                <a:latin typeface="Open Sans" panose="020B0604020202020204" charset="0"/>
                <a:ea typeface="Open Sans" panose="020B0604020202020204" charset="0"/>
                <a:cs typeface="Open Sans" panose="020B0604020202020204" charset="0"/>
              </a:rPr>
              <a:t>Thesis must be submitted by this date via email. </a:t>
            </a:r>
            <a:r>
              <a:rPr lang="en-US" altLang="ko-KR" sz="900" b="1" u="sng" dirty="0">
                <a:latin typeface="Open Sans" panose="020B0604020202020204" charset="0"/>
                <a:ea typeface="Open Sans" panose="020B0604020202020204" charset="0"/>
                <a:cs typeface="Open Sans" panose="020B0604020202020204" charset="0"/>
              </a:rPr>
              <a:t>No exceptions</a:t>
            </a:r>
            <a:r>
              <a:rPr lang="en-US" altLang="ko-KR" sz="900" b="1" dirty="0">
                <a:latin typeface="Open Sans" panose="020B0604020202020204" charset="0"/>
                <a:ea typeface="Open Sans" panose="020B0604020202020204" charset="0"/>
                <a:cs typeface="Open Sans" panose="020B0604020202020204" charset="0"/>
              </a:rPr>
              <a:t>.</a:t>
            </a:r>
            <a:endParaRPr lang="en-US" altLang="ko-KR" sz="900" dirty="0">
              <a:latin typeface="Open Sans" panose="020B0604020202020204" charset="0"/>
              <a:ea typeface="Open Sans" panose="020B0604020202020204" charset="0"/>
              <a:cs typeface="Open Sans" panose="020B0604020202020204" charset="0"/>
            </a:endParaRPr>
          </a:p>
          <a:p>
            <a:pPr lvl="0" latinLnBrk="1"/>
            <a:r>
              <a:rPr lang="en-US" altLang="ko-KR" sz="900" b="1" dirty="0">
                <a:latin typeface="Open Sans" panose="020B0604020202020204" charset="0"/>
                <a:ea typeface="Open Sans" panose="020B0604020202020204" charset="0"/>
                <a:cs typeface="Open Sans" panose="020B0604020202020204" charset="0"/>
              </a:rPr>
              <a:t>- Name</a:t>
            </a:r>
            <a:r>
              <a:rPr lang="en-US" altLang="ko-KR" sz="900" dirty="0">
                <a:latin typeface="Open Sans" panose="020B0604020202020204" charset="0"/>
                <a:ea typeface="Open Sans" panose="020B0604020202020204" charset="0"/>
                <a:cs typeface="Open Sans" panose="020B0604020202020204" charset="0"/>
              </a:rPr>
              <a:t> all the electronic </a:t>
            </a:r>
            <a:r>
              <a:rPr lang="en-US" altLang="ko-KR" sz="900" b="1" dirty="0">
                <a:latin typeface="Open Sans" panose="020B0604020202020204" charset="0"/>
                <a:ea typeface="Open Sans" panose="020B0604020202020204" charset="0"/>
                <a:cs typeface="Open Sans" panose="020B0604020202020204" charset="0"/>
              </a:rPr>
              <a:t>thesis files in a consistent manner</a:t>
            </a:r>
            <a:r>
              <a:rPr lang="en-US" altLang="ko-KR" sz="900" dirty="0">
                <a:latin typeface="Open Sans" panose="020B0604020202020204" charset="0"/>
                <a:ea typeface="Open Sans" panose="020B0604020202020204" charset="0"/>
                <a:cs typeface="Open Sans" panose="020B0604020202020204" charset="0"/>
              </a:rPr>
              <a:t>: use only the last name of the student and draft number.   e.g. </a:t>
            </a:r>
            <a:r>
              <a:rPr lang="en-US" altLang="ko-KR" sz="900" b="1" dirty="0">
                <a:latin typeface="Open Sans" panose="020B0604020202020204" charset="0"/>
                <a:ea typeface="Open Sans" panose="020B0604020202020204" charset="0"/>
                <a:cs typeface="Open Sans" panose="020B0604020202020204" charset="0"/>
              </a:rPr>
              <a:t>Smith [1]</a:t>
            </a:r>
            <a:r>
              <a:rPr lang="en-US" altLang="ko-KR" sz="900" dirty="0">
                <a:latin typeface="Open Sans" panose="020B0604020202020204" charset="0"/>
                <a:ea typeface="Open Sans" panose="020B0604020202020204" charset="0"/>
                <a:cs typeface="Open Sans" panose="020B0604020202020204" charset="0"/>
              </a:rPr>
              <a:t> - for the first evaluation/  </a:t>
            </a:r>
            <a:r>
              <a:rPr lang="en-US" altLang="ko-KR" sz="900" b="1" dirty="0">
                <a:latin typeface="Open Sans" panose="020B0604020202020204" charset="0"/>
                <a:ea typeface="Open Sans" panose="020B0604020202020204" charset="0"/>
                <a:cs typeface="Open Sans" panose="020B0604020202020204" charset="0"/>
              </a:rPr>
              <a:t>Smith [2]</a:t>
            </a:r>
            <a:r>
              <a:rPr lang="en-US" altLang="ko-KR" sz="900" dirty="0">
                <a:latin typeface="Open Sans" panose="020B0604020202020204" charset="0"/>
                <a:ea typeface="Open Sans" panose="020B0604020202020204" charset="0"/>
                <a:cs typeface="Open Sans" panose="020B0604020202020204" charset="0"/>
              </a:rPr>
              <a:t> - for the second evaluation</a:t>
            </a:r>
          </a:p>
          <a:p>
            <a:pPr lvl="0" latinLnBrk="1"/>
            <a:r>
              <a:rPr lang="en-US" altLang="ko-KR" sz="900" dirty="0">
                <a:latin typeface="Open Sans" panose="020B0604020202020204" charset="0"/>
                <a:ea typeface="Open Sans" panose="020B0604020202020204" charset="0"/>
                <a:cs typeface="Open Sans" panose="020B0604020202020204" charset="0"/>
              </a:rPr>
              <a:t>- For </a:t>
            </a:r>
            <a:r>
              <a:rPr lang="en-US" altLang="ko-KR" sz="900" b="1" dirty="0">
                <a:latin typeface="Open Sans" panose="020B0604020202020204" charset="0"/>
                <a:ea typeface="Open Sans" panose="020B0604020202020204" charset="0"/>
                <a:cs typeface="Open Sans" panose="020B0604020202020204" charset="0"/>
              </a:rPr>
              <a:t>students with</a:t>
            </a:r>
            <a:r>
              <a:rPr lang="en-US" altLang="ko-KR" sz="900" dirty="0">
                <a:latin typeface="Open Sans" panose="020B0604020202020204" charset="0"/>
                <a:ea typeface="Open Sans" panose="020B0604020202020204" charset="0"/>
                <a:cs typeface="Open Sans" panose="020B0604020202020204" charset="0"/>
              </a:rPr>
              <a:t> </a:t>
            </a:r>
            <a:r>
              <a:rPr lang="en-US" altLang="ko-KR" sz="900" b="1" dirty="0">
                <a:latin typeface="Open Sans" panose="020B0604020202020204" charset="0"/>
                <a:ea typeface="Open Sans" panose="020B0604020202020204" charset="0"/>
                <a:cs typeface="Open Sans" panose="020B0604020202020204" charset="0"/>
              </a:rPr>
              <a:t>Korean name</a:t>
            </a:r>
            <a:r>
              <a:rPr lang="en-US" altLang="ko-KR" sz="900" dirty="0">
                <a:latin typeface="Open Sans" panose="020B0604020202020204" charset="0"/>
                <a:ea typeface="Open Sans" panose="020B0604020202020204" charset="0"/>
                <a:cs typeface="Open Sans" panose="020B0604020202020204" charset="0"/>
              </a:rPr>
              <a:t>, use last and first name initials: e.g. </a:t>
            </a:r>
            <a:r>
              <a:rPr lang="en-US" altLang="ko-KR" sz="900" b="1" dirty="0">
                <a:latin typeface="Open Sans" panose="020B0604020202020204" charset="0"/>
                <a:ea typeface="Open Sans" panose="020B0604020202020204" charset="0"/>
                <a:cs typeface="Open Sans" panose="020B0604020202020204" charset="0"/>
              </a:rPr>
              <a:t>Kim YS [1]</a:t>
            </a:r>
          </a:p>
          <a:p>
            <a:pPr latinLnBrk="1"/>
            <a:r>
              <a:rPr lang="en-US" altLang="ko-KR" sz="900" b="1" dirty="0">
                <a:solidFill>
                  <a:srgbClr val="FF0000"/>
                </a:solidFill>
                <a:latin typeface="Open Sans" panose="020B0604020202020204" charset="0"/>
                <a:ea typeface="Open Sans" panose="020B0604020202020204" charset="0"/>
                <a:cs typeface="Open Sans" panose="020B0604020202020204" charset="0"/>
              </a:rPr>
              <a:t>* Notification on Citation Methodology                    </a:t>
            </a:r>
            <a:r>
              <a:rPr lang="en-US" altLang="ko-KR" sz="900" dirty="0">
                <a:solidFill>
                  <a:srgbClr val="FF0000"/>
                </a:solidFill>
                <a:latin typeface="Open Sans" panose="020B0604020202020204" charset="0"/>
                <a:ea typeface="Open Sans" panose="020B0604020202020204" charset="0"/>
                <a:cs typeface="Open Sans" panose="020B0604020202020204" charset="0"/>
              </a:rPr>
              <a:t> </a:t>
            </a:r>
            <a:r>
              <a:rPr lang="en-US" altLang="ko-KR" sz="900" dirty="0">
                <a:latin typeface="Open Sans" panose="020B0604020202020204" charset="0"/>
                <a:ea typeface="Open Sans" panose="020B0604020202020204" charset="0"/>
                <a:cs typeface="Open Sans" panose="020B0604020202020204" charset="0"/>
              </a:rPr>
              <a:t>As of 2011, GSIS requires all Master's theses to follow the </a:t>
            </a:r>
            <a:r>
              <a:rPr lang="en-US" altLang="ko-KR" sz="900" u="sng" dirty="0">
                <a:latin typeface="Open Sans" panose="020B0604020202020204" charset="0"/>
                <a:ea typeface="Open Sans" panose="020B0604020202020204" charset="0"/>
                <a:cs typeface="Open Sans" panose="020B0604020202020204" charset="0"/>
              </a:rPr>
              <a:t>American Sociological Association (ASA)</a:t>
            </a:r>
            <a:r>
              <a:rPr lang="en-US" altLang="ko-KR" sz="900" dirty="0">
                <a:latin typeface="Open Sans" panose="020B0604020202020204" charset="0"/>
                <a:ea typeface="Open Sans" panose="020B0604020202020204" charset="0"/>
                <a:cs typeface="Open Sans" panose="020B0604020202020204" charset="0"/>
              </a:rPr>
              <a:t> and citation methodology. Please note that there are few exceptions to the ASA style that should be followed according to the requirements of Ewha Womans University (incl. thesis title page, acknowledgments, abstract, and table of contents). </a:t>
            </a:r>
            <a:endParaRPr lang="en-US" altLang="ko-KR" sz="800" b="1" dirty="0">
              <a:latin typeface="Open Sans" panose="020B0604020202020204" charset="0"/>
              <a:ea typeface="Open Sans" panose="020B0604020202020204" charset="0"/>
              <a:cs typeface="Open Sans" panose="020B0604020202020204" charset="0"/>
            </a:endParaRPr>
          </a:p>
        </p:txBody>
      </p:sp>
      <p:pic>
        <p:nvPicPr>
          <p:cNvPr id="19" name="그림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2141" y="4820037"/>
            <a:ext cx="2420222" cy="263258"/>
          </a:xfrm>
          <a:prstGeom prst="rect">
            <a:avLst/>
          </a:prstGeom>
        </p:spPr>
      </p:pic>
      <p:sp>
        <p:nvSpPr>
          <p:cNvPr id="20" name="Shape 73"/>
          <p:cNvSpPr txBox="1">
            <a:spLocks/>
          </p:cNvSpPr>
          <p:nvPr/>
        </p:nvSpPr>
        <p:spPr>
          <a:xfrm>
            <a:off x="128718" y="4760645"/>
            <a:ext cx="5894257" cy="322650"/>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1"/>
              </a:buClr>
              <a:buSzPct val="100000"/>
              <a:buFont typeface="Open Sans"/>
              <a:buNone/>
              <a:defRPr sz="1800" b="0" i="0" u="none" strike="noStrike" cap="none">
                <a:solidFill>
                  <a:schemeClr val="dk1"/>
                </a:solidFill>
                <a:latin typeface="Open Sans"/>
                <a:ea typeface="Open Sans"/>
                <a:cs typeface="Open Sans"/>
                <a:sym typeface="Open Sans"/>
              </a:defRPr>
            </a:lvl1pPr>
            <a:lvl2pPr marR="0" lvl="1"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2pPr>
            <a:lvl3pPr marR="0" lvl="2"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3pPr>
            <a:lvl4pPr marR="0" lvl="3"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4pPr>
            <a:lvl5pPr marR="0" lvl="4"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5pPr>
            <a:lvl6pPr marR="0" lvl="5"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6pPr>
            <a:lvl7pPr marR="0" lvl="6"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7pPr>
            <a:lvl8pPr marR="0" lvl="7"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8pPr>
            <a:lvl9pPr marR="0" lvl="8"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9pPr>
          </a:lstStyle>
          <a:p>
            <a:pPr>
              <a:spcAft>
                <a:spcPts val="0"/>
              </a:spcAft>
            </a:pPr>
            <a:r>
              <a:rPr lang="en" sz="1000" i="1" dirty="0" smtClean="0">
                <a:latin typeface="Open Sans" panose="020B0604020202020204" charset="0"/>
                <a:ea typeface="Open Sans" panose="020B0604020202020204" charset="0"/>
                <a:cs typeface="Open Sans" panose="020B0604020202020204" charset="0"/>
              </a:rPr>
              <a:t>* </a:t>
            </a:r>
            <a:r>
              <a:rPr lang="en-US" sz="1000" i="1" dirty="0">
                <a:latin typeface="Open Sans" panose="020B0604020202020204" charset="0"/>
                <a:ea typeface="Open Sans" panose="020B0604020202020204" charset="0"/>
                <a:cs typeface="Open Sans" panose="020B0604020202020204" charset="0"/>
              </a:rPr>
              <a:t>Please, prepare and send/ email all the requirements to GDIS prior to the </a:t>
            </a:r>
            <a:r>
              <a:rPr lang="en-US" sz="1000" i="1" dirty="0" smtClean="0">
                <a:latin typeface="Open Sans" panose="020B0604020202020204" charset="0"/>
                <a:ea typeface="Open Sans" panose="020B0604020202020204" charset="0"/>
                <a:cs typeface="Open Sans" panose="020B0604020202020204" charset="0"/>
              </a:rPr>
              <a:t>deadline</a:t>
            </a:r>
            <a:r>
              <a:rPr lang="en" sz="1000" i="1" dirty="0" smtClean="0">
                <a:latin typeface="Open Sans" panose="020B0604020202020204" charset="0"/>
                <a:ea typeface="Open Sans" panose="020B0604020202020204" charset="0"/>
                <a:cs typeface="Open Sans" panose="020B0604020202020204" charset="0"/>
              </a:rPr>
              <a:t>.</a:t>
            </a:r>
            <a:endParaRPr lang="en" sz="1000" i="1" dirty="0">
              <a:latin typeface="Open Sans" panose="020B0604020202020204" charset="0"/>
              <a:ea typeface="Open Sans" panose="020B0604020202020204" charset="0"/>
              <a:cs typeface="Open Sans" panose="020B0604020202020204" charset="0"/>
            </a:endParaRPr>
          </a:p>
        </p:txBody>
      </p:sp>
      <p:sp>
        <p:nvSpPr>
          <p:cNvPr id="21" name="Shape 102"/>
          <p:cNvSpPr txBox="1">
            <a:spLocks/>
          </p:cNvSpPr>
          <p:nvPr/>
        </p:nvSpPr>
        <p:spPr>
          <a:xfrm>
            <a:off x="259711" y="8704"/>
            <a:ext cx="8729489" cy="447675"/>
          </a:xfrm>
          <a:prstGeom prst="rect">
            <a:avLst/>
          </a:prstGeom>
          <a:noFill/>
          <a:ln>
            <a:noFill/>
          </a:ln>
        </p:spPr>
        <p:txBody>
          <a:bodyPr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Font typeface="Economica"/>
              <a:buNone/>
              <a:defRPr sz="4200" b="0" i="0" u="none" strike="noStrike" cap="none">
                <a:solidFill>
                  <a:schemeClr val="dk1"/>
                </a:solidFill>
                <a:latin typeface="Economica"/>
                <a:ea typeface="Economica"/>
                <a:cs typeface="Economica"/>
                <a:sym typeface="Economica"/>
              </a:defRPr>
            </a:lvl1pPr>
            <a:lvl2pPr lvl="1">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lvl="2">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lvl="3">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lvl="4">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lvl="5">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lvl="6">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lvl="7">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lvl="8">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a:pPr algn="ctr"/>
            <a:r>
              <a:rPr lang="en-US" sz="2000" b="1" dirty="0" smtClean="0">
                <a:solidFill>
                  <a:schemeClr val="accent1">
                    <a:lumMod val="60000"/>
                    <a:lumOff val="40000"/>
                  </a:schemeClr>
                </a:solidFill>
              </a:rPr>
              <a:t>II. Schedule </a:t>
            </a:r>
            <a:r>
              <a:rPr lang="en-US" sz="2000" b="1" dirty="0">
                <a:solidFill>
                  <a:schemeClr val="accent1">
                    <a:lumMod val="60000"/>
                    <a:lumOff val="40000"/>
                  </a:schemeClr>
                </a:solidFill>
              </a:rPr>
              <a:t>&amp; Requirements for MIS Thesis (1)</a:t>
            </a:r>
            <a:endParaRPr lang="en" sz="2000" b="1" dirty="0">
              <a:solidFill>
                <a:schemeClr val="accent1">
                  <a:lumMod val="60000"/>
                  <a:lumOff val="40000"/>
                </a:schemeClr>
              </a:solidFill>
            </a:endParaRPr>
          </a:p>
        </p:txBody>
      </p:sp>
      <p:sp>
        <p:nvSpPr>
          <p:cNvPr id="22" name="Shape 73"/>
          <p:cNvSpPr txBox="1">
            <a:spLocks/>
          </p:cNvSpPr>
          <p:nvPr/>
        </p:nvSpPr>
        <p:spPr>
          <a:xfrm>
            <a:off x="0" y="396159"/>
            <a:ext cx="5894257" cy="322650"/>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1"/>
              </a:buClr>
              <a:buSzPct val="100000"/>
              <a:buFont typeface="Open Sans"/>
              <a:buNone/>
              <a:defRPr sz="1800" b="0" i="0" u="none" strike="noStrike" cap="none">
                <a:solidFill>
                  <a:schemeClr val="dk1"/>
                </a:solidFill>
                <a:latin typeface="Open Sans"/>
                <a:ea typeface="Open Sans"/>
                <a:cs typeface="Open Sans"/>
                <a:sym typeface="Open Sans"/>
              </a:defRPr>
            </a:lvl1pPr>
            <a:lvl2pPr marR="0" lvl="1"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2pPr>
            <a:lvl3pPr marR="0" lvl="2"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3pPr>
            <a:lvl4pPr marR="0" lvl="3"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4pPr>
            <a:lvl5pPr marR="0" lvl="4"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5pPr>
            <a:lvl6pPr marR="0" lvl="5"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6pPr>
            <a:lvl7pPr marR="0" lvl="6"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7pPr>
            <a:lvl8pPr marR="0" lvl="7"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8pPr>
            <a:lvl9pPr marR="0" lvl="8"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9pPr>
          </a:lstStyle>
          <a:p>
            <a:pPr>
              <a:spcAft>
                <a:spcPts val="0"/>
              </a:spcAft>
            </a:pPr>
            <a:r>
              <a:rPr lang="en" sz="1000" b="1" i="1" dirty="0" smtClean="0">
                <a:solidFill>
                  <a:srgbClr val="FF0000"/>
                </a:solidFill>
                <a:latin typeface="Open Sans" panose="020B0604020202020204" charset="0"/>
                <a:ea typeface="Open Sans" panose="020B0604020202020204" charset="0"/>
                <a:cs typeface="Open Sans" panose="020B0604020202020204" charset="0"/>
              </a:rPr>
              <a:t>* </a:t>
            </a:r>
            <a:r>
              <a:rPr lang="en-US" sz="1000" b="1" i="1" dirty="0" smtClean="0">
                <a:solidFill>
                  <a:srgbClr val="FF0000"/>
                </a:solidFill>
                <a:latin typeface="Open Sans" panose="020B0604020202020204" charset="0"/>
                <a:ea typeface="Open Sans" panose="020B0604020202020204" charset="0"/>
                <a:cs typeface="Open Sans" panose="020B0604020202020204" charset="0"/>
              </a:rPr>
              <a:t>The following procedures below do not have to be re-taken if done in previous semesters.</a:t>
            </a:r>
            <a:endParaRPr lang="en" sz="1000" b="1" i="1" dirty="0">
              <a:solidFill>
                <a:srgbClr val="FF0000"/>
              </a:solidFill>
              <a:latin typeface="Open Sans" panose="020B0604020202020204" charset="0"/>
              <a:ea typeface="Open Sans" panose="020B0604020202020204" charset="0"/>
              <a:cs typeface="Open Sans" panose="020B0604020202020204" charset="0"/>
            </a:endParaRPr>
          </a:p>
        </p:txBody>
      </p:sp>
      <p:grpSp>
        <p:nvGrpSpPr>
          <p:cNvPr id="2" name="그룹 1"/>
          <p:cNvGrpSpPr/>
          <p:nvPr/>
        </p:nvGrpSpPr>
        <p:grpSpPr>
          <a:xfrm>
            <a:off x="3054944" y="3746906"/>
            <a:ext cx="2899290" cy="540075"/>
            <a:chOff x="3048503" y="2396509"/>
            <a:chExt cx="2899290" cy="540075"/>
          </a:xfrm>
        </p:grpSpPr>
        <p:sp>
          <p:nvSpPr>
            <p:cNvPr id="26" name="Shape 118"/>
            <p:cNvSpPr txBox="1"/>
            <p:nvPr/>
          </p:nvSpPr>
          <p:spPr>
            <a:xfrm>
              <a:off x="3048503" y="2396509"/>
              <a:ext cx="2899290" cy="540075"/>
            </a:xfrm>
            <a:prstGeom prst="rect">
              <a:avLst/>
            </a:prstGeom>
            <a:solidFill>
              <a:schemeClr val="lt2"/>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sp>
          <p:nvSpPr>
            <p:cNvPr id="27" name="Shape 119"/>
            <p:cNvSpPr txBox="1">
              <a:spLocks/>
            </p:cNvSpPr>
            <p:nvPr/>
          </p:nvSpPr>
          <p:spPr>
            <a:xfrm>
              <a:off x="3054999" y="2436778"/>
              <a:ext cx="2892793" cy="411899"/>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1"/>
                </a:buClr>
                <a:buSzPct val="100000"/>
                <a:buFont typeface="Open Sans"/>
                <a:buNone/>
                <a:defRPr sz="1800" b="0" i="0" u="none" strike="noStrike" cap="none">
                  <a:solidFill>
                    <a:schemeClr val="dk1"/>
                  </a:solidFill>
                  <a:latin typeface="Open Sans"/>
                  <a:ea typeface="Open Sans"/>
                  <a:cs typeface="Open Sans"/>
                  <a:sym typeface="Open Sans"/>
                </a:defRPr>
              </a:lvl1pPr>
              <a:lvl2pPr marR="0" lvl="1"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2pPr>
              <a:lvl3pPr marR="0" lvl="2"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3pPr>
              <a:lvl4pPr marR="0" lvl="3"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4pPr>
              <a:lvl5pPr marR="0" lvl="4"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5pPr>
              <a:lvl6pPr marR="0" lvl="5"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6pPr>
              <a:lvl7pPr marR="0" lvl="6"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7pPr>
              <a:lvl8pPr marR="0" lvl="7"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8pPr>
              <a:lvl9pPr marR="0" lvl="8"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9pPr>
            </a:lstStyle>
            <a:p>
              <a:pPr algn="ctr">
                <a:spcAft>
                  <a:spcPts val="0"/>
                </a:spcAft>
              </a:pPr>
              <a:r>
                <a:rPr lang="en-US" sz="1600" dirty="0" smtClean="0">
                  <a:solidFill>
                    <a:schemeClr val="lt1"/>
                  </a:solidFill>
                  <a:latin typeface="Open Sans" panose="020B0604020202020204" charset="0"/>
                  <a:ea typeface="Open Sans" panose="020B0604020202020204" charset="0"/>
                  <a:cs typeface="Open Sans" panose="020B0604020202020204" charset="0"/>
                </a:rPr>
                <a:t>Before the screening</a:t>
              </a:r>
              <a:endParaRPr lang="en-US" sz="1600" dirty="0">
                <a:solidFill>
                  <a:schemeClr val="lt1"/>
                </a:solidFill>
                <a:latin typeface="Open Sans" panose="020B0604020202020204" charset="0"/>
                <a:ea typeface="Open Sans" panose="020B0604020202020204" charset="0"/>
                <a:cs typeface="Open Sans" panose="020B0604020202020204" charset="0"/>
              </a:endParaRPr>
            </a:p>
          </p:txBody>
        </p:sp>
      </p:grpSp>
      <p:sp>
        <p:nvSpPr>
          <p:cNvPr id="24" name="Shape 113"/>
          <p:cNvSpPr txBox="1"/>
          <p:nvPr/>
        </p:nvSpPr>
        <p:spPr>
          <a:xfrm>
            <a:off x="121058" y="2358338"/>
            <a:ext cx="2858358" cy="540075"/>
          </a:xfrm>
          <a:prstGeom prst="rect">
            <a:avLst/>
          </a:prstGeom>
          <a:solidFill>
            <a:schemeClr val="lt2"/>
          </a:solidFill>
          <a:ln>
            <a:noFill/>
          </a:ln>
        </p:spPr>
        <p:txBody>
          <a:bodyPr lIns="91425" tIns="91425" rIns="91425" bIns="91425" anchor="ctr" anchorCtr="0">
            <a:noAutofit/>
          </a:bodyPr>
          <a:lstStyle/>
          <a:p>
            <a:pPr lvl="0" algn="ctr"/>
            <a:r>
              <a:rPr lang="en-US" altLang="ko-KR" sz="1800" b="1" dirty="0" smtClean="0">
                <a:solidFill>
                  <a:schemeClr val="lt1"/>
                </a:solidFill>
                <a:latin typeface="Open Sans" panose="020B0604020202020204" charset="0"/>
                <a:ea typeface="Open Sans" panose="020B0604020202020204" charset="0"/>
                <a:cs typeface="Open Sans" panose="020B0604020202020204" charset="0"/>
              </a:rPr>
              <a:t>Sep. </a:t>
            </a:r>
            <a:r>
              <a:rPr lang="en-US" altLang="ko-KR" sz="1800" b="1" dirty="0" smtClean="0">
                <a:solidFill>
                  <a:schemeClr val="lt1"/>
                </a:solidFill>
                <a:latin typeface="Open Sans" panose="020B0604020202020204" charset="0"/>
                <a:ea typeface="Open Sans" panose="020B0604020202020204" charset="0"/>
                <a:cs typeface="Open Sans" panose="020B0604020202020204" charset="0"/>
              </a:rPr>
              <a:t>22 (Fri.) 13:00 </a:t>
            </a:r>
            <a:endParaRPr lang="en-US" altLang="ko-KR" sz="1800" b="1" dirty="0">
              <a:solidFill>
                <a:schemeClr val="lt1"/>
              </a:solidFill>
              <a:latin typeface="Open Sans" panose="020B0604020202020204" charset="0"/>
              <a:ea typeface="Open Sans" panose="020B0604020202020204" charset="0"/>
              <a:cs typeface="Open Sans" panose="020B060402020202020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grpSp>
        <p:nvGrpSpPr>
          <p:cNvPr id="111" name="Shape 111"/>
          <p:cNvGrpSpPr/>
          <p:nvPr/>
        </p:nvGrpSpPr>
        <p:grpSpPr>
          <a:xfrm>
            <a:off x="134224" y="752743"/>
            <a:ext cx="2895621" cy="4010053"/>
            <a:chOff x="437825" y="1568588"/>
            <a:chExt cx="2685450" cy="3086700"/>
          </a:xfrm>
        </p:grpSpPr>
        <p:sp>
          <p:nvSpPr>
            <p:cNvPr id="112" name="Shape 112"/>
            <p:cNvSpPr/>
            <p:nvPr/>
          </p:nvSpPr>
          <p:spPr>
            <a:xfrm>
              <a:off x="440075" y="1568588"/>
              <a:ext cx="2683200" cy="3086700"/>
            </a:xfrm>
            <a:prstGeom prst="rect">
              <a:avLst/>
            </a:prstGeom>
            <a:noFill/>
            <a:ln w="9525" cap="flat" cmpd="sng">
              <a:solidFill>
                <a:schemeClr val="lt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sp>
          <p:nvSpPr>
            <p:cNvPr id="113" name="Shape 113"/>
            <p:cNvSpPr txBox="1"/>
            <p:nvPr/>
          </p:nvSpPr>
          <p:spPr>
            <a:xfrm>
              <a:off x="437825" y="1568588"/>
              <a:ext cx="2683200" cy="411899"/>
            </a:xfrm>
            <a:prstGeom prst="rect">
              <a:avLst/>
            </a:prstGeom>
            <a:solidFill>
              <a:schemeClr val="lt2"/>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grpSp>
      <p:sp>
        <p:nvSpPr>
          <p:cNvPr id="114" name="Shape 114"/>
          <p:cNvSpPr txBox="1">
            <a:spLocks noGrp="1"/>
          </p:cNvSpPr>
          <p:nvPr>
            <p:ph type="body" idx="4294967295"/>
          </p:nvPr>
        </p:nvSpPr>
        <p:spPr>
          <a:xfrm>
            <a:off x="145290" y="825334"/>
            <a:ext cx="2855635" cy="364349"/>
          </a:xfrm>
          <a:prstGeom prst="rect">
            <a:avLst/>
          </a:prstGeom>
        </p:spPr>
        <p:txBody>
          <a:bodyPr lIns="91425" tIns="91425" rIns="91425" bIns="91425" anchor="t" anchorCtr="0">
            <a:noAutofit/>
          </a:bodyPr>
          <a:lstStyle/>
          <a:p>
            <a:pPr lvl="0" algn="ctr">
              <a:spcAft>
                <a:spcPts val="0"/>
              </a:spcAft>
            </a:pPr>
            <a:r>
              <a:rPr lang="en-US" b="1" dirty="0" smtClean="0">
                <a:solidFill>
                  <a:schemeClr val="bg1"/>
                </a:solidFill>
                <a:latin typeface="Open Sans" panose="020B0604020202020204" charset="0"/>
                <a:ea typeface="Open Sans" panose="020B0604020202020204" charset="0"/>
                <a:cs typeface="Open Sans" panose="020B0604020202020204" charset="0"/>
              </a:rPr>
              <a:t>Dec </a:t>
            </a:r>
            <a:r>
              <a:rPr lang="en-US" b="1" dirty="0">
                <a:solidFill>
                  <a:schemeClr val="bg1"/>
                </a:solidFill>
                <a:latin typeface="Open Sans" panose="020B0604020202020204" charset="0"/>
                <a:ea typeface="Open Sans" panose="020B0604020202020204" charset="0"/>
                <a:cs typeface="Open Sans" panose="020B0604020202020204" charset="0"/>
              </a:rPr>
              <a:t>8</a:t>
            </a:r>
            <a:r>
              <a:rPr lang="en-US" b="1" dirty="0" smtClean="0">
                <a:solidFill>
                  <a:schemeClr val="bg1"/>
                </a:solidFill>
                <a:latin typeface="Open Sans" panose="020B0604020202020204" charset="0"/>
                <a:ea typeface="Open Sans" panose="020B0604020202020204" charset="0"/>
                <a:cs typeface="Open Sans" panose="020B0604020202020204" charset="0"/>
              </a:rPr>
              <a:t> (Fri.) </a:t>
            </a:r>
            <a:r>
              <a:rPr lang="en-US" b="1" dirty="0">
                <a:solidFill>
                  <a:schemeClr val="bg1"/>
                </a:solidFill>
                <a:latin typeface="Open Sans" panose="020B0604020202020204" charset="0"/>
                <a:ea typeface="Open Sans" panose="020B0604020202020204" charset="0"/>
                <a:cs typeface="Open Sans" panose="020B0604020202020204" charset="0"/>
              </a:rPr>
              <a:t>13:00</a:t>
            </a:r>
          </a:p>
        </p:txBody>
      </p:sp>
      <p:sp>
        <p:nvSpPr>
          <p:cNvPr id="115" name="Shape 115"/>
          <p:cNvSpPr txBox="1">
            <a:spLocks noGrp="1"/>
          </p:cNvSpPr>
          <p:nvPr>
            <p:ph type="body" idx="4294967295"/>
          </p:nvPr>
        </p:nvSpPr>
        <p:spPr>
          <a:xfrm>
            <a:off x="195918" y="1298570"/>
            <a:ext cx="2805008" cy="3356504"/>
          </a:xfrm>
          <a:prstGeom prst="rect">
            <a:avLst/>
          </a:prstGeom>
        </p:spPr>
        <p:txBody>
          <a:bodyPr lIns="91425" tIns="91425" rIns="91425" bIns="91425" anchor="t" anchorCtr="0">
            <a:noAutofit/>
          </a:bodyPr>
          <a:lstStyle/>
          <a:p>
            <a:pPr latinLnBrk="1"/>
            <a:r>
              <a:rPr lang="en-US" altLang="ko-KR" sz="900" b="1" dirty="0">
                <a:latin typeface="Open Sans" panose="020B0604020202020204" charset="0"/>
                <a:ea typeface="Open Sans" panose="020B0604020202020204" charset="0"/>
                <a:cs typeface="Open Sans" panose="020B0604020202020204" charset="0"/>
              </a:rPr>
              <a:t>- </a:t>
            </a:r>
            <a:r>
              <a:rPr lang="en-US" altLang="ko-KR" sz="900" b="1" dirty="0">
                <a:solidFill>
                  <a:srgbClr val="FF0000"/>
                </a:solidFill>
                <a:latin typeface="Open Sans" panose="020B0604020202020204" charset="0"/>
                <a:ea typeface="Open Sans" panose="020B0604020202020204" charset="0"/>
                <a:cs typeface="Open Sans" panose="020B0604020202020204" charset="0"/>
              </a:rPr>
              <a:t>Deadline for the final submission of Thesis for Screening (by electronic files)</a:t>
            </a:r>
          </a:p>
          <a:p>
            <a:pPr latinLnBrk="1"/>
            <a:r>
              <a:rPr lang="en-US" altLang="ko-KR" sz="900" dirty="0">
                <a:latin typeface="Open Sans" panose="020B0604020202020204" charset="0"/>
                <a:ea typeface="Open Sans" panose="020B0604020202020204" charset="0"/>
                <a:cs typeface="Open Sans" panose="020B0604020202020204" charset="0"/>
              </a:rPr>
              <a:t>- All </a:t>
            </a:r>
            <a:r>
              <a:rPr lang="en-US" altLang="ko-KR" sz="900" b="1" dirty="0">
                <a:latin typeface="Open Sans" panose="020B0604020202020204" charset="0"/>
                <a:ea typeface="Open Sans" panose="020B0604020202020204" charset="0"/>
                <a:cs typeface="Open Sans" panose="020B0604020202020204" charset="0"/>
              </a:rPr>
              <a:t>suggestions and revision requests</a:t>
            </a:r>
            <a:r>
              <a:rPr lang="en-US" altLang="ko-KR" sz="900" dirty="0">
                <a:latin typeface="Open Sans" panose="020B0604020202020204" charset="0"/>
                <a:ea typeface="Open Sans" panose="020B0604020202020204" charset="0"/>
                <a:cs typeface="Open Sans" panose="020B0604020202020204" charset="0"/>
              </a:rPr>
              <a:t> made by Thesis Committee </a:t>
            </a:r>
            <a:r>
              <a:rPr lang="en-US" altLang="ko-KR" sz="900" b="1" dirty="0">
                <a:latin typeface="Open Sans" panose="020B0604020202020204" charset="0"/>
                <a:ea typeface="Open Sans" panose="020B0604020202020204" charset="0"/>
                <a:cs typeface="Open Sans" panose="020B0604020202020204" charset="0"/>
              </a:rPr>
              <a:t>must</a:t>
            </a:r>
            <a:r>
              <a:rPr lang="en-US" altLang="ko-KR" sz="900" dirty="0">
                <a:latin typeface="Open Sans" panose="020B0604020202020204" charset="0"/>
                <a:ea typeface="Open Sans" panose="020B0604020202020204" charset="0"/>
                <a:cs typeface="Open Sans" panose="020B0604020202020204" charset="0"/>
              </a:rPr>
              <a:t> </a:t>
            </a:r>
            <a:r>
              <a:rPr lang="en-US" altLang="ko-KR" sz="900" b="1" dirty="0">
                <a:latin typeface="Open Sans" panose="020B0604020202020204" charset="0"/>
                <a:ea typeface="Open Sans" panose="020B0604020202020204" charset="0"/>
                <a:cs typeface="Open Sans" panose="020B0604020202020204" charset="0"/>
              </a:rPr>
              <a:t>be addressed</a:t>
            </a:r>
            <a:r>
              <a:rPr lang="en-US" altLang="ko-KR" sz="900" dirty="0">
                <a:latin typeface="Open Sans" panose="020B0604020202020204" charset="0"/>
                <a:ea typeface="Open Sans" panose="020B0604020202020204" charset="0"/>
                <a:cs typeface="Open Sans" panose="020B0604020202020204" charset="0"/>
              </a:rPr>
              <a:t> by students for consideration in the Final Screening.</a:t>
            </a:r>
          </a:p>
          <a:p>
            <a:pPr lvl="0" latinLnBrk="1"/>
            <a:r>
              <a:rPr lang="en-US" altLang="ko-KR" sz="900" kern="100" dirty="0">
                <a:latin typeface="Open Sans" panose="020B0604020202020204" charset="0"/>
                <a:ea typeface="Open Sans" panose="020B0604020202020204" charset="0"/>
                <a:cs typeface="Open Sans" panose="020B0604020202020204" charset="0"/>
              </a:rPr>
              <a:t>- A Korean language version abstract should be added at the end of the thesis (separate from the English language version abstract at the beginning of the thesis)</a:t>
            </a:r>
          </a:p>
        </p:txBody>
      </p:sp>
      <p:grpSp>
        <p:nvGrpSpPr>
          <p:cNvPr id="116" name="Shape 116"/>
          <p:cNvGrpSpPr/>
          <p:nvPr/>
        </p:nvGrpSpPr>
        <p:grpSpPr>
          <a:xfrm>
            <a:off x="3086687" y="752743"/>
            <a:ext cx="2957938" cy="4010052"/>
            <a:chOff x="3230400" y="1568588"/>
            <a:chExt cx="2683200" cy="3086700"/>
          </a:xfrm>
        </p:grpSpPr>
        <p:sp>
          <p:nvSpPr>
            <p:cNvPr id="117" name="Shape 117"/>
            <p:cNvSpPr/>
            <p:nvPr/>
          </p:nvSpPr>
          <p:spPr>
            <a:xfrm>
              <a:off x="3230400" y="1568588"/>
              <a:ext cx="2683200" cy="3086700"/>
            </a:xfrm>
            <a:prstGeom prst="rect">
              <a:avLst/>
            </a:prstGeom>
            <a:noFill/>
            <a:ln w="9525" cap="flat" cmpd="sng">
              <a:solidFill>
                <a:schemeClr val="lt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sp>
          <p:nvSpPr>
            <p:cNvPr id="118" name="Shape 118"/>
            <p:cNvSpPr txBox="1"/>
            <p:nvPr/>
          </p:nvSpPr>
          <p:spPr>
            <a:xfrm>
              <a:off x="3230400" y="1568600"/>
              <a:ext cx="2683200" cy="411899"/>
            </a:xfrm>
            <a:prstGeom prst="rect">
              <a:avLst/>
            </a:prstGeom>
            <a:solidFill>
              <a:schemeClr val="lt2"/>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grpSp>
      <p:sp>
        <p:nvSpPr>
          <p:cNvPr id="119" name="Shape 119"/>
          <p:cNvSpPr txBox="1">
            <a:spLocks noGrp="1"/>
          </p:cNvSpPr>
          <p:nvPr>
            <p:ph type="body" idx="4294967295"/>
          </p:nvPr>
        </p:nvSpPr>
        <p:spPr>
          <a:xfrm>
            <a:off x="3094958" y="800341"/>
            <a:ext cx="3010442" cy="472747"/>
          </a:xfrm>
          <a:prstGeom prst="rect">
            <a:avLst/>
          </a:prstGeom>
        </p:spPr>
        <p:txBody>
          <a:bodyPr lIns="91425" tIns="91425" rIns="91425" bIns="91425" anchor="t" anchorCtr="0">
            <a:noAutofit/>
          </a:bodyPr>
          <a:lstStyle/>
          <a:p>
            <a:pPr lvl="0" algn="ctr">
              <a:spcAft>
                <a:spcPts val="0"/>
              </a:spcAft>
            </a:pPr>
            <a:r>
              <a:rPr lang="fr-FR" sz="1700" b="1" dirty="0" smtClean="0">
                <a:solidFill>
                  <a:schemeClr val="bg1"/>
                </a:solidFill>
                <a:latin typeface="Open Sans" panose="020B0604020202020204" charset="0"/>
                <a:ea typeface="Open Sans" panose="020B0604020202020204" charset="0"/>
                <a:cs typeface="Open Sans" panose="020B0604020202020204" charset="0"/>
              </a:rPr>
              <a:t>Dec 21 (Thur.) </a:t>
            </a:r>
            <a:r>
              <a:rPr lang="fr-FR" sz="1700" b="1" dirty="0">
                <a:solidFill>
                  <a:schemeClr val="bg1"/>
                </a:solidFill>
                <a:latin typeface="Open Sans" panose="020B0604020202020204" charset="0"/>
                <a:ea typeface="Open Sans" panose="020B0604020202020204" charset="0"/>
                <a:cs typeface="Open Sans" panose="020B0604020202020204" charset="0"/>
              </a:rPr>
              <a:t>~ </a:t>
            </a:r>
            <a:r>
              <a:rPr lang="fr-FR" sz="1700" b="1" dirty="0" smtClean="0">
                <a:solidFill>
                  <a:schemeClr val="bg1"/>
                </a:solidFill>
                <a:latin typeface="Open Sans" panose="020B0604020202020204" charset="0"/>
                <a:ea typeface="Open Sans" panose="020B0604020202020204" charset="0"/>
                <a:cs typeface="Open Sans" panose="020B0604020202020204" charset="0"/>
              </a:rPr>
              <a:t>26 (Tue.)</a:t>
            </a:r>
            <a:endParaRPr lang="fr-FR" sz="1700" b="1" dirty="0">
              <a:solidFill>
                <a:schemeClr val="bg1"/>
              </a:solidFill>
              <a:latin typeface="Open Sans" panose="020B0604020202020204" charset="0"/>
              <a:ea typeface="Open Sans" panose="020B0604020202020204" charset="0"/>
              <a:cs typeface="Open Sans" panose="020B0604020202020204" charset="0"/>
            </a:endParaRPr>
          </a:p>
        </p:txBody>
      </p:sp>
      <p:sp>
        <p:nvSpPr>
          <p:cNvPr id="120" name="Shape 120"/>
          <p:cNvSpPr txBox="1">
            <a:spLocks noGrp="1"/>
          </p:cNvSpPr>
          <p:nvPr>
            <p:ph type="body" idx="4294967295"/>
          </p:nvPr>
        </p:nvSpPr>
        <p:spPr>
          <a:xfrm>
            <a:off x="3090619" y="1287857"/>
            <a:ext cx="2954005" cy="3460169"/>
          </a:xfrm>
          <a:prstGeom prst="rect">
            <a:avLst/>
          </a:prstGeom>
        </p:spPr>
        <p:txBody>
          <a:bodyPr lIns="91425" tIns="91425" rIns="91425" bIns="91425" anchor="t" anchorCtr="0">
            <a:noAutofit/>
          </a:bodyPr>
          <a:lstStyle/>
          <a:p>
            <a:pPr lvl="0" latinLnBrk="1">
              <a:buClr>
                <a:srgbClr val="000000"/>
              </a:buClr>
            </a:pPr>
            <a:r>
              <a:rPr lang="en-US" altLang="ko-KR" sz="1000" b="1" dirty="0">
                <a:solidFill>
                  <a:srgbClr val="000000"/>
                </a:solidFill>
                <a:latin typeface="Open Sans" panose="020B0604020202020204" charset="0"/>
                <a:ea typeface="Open Sans" panose="020B0604020202020204" charset="0"/>
                <a:cs typeface="Open Sans" panose="020B0604020202020204" charset="0"/>
              </a:rPr>
              <a:t>- Final Consultation period with Thesis Advisor (by student and if necessary)</a:t>
            </a:r>
            <a:endParaRPr lang="en-US" altLang="ko-KR" sz="1000" kern="100" dirty="0">
              <a:solidFill>
                <a:srgbClr val="000000"/>
              </a:solidFill>
              <a:latin typeface="Open Sans" panose="020B0604020202020204" charset="0"/>
              <a:ea typeface="Open Sans" panose="020B0604020202020204" charset="0"/>
              <a:cs typeface="Open Sans" panose="020B0604020202020204" charset="0"/>
            </a:endParaRPr>
          </a:p>
          <a:p>
            <a:pPr lvl="0" latinLnBrk="1">
              <a:spcAft>
                <a:spcPts val="0"/>
              </a:spcAft>
              <a:buClr>
                <a:srgbClr val="000000"/>
              </a:buClr>
            </a:pPr>
            <a:r>
              <a:rPr lang="en-US" altLang="ko-KR" sz="900" kern="100" dirty="0">
                <a:solidFill>
                  <a:srgbClr val="000000"/>
                </a:solidFill>
                <a:latin typeface="Open Sans" panose="020B0604020202020204" charset="0"/>
                <a:ea typeface="Open Sans" panose="020B0604020202020204" charset="0"/>
                <a:cs typeface="Open Sans" panose="020B0604020202020204" charset="0"/>
              </a:rPr>
              <a:t>-  </a:t>
            </a:r>
            <a:r>
              <a:rPr lang="en-US" altLang="ko-KR" sz="900" b="1" kern="100" dirty="0">
                <a:solidFill>
                  <a:srgbClr val="000000"/>
                </a:solidFill>
                <a:latin typeface="Open Sans" panose="020B0604020202020204" charset="0"/>
                <a:ea typeface="Open Sans" panose="020B0604020202020204" charset="0"/>
                <a:cs typeface="Open Sans" panose="020B0604020202020204" charset="0"/>
              </a:rPr>
              <a:t>Final check with the </a:t>
            </a:r>
            <a:r>
              <a:rPr lang="en-US" altLang="ko-KR" sz="900" b="1" kern="100" dirty="0" smtClean="0">
                <a:solidFill>
                  <a:srgbClr val="000000"/>
                </a:solidFill>
                <a:latin typeface="Open Sans" panose="020B0604020202020204" charset="0"/>
                <a:ea typeface="Open Sans" panose="020B0604020202020204" charset="0"/>
                <a:cs typeface="Open Sans" panose="020B0604020202020204" charset="0"/>
              </a:rPr>
              <a:t>Turn-it-in </a:t>
            </a:r>
            <a:r>
              <a:rPr lang="en-US" altLang="ko-KR" sz="900" kern="100" dirty="0">
                <a:solidFill>
                  <a:srgbClr val="000000"/>
                </a:solidFill>
                <a:latin typeface="Open Sans" panose="020B0604020202020204" charset="0"/>
                <a:ea typeface="Open Sans" panose="020B0604020202020204" charset="0"/>
                <a:cs typeface="Open Sans" panose="020B0604020202020204" charset="0"/>
              </a:rPr>
              <a:t>website and discuss the result with your thesis advisor. </a:t>
            </a:r>
            <a:r>
              <a:rPr lang="en-US" altLang="ko-KR" sz="900" b="1" kern="100" dirty="0">
                <a:solidFill>
                  <a:srgbClr val="000000"/>
                </a:solidFill>
                <a:latin typeface="Open Sans" panose="020B0604020202020204" charset="0"/>
                <a:ea typeface="Open Sans" panose="020B0604020202020204" charset="0"/>
                <a:cs typeface="Open Sans" panose="020B0604020202020204" charset="0"/>
              </a:rPr>
              <a:t>Request him/ her an approval for the [GSIS 9-21]</a:t>
            </a:r>
            <a:r>
              <a:rPr lang="en-US" altLang="ko-KR" sz="900" kern="100" dirty="0">
                <a:solidFill>
                  <a:srgbClr val="000000"/>
                </a:solidFill>
                <a:latin typeface="Open Sans" panose="020B0604020202020204" charset="0"/>
                <a:ea typeface="Open Sans" panose="020B0604020202020204" charset="0"/>
                <a:cs typeface="Open Sans" panose="020B0604020202020204" charset="0"/>
              </a:rPr>
              <a:t> Thesis Originality Check Confirmation Result Form.</a:t>
            </a:r>
          </a:p>
          <a:p>
            <a:pPr lvl="0" latinLnBrk="1">
              <a:spcAft>
                <a:spcPts val="0"/>
              </a:spcAft>
              <a:buClr>
                <a:srgbClr val="000000"/>
              </a:buClr>
            </a:pPr>
            <a:endParaRPr lang="en-US" altLang="ko-KR" sz="900" kern="100" dirty="0">
              <a:solidFill>
                <a:srgbClr val="000000"/>
              </a:solidFill>
              <a:latin typeface="Open Sans" panose="020B0604020202020204" charset="0"/>
              <a:ea typeface="Open Sans" panose="020B0604020202020204" charset="0"/>
              <a:cs typeface="Open Sans" panose="020B0604020202020204" charset="0"/>
            </a:endParaRPr>
          </a:p>
          <a:p>
            <a:pPr lvl="0" latinLnBrk="1">
              <a:spcAft>
                <a:spcPts val="0"/>
              </a:spcAft>
              <a:buClr>
                <a:srgbClr val="000000"/>
              </a:buClr>
            </a:pPr>
            <a:r>
              <a:rPr lang="en-US" altLang="ko-KR" sz="900" kern="100" dirty="0">
                <a:solidFill>
                  <a:srgbClr val="000000"/>
                </a:solidFill>
                <a:latin typeface="Open Sans" panose="020B0604020202020204" charset="0"/>
                <a:ea typeface="Open Sans" panose="020B0604020202020204" charset="0"/>
                <a:cs typeface="Open Sans" panose="020B0604020202020204" charset="0"/>
              </a:rPr>
              <a:t>- </a:t>
            </a:r>
            <a:r>
              <a:rPr lang="en-US" altLang="ko-KR" sz="900" b="1" kern="100" dirty="0">
                <a:solidFill>
                  <a:srgbClr val="000000"/>
                </a:solidFill>
                <a:latin typeface="Open Sans" panose="020B0604020202020204" charset="0"/>
                <a:ea typeface="Open Sans" panose="020B0604020202020204" charset="0"/>
                <a:cs typeface="Open Sans" panose="020B0604020202020204" charset="0"/>
              </a:rPr>
              <a:t>On-line submission via Ewha Womans University library webpage</a:t>
            </a:r>
            <a:r>
              <a:rPr lang="en-US" altLang="ko-KR" sz="900" kern="100" dirty="0">
                <a:solidFill>
                  <a:srgbClr val="000000"/>
                </a:solidFill>
                <a:latin typeface="Open Sans" panose="020B0604020202020204" charset="0"/>
                <a:ea typeface="Open Sans" panose="020B0604020202020204" charset="0"/>
                <a:cs typeface="Open Sans" panose="020B0604020202020204" charset="0"/>
              </a:rPr>
              <a:t>. After approval for on-line submission, print hard cover copy. &amp; Get the Thesis Committees’ signatures on three hard cover copies.</a:t>
            </a:r>
          </a:p>
          <a:p>
            <a:pPr lvl="0" latinLnBrk="1">
              <a:spcAft>
                <a:spcPts val="0"/>
              </a:spcAft>
              <a:buClr>
                <a:srgbClr val="000000"/>
              </a:buClr>
            </a:pPr>
            <a:endParaRPr lang="en-US" altLang="ko-KR" sz="900" kern="100" dirty="0">
              <a:solidFill>
                <a:srgbClr val="000000"/>
              </a:solidFill>
              <a:latin typeface="Open Sans" panose="020B0604020202020204" charset="0"/>
              <a:ea typeface="Open Sans" panose="020B0604020202020204" charset="0"/>
              <a:cs typeface="Open Sans" panose="020B0604020202020204" charset="0"/>
            </a:endParaRPr>
          </a:p>
          <a:p>
            <a:pPr lvl="0" latinLnBrk="1">
              <a:spcAft>
                <a:spcPts val="0"/>
              </a:spcAft>
              <a:buClr>
                <a:srgbClr val="000000"/>
              </a:buClr>
            </a:pPr>
            <a:r>
              <a:rPr lang="en-US" altLang="ko-KR" sz="900" kern="100" dirty="0" smtClean="0">
                <a:solidFill>
                  <a:srgbClr val="000000"/>
                </a:solidFill>
                <a:latin typeface="Open Sans" panose="020B0604020202020204" charset="0"/>
                <a:ea typeface="Open Sans" panose="020B0604020202020204" charset="0"/>
                <a:cs typeface="Open Sans" panose="020B0604020202020204" charset="0"/>
              </a:rPr>
              <a:t>- </a:t>
            </a:r>
            <a:r>
              <a:rPr lang="en-US" altLang="ko-KR" sz="900" b="1" kern="100" dirty="0" smtClean="0">
                <a:solidFill>
                  <a:srgbClr val="000000"/>
                </a:solidFill>
                <a:latin typeface="Open Sans" panose="020B0604020202020204" charset="0"/>
                <a:ea typeface="Open Sans" panose="020B0604020202020204" charset="0"/>
                <a:cs typeface="Open Sans" panose="020B0604020202020204" charset="0"/>
              </a:rPr>
              <a:t>Receipt </a:t>
            </a:r>
            <a:r>
              <a:rPr lang="en-US" altLang="ko-KR" sz="900" b="1" kern="100" dirty="0">
                <a:solidFill>
                  <a:srgbClr val="000000"/>
                </a:solidFill>
                <a:latin typeface="Open Sans" panose="020B0604020202020204" charset="0"/>
                <a:ea typeface="Open Sans" panose="020B0604020202020204" charset="0"/>
                <a:cs typeface="Open Sans" panose="020B0604020202020204" charset="0"/>
              </a:rPr>
              <a:t>for Thesis Screening Fee payment </a:t>
            </a:r>
            <a:r>
              <a:rPr lang="en-US" altLang="ko-KR" sz="900" kern="100" dirty="0">
                <a:solidFill>
                  <a:srgbClr val="000000"/>
                </a:solidFill>
                <a:latin typeface="Open Sans" panose="020B0604020202020204" charset="0"/>
                <a:ea typeface="Open Sans" panose="020B0604020202020204" charset="0"/>
                <a:cs typeface="Open Sans" panose="020B0604020202020204" charset="0"/>
              </a:rPr>
              <a:t>can be found on Eureka. (168,000 won for M.I.S. / 795,000 won for Ph.D.). Pay the Thesis Screening fee</a:t>
            </a:r>
            <a:r>
              <a:rPr lang="en-US" altLang="ko-KR" sz="900" kern="100" dirty="0" smtClean="0">
                <a:solidFill>
                  <a:srgbClr val="000000"/>
                </a:solidFill>
                <a:latin typeface="Open Sans" panose="020B0604020202020204" charset="0"/>
                <a:ea typeface="Open Sans" panose="020B0604020202020204" charset="0"/>
                <a:cs typeface="Open Sans" panose="020B0604020202020204" charset="0"/>
              </a:rPr>
              <a:t>.</a:t>
            </a:r>
          </a:p>
          <a:p>
            <a:pPr lvl="0" latinLnBrk="1">
              <a:spcAft>
                <a:spcPts val="0"/>
              </a:spcAft>
              <a:buClr>
                <a:srgbClr val="000000"/>
              </a:buClr>
            </a:pPr>
            <a:endParaRPr lang="en-US" altLang="ko-KR" sz="900" kern="100" dirty="0" smtClean="0">
              <a:solidFill>
                <a:srgbClr val="000000"/>
              </a:solidFill>
              <a:latin typeface="Open Sans" panose="020B0604020202020204" charset="0"/>
              <a:ea typeface="Open Sans" panose="020B0604020202020204" charset="0"/>
              <a:cs typeface="Open Sans" panose="020B0604020202020204" charset="0"/>
            </a:endParaRPr>
          </a:p>
          <a:p>
            <a:pPr lvl="0" latinLnBrk="1">
              <a:spcAft>
                <a:spcPts val="0"/>
              </a:spcAft>
              <a:buClr>
                <a:srgbClr val="000000"/>
              </a:buClr>
            </a:pPr>
            <a:endParaRPr lang="en-US" altLang="ko-KR" sz="900" kern="100" dirty="0">
              <a:solidFill>
                <a:srgbClr val="000000"/>
              </a:solidFill>
              <a:latin typeface="Open Sans" panose="020B0604020202020204" charset="0"/>
              <a:ea typeface="Open Sans" panose="020B0604020202020204" charset="0"/>
              <a:cs typeface="Open Sans" panose="020B0604020202020204" charset="0"/>
            </a:endParaRPr>
          </a:p>
          <a:p>
            <a:pPr latinLnBrk="1">
              <a:spcAft>
                <a:spcPts val="0"/>
              </a:spcAft>
              <a:buClr>
                <a:srgbClr val="000000"/>
              </a:buClr>
            </a:pPr>
            <a:r>
              <a:rPr lang="en-US" altLang="ko-KR" sz="900" i="1" kern="100" dirty="0">
                <a:solidFill>
                  <a:srgbClr val="000000"/>
                </a:solidFill>
                <a:latin typeface="Open Sans" panose="020B0604020202020204" charset="0"/>
                <a:ea typeface="Open Sans" panose="020B0604020202020204" charset="0"/>
                <a:cs typeface="Open Sans" panose="020B0604020202020204" charset="0"/>
              </a:rPr>
              <a:t>*Online submission to Library schedule will be notified later.</a:t>
            </a:r>
          </a:p>
          <a:p>
            <a:pPr lvl="0" latinLnBrk="1">
              <a:spcAft>
                <a:spcPts val="0"/>
              </a:spcAft>
              <a:buClr>
                <a:srgbClr val="000000"/>
              </a:buClr>
            </a:pPr>
            <a:endParaRPr lang="en-US" altLang="ko-KR" sz="900" kern="100" dirty="0">
              <a:solidFill>
                <a:srgbClr val="000000"/>
              </a:solidFill>
              <a:latin typeface="Open Sans" panose="020B0604020202020204" charset="0"/>
              <a:ea typeface="Open Sans" panose="020B0604020202020204" charset="0"/>
              <a:cs typeface="Open Sans" panose="020B0604020202020204" charset="0"/>
            </a:endParaRPr>
          </a:p>
        </p:txBody>
      </p:sp>
      <p:grpSp>
        <p:nvGrpSpPr>
          <p:cNvPr id="121" name="Shape 121"/>
          <p:cNvGrpSpPr/>
          <p:nvPr/>
        </p:nvGrpSpPr>
        <p:grpSpPr>
          <a:xfrm>
            <a:off x="6105400" y="752743"/>
            <a:ext cx="2912762" cy="4010052"/>
            <a:chOff x="6022975" y="1568588"/>
            <a:chExt cx="2685450" cy="3086700"/>
          </a:xfrm>
        </p:grpSpPr>
        <p:sp>
          <p:nvSpPr>
            <p:cNvPr id="122" name="Shape 122"/>
            <p:cNvSpPr/>
            <p:nvPr/>
          </p:nvSpPr>
          <p:spPr>
            <a:xfrm>
              <a:off x="6022975" y="1568588"/>
              <a:ext cx="2683200" cy="3086700"/>
            </a:xfrm>
            <a:prstGeom prst="rect">
              <a:avLst/>
            </a:prstGeom>
            <a:noFill/>
            <a:ln w="9525" cap="flat" cmpd="sng">
              <a:solidFill>
                <a:schemeClr val="lt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sp>
          <p:nvSpPr>
            <p:cNvPr id="123" name="Shape 123"/>
            <p:cNvSpPr txBox="1"/>
            <p:nvPr/>
          </p:nvSpPr>
          <p:spPr>
            <a:xfrm>
              <a:off x="6025225" y="1568600"/>
              <a:ext cx="2683200" cy="411899"/>
            </a:xfrm>
            <a:prstGeom prst="rect">
              <a:avLst/>
            </a:prstGeom>
            <a:solidFill>
              <a:schemeClr val="lt2"/>
            </a:solidFill>
            <a:ln>
              <a:noFill/>
            </a:ln>
          </p:spPr>
          <p:txBody>
            <a:bodyPr lIns="91425" tIns="91425" rIns="91425" bIns="91425" anchor="ctr" anchorCtr="0">
              <a:noAutofit/>
            </a:bodyPr>
            <a:lstStyle/>
            <a:p>
              <a:pPr lvl="0">
                <a:spcBef>
                  <a:spcPts val="0"/>
                </a:spcBef>
                <a:buNone/>
              </a:pPr>
              <a:endParaRPr>
                <a:latin typeface="Open Sans" panose="020B0604020202020204" charset="0"/>
                <a:ea typeface="Open Sans" panose="020B0604020202020204" charset="0"/>
                <a:cs typeface="Open Sans" panose="020B0604020202020204" charset="0"/>
              </a:endParaRPr>
            </a:p>
          </p:txBody>
        </p:sp>
      </p:grpSp>
      <p:sp>
        <p:nvSpPr>
          <p:cNvPr id="124" name="Shape 124"/>
          <p:cNvSpPr txBox="1">
            <a:spLocks noGrp="1"/>
          </p:cNvSpPr>
          <p:nvPr>
            <p:ph type="body" idx="4294967295"/>
          </p:nvPr>
        </p:nvSpPr>
        <p:spPr>
          <a:xfrm>
            <a:off x="6117779" y="798876"/>
            <a:ext cx="2907882" cy="411899"/>
          </a:xfrm>
          <a:prstGeom prst="rect">
            <a:avLst/>
          </a:prstGeom>
        </p:spPr>
        <p:txBody>
          <a:bodyPr lIns="91425" tIns="91425" rIns="91425" bIns="91425" anchor="t" anchorCtr="0">
            <a:noAutofit/>
          </a:bodyPr>
          <a:lstStyle/>
          <a:p>
            <a:pPr algn="ctr" latinLnBrk="1"/>
            <a:r>
              <a:rPr lang="en-US" b="1" dirty="0" smtClean="0">
                <a:solidFill>
                  <a:schemeClr val="bg1"/>
                </a:solidFill>
                <a:latin typeface="Open Sans" panose="020B0604020202020204" charset="0"/>
                <a:ea typeface="Open Sans" panose="020B0604020202020204" charset="0"/>
                <a:cs typeface="Open Sans" panose="020B0604020202020204" charset="0"/>
              </a:rPr>
              <a:t>Dec 27 (Wed.)</a:t>
            </a:r>
            <a:endParaRPr lang="en-US" b="1" dirty="0">
              <a:solidFill>
                <a:schemeClr val="bg1"/>
              </a:solidFill>
              <a:latin typeface="Open Sans" panose="020B0604020202020204" charset="0"/>
              <a:ea typeface="Open Sans" panose="020B0604020202020204" charset="0"/>
              <a:cs typeface="Open Sans" panose="020B0604020202020204" charset="0"/>
            </a:endParaRPr>
          </a:p>
        </p:txBody>
      </p:sp>
      <p:sp>
        <p:nvSpPr>
          <p:cNvPr id="125" name="Shape 125"/>
          <p:cNvSpPr txBox="1">
            <a:spLocks noGrp="1"/>
          </p:cNvSpPr>
          <p:nvPr>
            <p:ph type="body" idx="4294967295"/>
          </p:nvPr>
        </p:nvSpPr>
        <p:spPr>
          <a:xfrm>
            <a:off x="6105400" y="1298569"/>
            <a:ext cx="2910322" cy="3464226"/>
          </a:xfrm>
          <a:prstGeom prst="rect">
            <a:avLst/>
          </a:prstGeom>
        </p:spPr>
        <p:txBody>
          <a:bodyPr lIns="91425" tIns="91425" rIns="91425" bIns="91425" anchor="t" anchorCtr="0">
            <a:noAutofit/>
          </a:bodyPr>
          <a:lstStyle/>
          <a:p>
            <a:pPr latinLnBrk="1"/>
            <a:r>
              <a:rPr lang="en-US" sz="1000" b="1" dirty="0">
                <a:latin typeface="Open Sans" panose="020B0604020202020204" charset="0"/>
                <a:ea typeface="Open Sans" panose="020B0604020202020204" charset="0"/>
                <a:cs typeface="Open Sans" panose="020B0604020202020204" charset="0"/>
              </a:rPr>
              <a:t>Final Thesis Submission </a:t>
            </a:r>
            <a:r>
              <a:rPr lang="en-US" sz="1000" b="1" dirty="0" smtClean="0">
                <a:latin typeface="Open Sans" panose="020B0604020202020204" charset="0"/>
                <a:ea typeface="Open Sans" panose="020B0604020202020204" charset="0"/>
                <a:cs typeface="Open Sans" panose="020B0604020202020204" charset="0"/>
              </a:rPr>
              <a:t>Deadline</a:t>
            </a:r>
            <a:br>
              <a:rPr lang="en-US" sz="1000" b="1" dirty="0" smtClean="0">
                <a:latin typeface="Open Sans" panose="020B0604020202020204" charset="0"/>
                <a:ea typeface="Open Sans" panose="020B0604020202020204" charset="0"/>
                <a:cs typeface="Open Sans" panose="020B0604020202020204" charset="0"/>
              </a:rPr>
            </a:br>
            <a:r>
              <a:rPr lang="en-US" sz="900" b="1" dirty="0">
                <a:latin typeface="Open Sans" panose="020B0604020202020204" charset="0"/>
                <a:ea typeface="Open Sans" panose="020B0604020202020204" charset="0"/>
                <a:cs typeface="Open Sans" panose="020B0604020202020204" charset="0"/>
              </a:rPr>
              <a:t/>
            </a:r>
            <a:br>
              <a:rPr lang="en-US" sz="900" b="1" dirty="0">
                <a:latin typeface="Open Sans" panose="020B0604020202020204" charset="0"/>
                <a:ea typeface="Open Sans" panose="020B0604020202020204" charset="0"/>
                <a:cs typeface="Open Sans" panose="020B0604020202020204" charset="0"/>
              </a:rPr>
            </a:br>
            <a:r>
              <a:rPr lang="en-US" sz="800" b="1" dirty="0" smtClean="0">
                <a:latin typeface="Open Sans" panose="020B0604020202020204" charset="0"/>
                <a:ea typeface="Open Sans" panose="020B0604020202020204" charset="0"/>
                <a:cs typeface="Open Sans" panose="020B0604020202020204" charset="0"/>
              </a:rPr>
              <a:t>1. Three </a:t>
            </a:r>
            <a:r>
              <a:rPr lang="en-US" sz="800" b="1" dirty="0">
                <a:latin typeface="Open Sans" panose="020B0604020202020204" charset="0"/>
                <a:ea typeface="Open Sans" panose="020B0604020202020204" charset="0"/>
                <a:cs typeface="Open Sans" panose="020B0604020202020204" charset="0"/>
              </a:rPr>
              <a:t>hard-cover copies of the thesis</a:t>
            </a:r>
            <a:r>
              <a:rPr lang="en-US" sz="800" dirty="0">
                <a:latin typeface="Open Sans" panose="020B0604020202020204" charset="0"/>
                <a:ea typeface="Open Sans" panose="020B0604020202020204" charset="0"/>
                <a:cs typeface="Open Sans" panose="020B0604020202020204" charset="0"/>
              </a:rPr>
              <a:t> </a:t>
            </a:r>
            <a:r>
              <a:rPr lang="en-US" sz="800" dirty="0" smtClean="0">
                <a:latin typeface="Open Sans" panose="020B0604020202020204" charset="0"/>
                <a:ea typeface="Open Sans" panose="020B0604020202020204" charset="0"/>
                <a:cs typeface="Open Sans" panose="020B0604020202020204" charset="0"/>
              </a:rPr>
              <a:t>including </a:t>
            </a:r>
            <a:r>
              <a:rPr lang="en-US" sz="800" u="sng" dirty="0">
                <a:latin typeface="Open Sans" panose="020B0604020202020204" charset="0"/>
                <a:ea typeface="Open Sans" panose="020B0604020202020204" charset="0"/>
                <a:cs typeface="Open Sans" panose="020B0604020202020204" charset="0"/>
              </a:rPr>
              <a:t>Thesis Screening Committee Signatures </a:t>
            </a:r>
            <a:r>
              <a:rPr lang="en-US" sz="800" dirty="0">
                <a:latin typeface="Open Sans" panose="020B0604020202020204" charset="0"/>
                <a:ea typeface="Open Sans" panose="020B0604020202020204" charset="0"/>
                <a:cs typeface="Open Sans" panose="020B0604020202020204" charset="0"/>
              </a:rPr>
              <a:t>obtain by </a:t>
            </a:r>
            <a:r>
              <a:rPr lang="en-US" sz="800" dirty="0" smtClean="0">
                <a:latin typeface="Open Sans" panose="020B0604020202020204" charset="0"/>
                <a:ea typeface="Open Sans" panose="020B0604020202020204" charset="0"/>
                <a:cs typeface="Open Sans" panose="020B0604020202020204" charset="0"/>
              </a:rPr>
              <a:t>students</a:t>
            </a:r>
            <a:r>
              <a:rPr lang="en-US" sz="800" b="1" dirty="0">
                <a:latin typeface="Open Sans" panose="020B0604020202020204" charset="0"/>
                <a:ea typeface="Open Sans" panose="020B0604020202020204" charset="0"/>
                <a:cs typeface="Open Sans" panose="020B0604020202020204" charset="0"/>
              </a:rPr>
              <a:t/>
            </a:r>
            <a:br>
              <a:rPr lang="en-US" sz="800" b="1" dirty="0">
                <a:latin typeface="Open Sans" panose="020B0604020202020204" charset="0"/>
                <a:ea typeface="Open Sans" panose="020B0604020202020204" charset="0"/>
                <a:cs typeface="Open Sans" panose="020B0604020202020204" charset="0"/>
              </a:rPr>
            </a:br>
            <a:r>
              <a:rPr lang="en-US" sz="800" b="1" dirty="0" smtClean="0">
                <a:latin typeface="Open Sans" panose="020B0604020202020204" charset="0"/>
                <a:ea typeface="Open Sans" panose="020B0604020202020204" charset="0"/>
                <a:cs typeface="Open Sans" panose="020B0604020202020204" charset="0"/>
              </a:rPr>
              <a:t>2. Author </a:t>
            </a:r>
            <a:r>
              <a:rPr lang="en-US" sz="800" b="1" dirty="0">
                <a:latin typeface="Open Sans" panose="020B0604020202020204" charset="0"/>
                <a:ea typeface="Open Sans" panose="020B0604020202020204" charset="0"/>
                <a:cs typeface="Open Sans" panose="020B0604020202020204" charset="0"/>
              </a:rPr>
              <a:t>Permission Agreement </a:t>
            </a:r>
            <a:r>
              <a:rPr lang="en-US" sz="800" b="1" dirty="0" smtClean="0">
                <a:latin typeface="Open Sans" panose="020B0604020202020204" charset="0"/>
                <a:ea typeface="Open Sans" panose="020B0604020202020204" charset="0"/>
                <a:cs typeface="Open Sans" panose="020B0604020202020204" charset="0"/>
              </a:rPr>
              <a:t/>
            </a:r>
            <a:br>
              <a:rPr lang="en-US" sz="800" b="1" dirty="0" smtClean="0">
                <a:latin typeface="Open Sans" panose="020B0604020202020204" charset="0"/>
                <a:ea typeface="Open Sans" panose="020B0604020202020204" charset="0"/>
                <a:cs typeface="Open Sans" panose="020B0604020202020204" charset="0"/>
              </a:rPr>
            </a:br>
            <a:r>
              <a:rPr lang="en-US" sz="800" b="1" dirty="0" smtClean="0">
                <a:latin typeface="Open Sans" panose="020B0604020202020204" charset="0"/>
                <a:ea typeface="Open Sans" panose="020B0604020202020204" charset="0"/>
                <a:cs typeface="Open Sans" panose="020B0604020202020204" charset="0"/>
              </a:rPr>
              <a:t>3. Confirmation </a:t>
            </a:r>
            <a:r>
              <a:rPr lang="en-US" sz="800" b="1" dirty="0">
                <a:latin typeface="Open Sans" panose="020B0604020202020204" charset="0"/>
                <a:ea typeface="Open Sans" panose="020B0604020202020204" charset="0"/>
                <a:cs typeface="Open Sans" panose="020B0604020202020204" charset="0"/>
              </a:rPr>
              <a:t>of File Online Submission</a:t>
            </a:r>
            <a:r>
              <a:rPr lang="en-US" sz="800" dirty="0">
                <a:latin typeface="Open Sans" panose="020B0604020202020204" charset="0"/>
                <a:ea typeface="Open Sans" panose="020B0604020202020204" charset="0"/>
                <a:cs typeface="Open Sans" panose="020B0604020202020204" charset="0"/>
              </a:rPr>
              <a:t> </a:t>
            </a:r>
            <a:br>
              <a:rPr lang="en-US" sz="800" dirty="0">
                <a:latin typeface="Open Sans" panose="020B0604020202020204" charset="0"/>
                <a:ea typeface="Open Sans" panose="020B0604020202020204" charset="0"/>
                <a:cs typeface="Open Sans" panose="020B0604020202020204" charset="0"/>
              </a:rPr>
            </a:br>
            <a:r>
              <a:rPr lang="en-US" sz="800" b="1" dirty="0" smtClean="0">
                <a:latin typeface="Open Sans" panose="020B0604020202020204" charset="0"/>
                <a:ea typeface="Open Sans" panose="020B0604020202020204" charset="0"/>
                <a:cs typeface="Open Sans" panose="020B0604020202020204" charset="0"/>
              </a:rPr>
              <a:t>4. [GSIS 9-21] Thesis Originality Check Confirmation Result Form </a:t>
            </a:r>
            <a:br>
              <a:rPr lang="en-US" sz="800" b="1" dirty="0" smtClean="0">
                <a:latin typeface="Open Sans" panose="020B0604020202020204" charset="0"/>
                <a:ea typeface="Open Sans" panose="020B0604020202020204" charset="0"/>
                <a:cs typeface="Open Sans" panose="020B0604020202020204" charset="0"/>
              </a:rPr>
            </a:br>
            <a:r>
              <a:rPr lang="en-US" sz="800" b="1" dirty="0" smtClean="0">
                <a:latin typeface="Open Sans" panose="020B0604020202020204" charset="0"/>
                <a:ea typeface="Open Sans" panose="020B0604020202020204" charset="0"/>
                <a:cs typeface="Open Sans" panose="020B0604020202020204" charset="0"/>
              </a:rPr>
              <a:t>5. Turn-it-in Digital receipt </a:t>
            </a:r>
            <a:br>
              <a:rPr lang="en-US" sz="800" b="1" dirty="0" smtClean="0">
                <a:latin typeface="Open Sans" panose="020B0604020202020204" charset="0"/>
                <a:ea typeface="Open Sans" panose="020B0604020202020204" charset="0"/>
                <a:cs typeface="Open Sans" panose="020B0604020202020204" charset="0"/>
              </a:rPr>
            </a:br>
            <a:r>
              <a:rPr lang="en-US" altLang="ko-KR" sz="800" dirty="0" smtClean="0">
                <a:latin typeface="Open Sans" panose="020B0604020202020204" charset="0"/>
                <a:ea typeface="Open Sans" panose="020B0604020202020204" charset="0"/>
                <a:cs typeface="Open Sans" panose="020B0604020202020204" charset="0"/>
              </a:rPr>
              <a:t>(</a:t>
            </a:r>
            <a:r>
              <a:rPr lang="en-US" altLang="ko-KR" sz="800" dirty="0">
                <a:latin typeface="Open Sans" panose="020B0604020202020204" charset="0"/>
                <a:ea typeface="Open Sans" panose="020B0604020202020204" charset="0"/>
                <a:cs typeface="Open Sans" panose="020B0604020202020204" charset="0"/>
              </a:rPr>
              <a:t>Discuss with your thesis </a:t>
            </a:r>
            <a:r>
              <a:rPr lang="en-US" altLang="ko-KR" sz="800" dirty="0" smtClean="0">
                <a:latin typeface="Open Sans" panose="020B0604020202020204" charset="0"/>
                <a:ea typeface="Open Sans" panose="020B0604020202020204" charset="0"/>
                <a:cs typeface="Open Sans" panose="020B0604020202020204" charset="0"/>
              </a:rPr>
              <a:t>advisor </a:t>
            </a:r>
            <a:r>
              <a:rPr lang="en-US" altLang="ko-KR" sz="800" dirty="0">
                <a:latin typeface="Open Sans" panose="020B0604020202020204" charset="0"/>
                <a:ea typeface="Open Sans" panose="020B0604020202020204" charset="0"/>
                <a:cs typeface="Open Sans" panose="020B0604020202020204" charset="0"/>
              </a:rPr>
              <a:t>about  your Turn-it-in result- highlighted phrases &amp; its percentage</a:t>
            </a:r>
            <a:r>
              <a:rPr lang="en-US" altLang="ko-KR" sz="800" dirty="0" smtClean="0">
                <a:latin typeface="Open Sans" panose="020B0604020202020204" charset="0"/>
                <a:ea typeface="Open Sans" panose="020B0604020202020204" charset="0"/>
                <a:cs typeface="Open Sans" panose="020B0604020202020204" charset="0"/>
              </a:rPr>
              <a:t>)</a:t>
            </a:r>
            <a:br>
              <a:rPr lang="en-US" altLang="ko-KR" sz="800" dirty="0" smtClean="0">
                <a:latin typeface="Open Sans" panose="020B0604020202020204" charset="0"/>
                <a:ea typeface="Open Sans" panose="020B0604020202020204" charset="0"/>
                <a:cs typeface="Open Sans" panose="020B0604020202020204" charset="0"/>
              </a:rPr>
            </a:br>
            <a:r>
              <a:rPr lang="en-US" altLang="ko-KR" sz="800" dirty="0">
                <a:latin typeface="Open Sans" panose="020B0604020202020204" charset="0"/>
                <a:ea typeface="Open Sans" panose="020B0604020202020204" charset="0"/>
                <a:cs typeface="Open Sans" panose="020B0604020202020204" charset="0"/>
              </a:rPr>
              <a:t/>
            </a:r>
            <a:br>
              <a:rPr lang="en-US" altLang="ko-KR" sz="800" dirty="0">
                <a:latin typeface="Open Sans" panose="020B0604020202020204" charset="0"/>
                <a:ea typeface="Open Sans" panose="020B0604020202020204" charset="0"/>
                <a:cs typeface="Open Sans" panose="020B0604020202020204" charset="0"/>
              </a:rPr>
            </a:br>
            <a:r>
              <a:rPr lang="en-US" altLang="ko-KR" sz="800" dirty="0">
                <a:latin typeface="Open Sans" panose="020B0604020202020204" charset="0"/>
                <a:ea typeface="Open Sans" panose="020B0604020202020204" charset="0"/>
                <a:cs typeface="Open Sans" panose="020B0604020202020204" charset="0"/>
              </a:rPr>
              <a:t>* Further notice regarding </a:t>
            </a:r>
            <a:r>
              <a:rPr lang="en-US" altLang="ko-KR" sz="800" dirty="0" err="1">
                <a:latin typeface="Open Sans" panose="020B0604020202020204" charset="0"/>
                <a:ea typeface="Open Sans" panose="020B0604020202020204" charset="0"/>
                <a:cs typeface="Open Sans" panose="020B0604020202020204" charset="0"/>
              </a:rPr>
              <a:t>Turnitin</a:t>
            </a:r>
            <a:r>
              <a:rPr lang="en-US" altLang="ko-KR" sz="800" dirty="0">
                <a:latin typeface="Open Sans" panose="020B0604020202020204" charset="0"/>
                <a:ea typeface="Open Sans" panose="020B0604020202020204" charset="0"/>
                <a:cs typeface="Open Sans" panose="020B0604020202020204" charset="0"/>
              </a:rPr>
              <a:t> and online submission will be announced via email</a:t>
            </a:r>
            <a:r>
              <a:rPr lang="en-US" altLang="ko-KR" sz="800" dirty="0" smtClean="0">
                <a:latin typeface="Open Sans" panose="020B0604020202020204" charset="0"/>
                <a:ea typeface="Open Sans" panose="020B0604020202020204" charset="0"/>
                <a:cs typeface="Open Sans" panose="020B0604020202020204" charset="0"/>
              </a:rPr>
              <a:t>.*Hard-cover submission schedule will be notified later.</a:t>
            </a:r>
            <a:br>
              <a:rPr lang="en-US" altLang="ko-KR" sz="800" dirty="0" smtClean="0">
                <a:latin typeface="Open Sans" panose="020B0604020202020204" charset="0"/>
                <a:ea typeface="Open Sans" panose="020B0604020202020204" charset="0"/>
                <a:cs typeface="Open Sans" panose="020B0604020202020204" charset="0"/>
              </a:rPr>
            </a:br>
            <a:r>
              <a:rPr lang="en-US" altLang="ko-KR" sz="800" i="1" kern="100" dirty="0">
                <a:solidFill>
                  <a:srgbClr val="000000"/>
                </a:solidFill>
                <a:latin typeface="Open Sans" panose="020B0604020202020204" charset="0"/>
                <a:ea typeface="Open Sans" panose="020B0604020202020204" charset="0"/>
                <a:cs typeface="Open Sans" panose="020B0604020202020204" charset="0"/>
              </a:rPr>
              <a:t>*Hard-cover submission schedule will be notified </a:t>
            </a:r>
            <a:r>
              <a:rPr lang="en-US" altLang="ko-KR" sz="800" i="1" kern="100" dirty="0" smtClean="0">
                <a:solidFill>
                  <a:srgbClr val="000000"/>
                </a:solidFill>
                <a:latin typeface="Open Sans" panose="020B0604020202020204" charset="0"/>
                <a:ea typeface="Open Sans" panose="020B0604020202020204" charset="0"/>
                <a:cs typeface="Open Sans" panose="020B0604020202020204" charset="0"/>
              </a:rPr>
              <a:t>later</a:t>
            </a:r>
            <a:br>
              <a:rPr lang="en-US" altLang="ko-KR" sz="800" i="1" kern="100" dirty="0" smtClean="0">
                <a:solidFill>
                  <a:srgbClr val="000000"/>
                </a:solidFill>
                <a:latin typeface="Open Sans" panose="020B0604020202020204" charset="0"/>
                <a:ea typeface="Open Sans" panose="020B0604020202020204" charset="0"/>
                <a:cs typeface="Open Sans" panose="020B0604020202020204" charset="0"/>
              </a:rPr>
            </a:br>
            <a:r>
              <a:rPr lang="en-US" altLang="ko-KR" sz="800" dirty="0" smtClean="0">
                <a:latin typeface="Open Sans" panose="020B0604020202020204" charset="0"/>
                <a:ea typeface="Open Sans" panose="020B0604020202020204" charset="0"/>
                <a:cs typeface="Open Sans" panose="020B0604020202020204" charset="0"/>
              </a:rPr>
              <a:t/>
            </a:r>
            <a:br>
              <a:rPr lang="en-US" altLang="ko-KR" sz="800" dirty="0" smtClean="0">
                <a:latin typeface="Open Sans" panose="020B0604020202020204" charset="0"/>
                <a:ea typeface="Open Sans" panose="020B0604020202020204" charset="0"/>
                <a:cs typeface="Open Sans" panose="020B0604020202020204" charset="0"/>
              </a:rPr>
            </a:br>
            <a:r>
              <a:rPr lang="en-US" sz="800" dirty="0" smtClean="0">
                <a:solidFill>
                  <a:srgbClr val="FF0000"/>
                </a:solidFill>
                <a:latin typeface="Open Sans" panose="020B0604020202020204" charset="0"/>
                <a:ea typeface="Open Sans" panose="020B0604020202020204" charset="0"/>
                <a:cs typeface="Open Sans" panose="020B0604020202020204" charset="0"/>
              </a:rPr>
              <a:t>* Please </a:t>
            </a:r>
            <a:r>
              <a:rPr lang="en-US" sz="800" dirty="0">
                <a:solidFill>
                  <a:srgbClr val="FF0000"/>
                </a:solidFill>
                <a:latin typeface="Open Sans" panose="020B0604020202020204" charset="0"/>
                <a:ea typeface="Open Sans" panose="020B0604020202020204" charset="0"/>
                <a:cs typeface="Open Sans" panose="020B0604020202020204" charset="0"/>
              </a:rPr>
              <a:t>make sure to complete all the above requirements </a:t>
            </a:r>
            <a:r>
              <a:rPr lang="en-US" sz="800" dirty="0" smtClean="0">
                <a:solidFill>
                  <a:srgbClr val="FF0000"/>
                </a:solidFill>
                <a:latin typeface="Open Sans" panose="020B0604020202020204" charset="0"/>
                <a:ea typeface="Open Sans" panose="020B0604020202020204" charset="0"/>
                <a:cs typeface="Open Sans" panose="020B0604020202020204" charset="0"/>
              </a:rPr>
              <a:t>in advance and submit them with three hard cover-copies to </a:t>
            </a:r>
            <a:r>
              <a:rPr lang="en-US" sz="800" dirty="0">
                <a:solidFill>
                  <a:srgbClr val="FF0000"/>
                </a:solidFill>
                <a:latin typeface="Open Sans" panose="020B0604020202020204" charset="0"/>
                <a:ea typeface="Open Sans" panose="020B0604020202020204" charset="0"/>
                <a:cs typeface="Open Sans" panose="020B0604020202020204" charset="0"/>
              </a:rPr>
              <a:t>the GDIS office (IEB#1102</a:t>
            </a:r>
            <a:r>
              <a:rPr lang="en-US" sz="800" dirty="0" smtClean="0">
                <a:solidFill>
                  <a:srgbClr val="FF0000"/>
                </a:solidFill>
                <a:latin typeface="Open Sans" panose="020B0604020202020204" charset="0"/>
                <a:ea typeface="Open Sans" panose="020B0604020202020204" charset="0"/>
                <a:cs typeface="Open Sans" panose="020B0604020202020204" charset="0"/>
              </a:rPr>
              <a:t>) before the deadline.</a:t>
            </a:r>
          </a:p>
        </p:txBody>
      </p:sp>
      <p:pic>
        <p:nvPicPr>
          <p:cNvPr id="19" name="그림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5500" y="4820416"/>
            <a:ext cx="2420222" cy="263258"/>
          </a:xfrm>
          <a:prstGeom prst="rect">
            <a:avLst/>
          </a:prstGeom>
        </p:spPr>
      </p:pic>
      <p:sp>
        <p:nvSpPr>
          <p:cNvPr id="21" name="Shape 102"/>
          <p:cNvSpPr txBox="1">
            <a:spLocks/>
          </p:cNvSpPr>
          <p:nvPr/>
        </p:nvSpPr>
        <p:spPr>
          <a:xfrm>
            <a:off x="286233" y="39362"/>
            <a:ext cx="8729489" cy="447675"/>
          </a:xfrm>
          <a:prstGeom prst="rect">
            <a:avLst/>
          </a:prstGeom>
          <a:noFill/>
          <a:ln>
            <a:noFill/>
          </a:ln>
        </p:spPr>
        <p:txBody>
          <a:bodyPr lIns="91425" tIns="91425" rIns="91425" bIns="91425"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ct val="100000"/>
              <a:buFont typeface="Economica"/>
              <a:buNone/>
              <a:defRPr sz="4200" b="0" i="0" u="none" strike="noStrike" cap="none">
                <a:solidFill>
                  <a:schemeClr val="dk1"/>
                </a:solidFill>
                <a:latin typeface="Economica"/>
                <a:ea typeface="Economica"/>
                <a:cs typeface="Economica"/>
                <a:sym typeface="Economica"/>
              </a:defRPr>
            </a:lvl1pPr>
            <a:lvl2pPr lvl="1">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lvl="2">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lvl="3">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lvl="4">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lvl="5">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lvl="6">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lvl="7">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lvl="8">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a:pPr algn="ctr"/>
            <a:r>
              <a:rPr lang="en-US" sz="2000" b="1" smtClean="0">
                <a:solidFill>
                  <a:schemeClr val="accent1">
                    <a:lumMod val="60000"/>
                    <a:lumOff val="40000"/>
                  </a:schemeClr>
                </a:solidFill>
              </a:rPr>
              <a:t>II. Schedule &amp; Requirements for MIS Thesis (2)</a:t>
            </a:r>
            <a:endParaRPr lang="en" sz="2000" b="1" dirty="0">
              <a:solidFill>
                <a:schemeClr val="accent1">
                  <a:lumMod val="60000"/>
                  <a:lumOff val="40000"/>
                </a:schemeClr>
              </a:solidFill>
            </a:endParaRPr>
          </a:p>
        </p:txBody>
      </p:sp>
      <p:sp>
        <p:nvSpPr>
          <p:cNvPr id="22" name="Shape 73"/>
          <p:cNvSpPr txBox="1">
            <a:spLocks/>
          </p:cNvSpPr>
          <p:nvPr/>
        </p:nvSpPr>
        <p:spPr>
          <a:xfrm>
            <a:off x="53537" y="416594"/>
            <a:ext cx="5894257" cy="322650"/>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1"/>
              </a:buClr>
              <a:buSzPct val="100000"/>
              <a:buFont typeface="Open Sans"/>
              <a:buNone/>
              <a:defRPr sz="1800" b="0" i="0" u="none" strike="noStrike" cap="none">
                <a:solidFill>
                  <a:schemeClr val="dk1"/>
                </a:solidFill>
                <a:latin typeface="Open Sans"/>
                <a:ea typeface="Open Sans"/>
                <a:cs typeface="Open Sans"/>
                <a:sym typeface="Open Sans"/>
              </a:defRPr>
            </a:lvl1pPr>
            <a:lvl2pPr marR="0" lvl="1"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2pPr>
            <a:lvl3pPr marR="0" lvl="2"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3pPr>
            <a:lvl4pPr marR="0" lvl="3"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4pPr>
            <a:lvl5pPr marR="0" lvl="4"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5pPr>
            <a:lvl6pPr marR="0" lvl="5"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6pPr>
            <a:lvl7pPr marR="0" lvl="6"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7pPr>
            <a:lvl8pPr marR="0" lvl="7"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8pPr>
            <a:lvl9pPr marR="0" lvl="8" algn="l" rtl="0">
              <a:lnSpc>
                <a:spcPct val="115000"/>
              </a:lnSpc>
              <a:spcBef>
                <a:spcPts val="0"/>
              </a:spcBef>
              <a:spcAft>
                <a:spcPts val="1600"/>
              </a:spcAft>
              <a:buClr>
                <a:schemeClr val="dk1"/>
              </a:buClr>
              <a:buFont typeface="Open Sans"/>
              <a:buNone/>
              <a:defRPr sz="1400" b="0" i="0" u="none" strike="noStrike" cap="none">
                <a:solidFill>
                  <a:schemeClr val="dk1"/>
                </a:solidFill>
                <a:latin typeface="Open Sans"/>
                <a:ea typeface="Open Sans"/>
                <a:cs typeface="Open Sans"/>
                <a:sym typeface="Open Sans"/>
              </a:defRPr>
            </a:lvl9pPr>
          </a:lstStyle>
          <a:p>
            <a:pPr>
              <a:spcAft>
                <a:spcPts val="0"/>
              </a:spcAft>
            </a:pPr>
            <a:r>
              <a:rPr lang="en" sz="1000" b="1" i="1" dirty="0" smtClean="0">
                <a:solidFill>
                  <a:srgbClr val="FF0000"/>
                </a:solidFill>
                <a:latin typeface="Open Sans" panose="020B0604020202020204" charset="0"/>
                <a:ea typeface="Open Sans" panose="020B0604020202020204" charset="0"/>
                <a:cs typeface="Open Sans" panose="020B0604020202020204" charset="0"/>
              </a:rPr>
              <a:t>* </a:t>
            </a:r>
            <a:r>
              <a:rPr lang="en-US" sz="1000" b="1" i="1" dirty="0" smtClean="0">
                <a:solidFill>
                  <a:srgbClr val="FF0000"/>
                </a:solidFill>
                <a:latin typeface="Open Sans" panose="020B0604020202020204" charset="0"/>
                <a:ea typeface="Open Sans" panose="020B0604020202020204" charset="0"/>
                <a:cs typeface="Open Sans" panose="020B0604020202020204" charset="0"/>
              </a:rPr>
              <a:t>The following procedures below do not have to be re-taken if done in previous semesters.</a:t>
            </a:r>
            <a:endParaRPr lang="en" sz="1000" b="1" i="1" dirty="0">
              <a:solidFill>
                <a:srgbClr val="FF0000"/>
              </a:solidFill>
              <a:latin typeface="Open Sans" panose="020B0604020202020204" charset="0"/>
              <a:ea typeface="Open Sans" panose="020B0604020202020204" charset="0"/>
              <a:cs typeface="Open Sans" panose="020B0604020202020204" charset="0"/>
            </a:endParaRPr>
          </a:p>
        </p:txBody>
      </p:sp>
      <p:sp>
        <p:nvSpPr>
          <p:cNvPr id="2" name="직사각형 1"/>
          <p:cNvSpPr/>
          <p:nvPr/>
        </p:nvSpPr>
        <p:spPr>
          <a:xfrm>
            <a:off x="5172373" y="1079230"/>
            <a:ext cx="846707" cy="276999"/>
          </a:xfrm>
          <a:prstGeom prst="rect">
            <a:avLst/>
          </a:prstGeom>
        </p:spPr>
        <p:txBody>
          <a:bodyPr wrap="none">
            <a:spAutoFit/>
          </a:bodyPr>
          <a:lstStyle/>
          <a:p>
            <a:r>
              <a:rPr lang="en-US" altLang="ko-KR" sz="1200" dirty="0">
                <a:solidFill>
                  <a:schemeClr val="bg1"/>
                </a:solidFill>
                <a:latin typeface="Open Sans" panose="020B0604020202020204" charset="0"/>
                <a:ea typeface="Open Sans" panose="020B0604020202020204" charset="0"/>
                <a:cs typeface="Open Sans" panose="020B0604020202020204" charset="0"/>
              </a:rPr>
              <a:t>Tentative</a:t>
            </a:r>
          </a:p>
        </p:txBody>
      </p:sp>
      <p:sp>
        <p:nvSpPr>
          <p:cNvPr id="23" name="직사각형 22"/>
          <p:cNvSpPr/>
          <p:nvPr/>
        </p:nvSpPr>
        <p:spPr>
          <a:xfrm>
            <a:off x="8104766" y="1081157"/>
            <a:ext cx="846707" cy="276999"/>
          </a:xfrm>
          <a:prstGeom prst="rect">
            <a:avLst/>
          </a:prstGeom>
        </p:spPr>
        <p:txBody>
          <a:bodyPr wrap="none">
            <a:spAutoFit/>
          </a:bodyPr>
          <a:lstStyle/>
          <a:p>
            <a:r>
              <a:rPr lang="en-US" altLang="ko-KR" sz="1200" dirty="0">
                <a:solidFill>
                  <a:schemeClr val="bg1"/>
                </a:solidFill>
                <a:latin typeface="Open Sans" panose="020B0604020202020204" charset="0"/>
                <a:ea typeface="Open Sans" panose="020B0604020202020204" charset="0"/>
                <a:cs typeface="Open Sans" panose="020B0604020202020204" charset="0"/>
              </a:rPr>
              <a:t>Tentative</a:t>
            </a:r>
          </a:p>
        </p:txBody>
      </p:sp>
    </p:spTree>
    <p:extLst>
      <p:ext uri="{BB962C8B-B14F-4D97-AF65-F5344CB8AC3E}">
        <p14:creationId xmlns:p14="http://schemas.microsoft.com/office/powerpoint/2010/main" val="2828612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129767" y="188270"/>
            <a:ext cx="4045199" cy="447675"/>
          </a:xfrm>
          <a:prstGeom prst="rect">
            <a:avLst/>
          </a:prstGeom>
        </p:spPr>
        <p:txBody>
          <a:bodyPr lIns="91425" tIns="91425" rIns="91425" bIns="91425" anchor="b" anchorCtr="0">
            <a:noAutofit/>
          </a:bodyPr>
          <a:lstStyle/>
          <a:p>
            <a:pPr lvl="0">
              <a:spcBef>
                <a:spcPts val="0"/>
              </a:spcBef>
              <a:buNone/>
            </a:pPr>
            <a:r>
              <a:rPr lang="en" sz="1800" b="1" dirty="0" smtClean="0"/>
              <a:t>III. The Thesis Font and procedure reminder</a:t>
            </a:r>
            <a:endParaRPr lang="en" sz="1800" b="1" dirty="0"/>
          </a:p>
        </p:txBody>
      </p:sp>
      <p:sp>
        <p:nvSpPr>
          <p:cNvPr id="104" name="Shape 104"/>
          <p:cNvSpPr txBox="1">
            <a:spLocks noGrp="1"/>
          </p:cNvSpPr>
          <p:nvPr>
            <p:ph type="body" idx="2"/>
          </p:nvPr>
        </p:nvSpPr>
        <p:spPr>
          <a:xfrm>
            <a:off x="4814889" y="185738"/>
            <a:ext cx="4136230" cy="4700587"/>
          </a:xfrm>
          <a:prstGeom prst="rect">
            <a:avLst/>
          </a:prstGeom>
        </p:spPr>
        <p:txBody>
          <a:bodyPr lIns="91425" tIns="91425" rIns="91425" bIns="91425" anchor="ctr" anchorCtr="0">
            <a:noAutofit/>
          </a:bodyPr>
          <a:lstStyle/>
          <a:p>
            <a:pPr lvl="0">
              <a:spcAft>
                <a:spcPts val="0"/>
              </a:spcAft>
              <a:buClr>
                <a:schemeClr val="dk1"/>
              </a:buClr>
              <a:buSzPct val="45833"/>
            </a:pPr>
            <a:endParaRPr lang="en-US" sz="700" dirty="0">
              <a:solidFill>
                <a:schemeClr val="accent1"/>
              </a:solidFill>
            </a:endParaRPr>
          </a:p>
          <a:p>
            <a:pPr lvl="0">
              <a:spcAft>
                <a:spcPts val="0"/>
              </a:spcAft>
              <a:buClr>
                <a:schemeClr val="dk1"/>
              </a:buClr>
              <a:buSzPct val="45833"/>
            </a:pPr>
            <a:endParaRPr lang="en-US" sz="700" dirty="0">
              <a:solidFill>
                <a:schemeClr val="accent1"/>
              </a:solidFill>
            </a:endParaRPr>
          </a:p>
          <a:p>
            <a:pPr lvl="0">
              <a:spcAft>
                <a:spcPts val="0"/>
              </a:spcAft>
              <a:buClr>
                <a:schemeClr val="dk1"/>
              </a:buClr>
              <a:buSzPct val="45833"/>
            </a:pPr>
            <a:endParaRPr lang="en-US" sz="700" dirty="0">
              <a:solidFill>
                <a:schemeClr val="accent1"/>
              </a:solidFill>
            </a:endParaRPr>
          </a:p>
          <a:p>
            <a:pPr lvl="0">
              <a:spcAft>
                <a:spcPts val="0"/>
              </a:spcAft>
              <a:buClr>
                <a:schemeClr val="dk1"/>
              </a:buClr>
              <a:buSzPct val="45833"/>
            </a:pPr>
            <a:endParaRPr lang="en-US" sz="700" dirty="0">
              <a:solidFill>
                <a:schemeClr val="accent1"/>
              </a:solidFill>
            </a:endParaRPr>
          </a:p>
          <a:p>
            <a:pPr lvl="0">
              <a:spcAft>
                <a:spcPts val="0"/>
              </a:spcAft>
              <a:buClr>
                <a:schemeClr val="dk1"/>
              </a:buClr>
              <a:buSzPct val="45833"/>
            </a:pPr>
            <a:endParaRPr lang="en-US" sz="700" dirty="0">
              <a:solidFill>
                <a:schemeClr val="accent1"/>
              </a:solidFill>
            </a:endParaRPr>
          </a:p>
          <a:p>
            <a:pPr lvl="0">
              <a:spcAft>
                <a:spcPts val="0"/>
              </a:spcAft>
              <a:buClr>
                <a:schemeClr val="dk1"/>
              </a:buClr>
              <a:buSzPct val="45833"/>
            </a:pPr>
            <a:endParaRPr lang="en-US" sz="700" dirty="0">
              <a:solidFill>
                <a:schemeClr val="accent1"/>
              </a:solidFill>
            </a:endParaRPr>
          </a:p>
        </p:txBody>
      </p:sp>
      <p:sp>
        <p:nvSpPr>
          <p:cNvPr id="12" name="Shape 103"/>
          <p:cNvSpPr txBox="1">
            <a:spLocks/>
          </p:cNvSpPr>
          <p:nvPr/>
        </p:nvSpPr>
        <p:spPr>
          <a:xfrm>
            <a:off x="129769" y="724201"/>
            <a:ext cx="4045199" cy="2069006"/>
          </a:xfrm>
          <a:prstGeom prst="rect">
            <a:avLst/>
          </a:prstGeom>
          <a:noFill/>
          <a:ln>
            <a:solidFill>
              <a:schemeClr val="tx2"/>
            </a:solidFill>
          </a:ln>
        </p:spPr>
        <p:txBody>
          <a:bodyPr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1pPr>
            <a:lvl2pPr marR="0" lvl="1"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2pPr>
            <a:lvl3pPr marR="0" lvl="2"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3pPr>
            <a:lvl4pPr marR="0" lvl="3"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4pPr>
            <a:lvl5pPr marR="0" lvl="4"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5pPr>
            <a:lvl6pPr marR="0" lvl="5"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6pPr>
            <a:lvl7pPr marR="0" lvl="6"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7pPr>
            <a:lvl8pPr marR="0" lvl="7"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8pPr>
            <a:lvl9pPr marR="0" lvl="8"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9pPr>
          </a:lstStyle>
          <a:p>
            <a:pPr algn="l" latinLnBrk="0"/>
            <a:r>
              <a:rPr lang="en-US" sz="900" b="1" dirty="0" smtClean="0">
                <a:latin typeface="Open Sans" panose="020B0600000101010101" charset="0"/>
                <a:ea typeface="Open Sans" panose="020B0600000101010101" charset="0"/>
                <a:cs typeface="Open Sans" panose="020B0600000101010101" charset="0"/>
              </a:rPr>
              <a:t>NOTES :</a:t>
            </a:r>
          </a:p>
          <a:p>
            <a:pPr algn="l" latinLnBrk="0"/>
            <a:endParaRPr lang="en-US" sz="900" dirty="0">
              <a:latin typeface="Open Sans" panose="020B0600000101010101" charset="0"/>
              <a:ea typeface="Open Sans" panose="020B0600000101010101" charset="0"/>
              <a:cs typeface="Open Sans" panose="020B0600000101010101" charset="0"/>
            </a:endParaRPr>
          </a:p>
          <a:p>
            <a:pPr algn="l" latinLnBrk="1"/>
            <a:r>
              <a:rPr lang="ko-KR" altLang="en-US" sz="900" dirty="0">
                <a:latin typeface="Open Sans" panose="020B0600000101010101" charset="0"/>
                <a:cs typeface="Open Sans" panose="020B0600000101010101" charset="0"/>
              </a:rPr>
              <a:t>★</a:t>
            </a:r>
            <a:r>
              <a:rPr lang="en-US" sz="900" dirty="0">
                <a:latin typeface="Open Sans" panose="020B0600000101010101" charset="0"/>
                <a:ea typeface="Open Sans" panose="020B0600000101010101" charset="0"/>
                <a:cs typeface="Open Sans" panose="020B0600000101010101" charset="0"/>
              </a:rPr>
              <a:t> If you do not meet the deadlines </a:t>
            </a:r>
            <a:r>
              <a:rPr lang="en-US" sz="900" dirty="0" smtClean="0">
                <a:latin typeface="Open Sans" panose="020B0600000101010101" charset="0"/>
                <a:ea typeface="Open Sans" panose="020B0600000101010101" charset="0"/>
                <a:cs typeface="Open Sans" panose="020B0600000101010101" charset="0"/>
              </a:rPr>
              <a:t>as listed before, </a:t>
            </a:r>
            <a:r>
              <a:rPr lang="en-US" sz="900" dirty="0">
                <a:latin typeface="Open Sans" panose="020B0600000101010101" charset="0"/>
                <a:ea typeface="Open Sans" panose="020B0600000101010101" charset="0"/>
                <a:cs typeface="Open Sans" panose="020B0600000101010101" charset="0"/>
              </a:rPr>
              <a:t>your thesis WILL NOT be accepted. No exceptions</a:t>
            </a:r>
            <a:r>
              <a:rPr lang="en-US" sz="900" dirty="0" smtClean="0">
                <a:latin typeface="Open Sans" panose="020B0600000101010101" charset="0"/>
                <a:ea typeface="Open Sans" panose="020B0600000101010101" charset="0"/>
                <a:cs typeface="Open Sans" panose="020B0600000101010101" charset="0"/>
              </a:rPr>
              <a:t>.</a:t>
            </a:r>
          </a:p>
          <a:p>
            <a:pPr algn="l" latinLnBrk="1"/>
            <a:endParaRPr lang="en-US" sz="900" dirty="0">
              <a:latin typeface="Open Sans" panose="020B0600000101010101" charset="0"/>
              <a:ea typeface="Open Sans" panose="020B0600000101010101" charset="0"/>
              <a:cs typeface="Open Sans" panose="020B0600000101010101" charset="0"/>
            </a:endParaRPr>
          </a:p>
          <a:p>
            <a:pPr algn="l" latinLnBrk="1"/>
            <a:r>
              <a:rPr lang="ko-KR" altLang="en-US" sz="900" dirty="0">
                <a:latin typeface="Open Sans" panose="020B0600000101010101" charset="0"/>
                <a:cs typeface="Open Sans" panose="020B0600000101010101" charset="0"/>
              </a:rPr>
              <a:t>★</a:t>
            </a:r>
            <a:r>
              <a:rPr lang="en-US" sz="900" dirty="0">
                <a:latin typeface="Open Sans" panose="020B0600000101010101" charset="0"/>
                <a:ea typeface="Open Sans" panose="020B0600000101010101" charset="0"/>
                <a:cs typeface="Open Sans" panose="020B0600000101010101" charset="0"/>
              </a:rPr>
              <a:t> There is no second revision period: all suggestions and revision requests made by Thesis Committee </a:t>
            </a:r>
            <a:r>
              <a:rPr lang="en-US" sz="900" i="1" u="sng" dirty="0">
                <a:latin typeface="Open Sans" panose="020B0600000101010101" charset="0"/>
                <a:ea typeface="Open Sans" panose="020B0600000101010101" charset="0"/>
                <a:cs typeface="Open Sans" panose="020B0600000101010101" charset="0"/>
              </a:rPr>
              <a:t>must</a:t>
            </a:r>
            <a:r>
              <a:rPr lang="en-US" sz="900" dirty="0">
                <a:latin typeface="Open Sans" panose="020B0600000101010101" charset="0"/>
                <a:ea typeface="Open Sans" panose="020B0600000101010101" charset="0"/>
                <a:cs typeface="Open Sans" panose="020B0600000101010101" charset="0"/>
              </a:rPr>
              <a:t> be addressed by the student during the revision </a:t>
            </a:r>
            <a:r>
              <a:rPr lang="en-US" sz="900" dirty="0" smtClean="0">
                <a:latin typeface="Open Sans" panose="020B0600000101010101" charset="0"/>
                <a:ea typeface="Open Sans" panose="020B0600000101010101" charset="0"/>
                <a:cs typeface="Open Sans" panose="020B0600000101010101" charset="0"/>
              </a:rPr>
              <a:t>period</a:t>
            </a:r>
          </a:p>
          <a:p>
            <a:pPr algn="l" latinLnBrk="1"/>
            <a:endParaRPr lang="en-US" sz="900" dirty="0">
              <a:latin typeface="Open Sans" panose="020B0600000101010101" charset="0"/>
              <a:ea typeface="Open Sans" panose="020B0600000101010101" charset="0"/>
              <a:cs typeface="Open Sans" panose="020B0600000101010101" charset="0"/>
            </a:endParaRPr>
          </a:p>
          <a:p>
            <a:pPr algn="l"/>
            <a:r>
              <a:rPr lang="ko-KR" altLang="en-US" sz="900" dirty="0">
                <a:latin typeface="Open Sans" panose="020B0600000101010101" charset="0"/>
                <a:cs typeface="Open Sans" panose="020B0600000101010101" charset="0"/>
              </a:rPr>
              <a:t>★ </a:t>
            </a:r>
            <a:r>
              <a:rPr lang="en-US" sz="900" dirty="0">
                <a:latin typeface="Open Sans" panose="020B0600000101010101" charset="0"/>
                <a:ea typeface="Open Sans" panose="020B0600000101010101" charset="0"/>
                <a:cs typeface="Open Sans" panose="020B0600000101010101" charset="0"/>
              </a:rPr>
              <a:t>Unless members of the committee specifically request hard copies for the two evaluations, electronic copies only should be sent </a:t>
            </a:r>
            <a:r>
              <a:rPr lang="en-US" sz="900" dirty="0" smtClean="0">
                <a:latin typeface="Open Sans" panose="020B0600000101010101" charset="0"/>
                <a:ea typeface="Open Sans" panose="020B0600000101010101" charset="0"/>
                <a:cs typeface="Open Sans" panose="020B0600000101010101" charset="0"/>
              </a:rPr>
              <a:t>out to protect environment, </a:t>
            </a:r>
            <a:r>
              <a:rPr lang="en-US" sz="900" dirty="0">
                <a:latin typeface="Open Sans" panose="020B0600000101010101" charset="0"/>
                <a:ea typeface="Open Sans" panose="020B0600000101010101" charset="0"/>
                <a:cs typeface="Open Sans" panose="020B0600000101010101" charset="0"/>
              </a:rPr>
              <a:t>and hard copies only prepared for the final collection of signatures once the thesis has passed. </a:t>
            </a:r>
          </a:p>
        </p:txBody>
      </p:sp>
      <p:sp>
        <p:nvSpPr>
          <p:cNvPr id="14" name="Shape 103"/>
          <p:cNvSpPr txBox="1">
            <a:spLocks/>
          </p:cNvSpPr>
          <p:nvPr/>
        </p:nvSpPr>
        <p:spPr>
          <a:xfrm>
            <a:off x="129768" y="2881464"/>
            <a:ext cx="4045199" cy="2152518"/>
          </a:xfrm>
          <a:prstGeom prst="rect">
            <a:avLst/>
          </a:prstGeom>
          <a:noFill/>
          <a:ln>
            <a:solidFill>
              <a:schemeClr val="tx2"/>
            </a:solidFill>
          </a:ln>
        </p:spPr>
        <p:txBody>
          <a:bodyPr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1pPr>
            <a:lvl2pPr marR="0" lvl="1"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2pPr>
            <a:lvl3pPr marR="0" lvl="2"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3pPr>
            <a:lvl4pPr marR="0" lvl="3"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4pPr>
            <a:lvl5pPr marR="0" lvl="4"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5pPr>
            <a:lvl6pPr marR="0" lvl="5"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6pPr>
            <a:lvl7pPr marR="0" lvl="6"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7pPr>
            <a:lvl8pPr marR="0" lvl="7"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8pPr>
            <a:lvl9pPr marR="0" lvl="8"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9pPr>
          </a:lstStyle>
          <a:p>
            <a:pPr algn="l" latinLnBrk="0"/>
            <a:r>
              <a:rPr lang="en-US" sz="900" b="1" dirty="0" smtClean="0">
                <a:latin typeface="Open Sans" panose="020B0600000101010101" charset="0"/>
                <a:ea typeface="Open Sans" panose="020B0600000101010101" charset="0"/>
                <a:cs typeface="Open Sans" panose="020B0600000101010101" charset="0"/>
              </a:rPr>
              <a:t>Font </a:t>
            </a:r>
            <a:r>
              <a:rPr lang="en-US" sz="900" b="1" dirty="0">
                <a:latin typeface="Open Sans" panose="020B0600000101010101" charset="0"/>
                <a:ea typeface="Open Sans" panose="020B0600000101010101" charset="0"/>
                <a:cs typeface="Open Sans" panose="020B0600000101010101" charset="0"/>
              </a:rPr>
              <a:t>guideline </a:t>
            </a:r>
            <a:r>
              <a:rPr lang="en-US" sz="900" b="1" dirty="0" smtClean="0">
                <a:latin typeface="Open Sans" panose="020B0600000101010101" charset="0"/>
                <a:ea typeface="Open Sans" panose="020B0600000101010101" charset="0"/>
                <a:cs typeface="Open Sans" panose="020B0600000101010101" charset="0"/>
              </a:rPr>
              <a:t>Summary :</a:t>
            </a:r>
            <a:endParaRPr lang="en-US" sz="900" b="1" dirty="0">
              <a:latin typeface="Open Sans" panose="020B0600000101010101" charset="0"/>
              <a:ea typeface="Open Sans" panose="020B0600000101010101" charset="0"/>
              <a:cs typeface="Open Sans" panose="020B0600000101010101" charset="0"/>
            </a:endParaRPr>
          </a:p>
          <a:p>
            <a:pPr marL="171450" indent="-171450" algn="l" latinLnBrk="1">
              <a:lnSpc>
                <a:spcPct val="150000"/>
              </a:lnSpc>
              <a:buFont typeface="Arial" panose="020B0604020202020204" pitchFamily="34" charset="0"/>
              <a:buChar char="•"/>
            </a:pPr>
            <a:r>
              <a:rPr lang="en-US" sz="800" dirty="0" smtClean="0">
                <a:latin typeface="Open Sans" panose="020B0600000101010101" charset="0"/>
                <a:ea typeface="Open Sans" panose="020B0600000101010101" charset="0"/>
                <a:cs typeface="Open Sans" panose="020B0600000101010101" charset="0"/>
              </a:rPr>
              <a:t>Text Font : </a:t>
            </a:r>
            <a:r>
              <a:rPr lang="en-US" sz="800" dirty="0">
                <a:latin typeface="Open Sans" panose="020B0600000101010101" charset="0"/>
                <a:ea typeface="Open Sans" panose="020B0600000101010101" charset="0"/>
                <a:cs typeface="Open Sans" panose="020B0600000101010101" charset="0"/>
              </a:rPr>
              <a:t>Times New Roman </a:t>
            </a:r>
            <a:r>
              <a:rPr lang="en-US" sz="600" dirty="0" smtClean="0">
                <a:latin typeface="Open Sans" panose="020B0600000101010101" charset="0"/>
                <a:ea typeface="Open Sans" panose="020B0600000101010101" charset="0"/>
                <a:cs typeface="Open Sans" panose="020B0600000101010101" charset="0"/>
              </a:rPr>
              <a:t>(</a:t>
            </a:r>
            <a:r>
              <a:rPr lang="en-US" sz="600" dirty="0">
                <a:latin typeface="Open Sans" panose="020B0600000101010101" charset="0"/>
                <a:ea typeface="Open Sans" panose="020B0600000101010101" charset="0"/>
                <a:cs typeface="Open Sans" panose="020B0600000101010101" charset="0"/>
              </a:rPr>
              <a:t>Korean text: </a:t>
            </a:r>
            <a:r>
              <a:rPr lang="ko-KR" altLang="en-US" sz="600" dirty="0" err="1">
                <a:latin typeface="Open Sans" panose="020B0600000101010101" charset="0"/>
                <a:cs typeface="Open Sans" panose="020B0600000101010101" charset="0"/>
              </a:rPr>
              <a:t>신명조</a:t>
            </a:r>
            <a:r>
              <a:rPr lang="en-US" altLang="ko-KR" sz="600" dirty="0">
                <a:latin typeface="Open Sans" panose="020B0600000101010101" charset="0"/>
                <a:ea typeface="Open Sans" panose="020B0600000101010101" charset="0"/>
                <a:cs typeface="Open Sans" panose="020B0600000101010101" charset="0"/>
              </a:rPr>
              <a:t>, </a:t>
            </a:r>
            <a:r>
              <a:rPr lang="en-US" sz="600" dirty="0">
                <a:latin typeface="Open Sans" panose="020B0600000101010101" charset="0"/>
                <a:ea typeface="Open Sans" panose="020B0600000101010101" charset="0"/>
                <a:cs typeface="Open Sans" panose="020B0600000101010101" charset="0"/>
              </a:rPr>
              <a:t>HY</a:t>
            </a:r>
            <a:r>
              <a:rPr lang="ko-KR" altLang="en-US" sz="600" dirty="0" err="1">
                <a:latin typeface="Open Sans" panose="020B0600000101010101" charset="0"/>
                <a:cs typeface="Open Sans" panose="020B0600000101010101" charset="0"/>
              </a:rPr>
              <a:t>신명조</a:t>
            </a:r>
            <a:r>
              <a:rPr lang="en-US" altLang="ko-KR" sz="600" dirty="0">
                <a:latin typeface="Open Sans" panose="020B0600000101010101" charset="0"/>
                <a:ea typeface="Open Sans" panose="020B0600000101010101" charset="0"/>
                <a:cs typeface="Open Sans" panose="020B0600000101010101" charset="0"/>
              </a:rPr>
              <a:t>, </a:t>
            </a:r>
            <a:r>
              <a:rPr lang="ko-KR" altLang="en-US" sz="600" dirty="0" err="1">
                <a:latin typeface="Open Sans" panose="020B0600000101010101" charset="0"/>
                <a:cs typeface="Open Sans" panose="020B0600000101010101" charset="0"/>
              </a:rPr>
              <a:t>휴먼명조</a:t>
            </a:r>
            <a:r>
              <a:rPr lang="en-US" altLang="ko-KR" sz="600" dirty="0">
                <a:latin typeface="Open Sans" panose="020B0600000101010101" charset="0"/>
                <a:ea typeface="Open Sans" panose="020B0600000101010101" charset="0"/>
                <a:cs typeface="Open Sans" panose="020B0600000101010101" charset="0"/>
              </a:rPr>
              <a:t>, </a:t>
            </a:r>
            <a:r>
              <a:rPr lang="ko-KR" altLang="en-US" sz="600" dirty="0">
                <a:latin typeface="Open Sans" panose="020B0600000101010101" charset="0"/>
                <a:cs typeface="Open Sans" panose="020B0600000101010101" charset="0"/>
              </a:rPr>
              <a:t>바탕체</a:t>
            </a:r>
            <a:r>
              <a:rPr lang="en-US" altLang="ko-KR" sz="600" dirty="0">
                <a:latin typeface="Open Sans" panose="020B0600000101010101" charset="0"/>
                <a:ea typeface="Open Sans" panose="020B0600000101010101" charset="0"/>
                <a:cs typeface="Open Sans" panose="020B0600000101010101" charset="0"/>
              </a:rPr>
              <a:t>)</a:t>
            </a:r>
          </a:p>
          <a:p>
            <a:pPr marL="171450" indent="-171450" algn="l" latinLnBrk="1">
              <a:lnSpc>
                <a:spcPct val="150000"/>
              </a:lnSpc>
              <a:buFont typeface="Arial" panose="020B0604020202020204" pitchFamily="34" charset="0"/>
              <a:buChar char="•"/>
            </a:pPr>
            <a:r>
              <a:rPr lang="en-US" sz="800" dirty="0" smtClean="0">
                <a:latin typeface="Open Sans" panose="020B0600000101010101" charset="0"/>
                <a:ea typeface="Open Sans" panose="020B0600000101010101" charset="0"/>
                <a:cs typeface="Open Sans" panose="020B0600000101010101" charset="0"/>
              </a:rPr>
              <a:t>Title : </a:t>
            </a:r>
            <a:r>
              <a:rPr lang="en-US" sz="800" dirty="0">
                <a:latin typeface="Open Sans" panose="020B0600000101010101" charset="0"/>
                <a:ea typeface="Open Sans" panose="020B0600000101010101" charset="0"/>
                <a:cs typeface="Open Sans" panose="020B0600000101010101" charset="0"/>
              </a:rPr>
              <a:t>14-16 point, Bold</a:t>
            </a:r>
          </a:p>
          <a:p>
            <a:pPr marL="171450" indent="-171450" algn="l" latinLnBrk="1">
              <a:lnSpc>
                <a:spcPct val="150000"/>
              </a:lnSpc>
              <a:buFont typeface="Arial" panose="020B0604020202020204" pitchFamily="34" charset="0"/>
              <a:buChar char="•"/>
            </a:pPr>
            <a:r>
              <a:rPr lang="en-US" sz="800" dirty="0" smtClean="0">
                <a:latin typeface="Open Sans" panose="020B0600000101010101" charset="0"/>
                <a:ea typeface="Open Sans" panose="020B0600000101010101" charset="0"/>
                <a:cs typeface="Open Sans" panose="020B0600000101010101" charset="0"/>
              </a:rPr>
              <a:t>Subtitle : </a:t>
            </a:r>
            <a:r>
              <a:rPr lang="en-US" sz="800" dirty="0">
                <a:latin typeface="Open Sans" panose="020B0600000101010101" charset="0"/>
                <a:ea typeface="Open Sans" panose="020B0600000101010101" charset="0"/>
                <a:cs typeface="Open Sans" panose="020B0600000101010101" charset="0"/>
              </a:rPr>
              <a:t>12-13 point, Bold</a:t>
            </a:r>
          </a:p>
          <a:p>
            <a:pPr marL="171450" indent="-171450" algn="l" latinLnBrk="1">
              <a:lnSpc>
                <a:spcPct val="150000"/>
              </a:lnSpc>
              <a:buFont typeface="Arial" panose="020B0604020202020204" pitchFamily="34" charset="0"/>
              <a:buChar char="•"/>
            </a:pPr>
            <a:r>
              <a:rPr lang="en-US" sz="800" dirty="0" smtClean="0">
                <a:latin typeface="Open Sans" panose="020B0600000101010101" charset="0"/>
                <a:ea typeface="Open Sans" panose="020B0600000101010101" charset="0"/>
                <a:cs typeface="Open Sans" panose="020B0600000101010101" charset="0"/>
              </a:rPr>
              <a:t>Body : 10-11 point</a:t>
            </a:r>
          </a:p>
          <a:p>
            <a:pPr marL="171450" indent="-171450" algn="l" latinLnBrk="1">
              <a:lnSpc>
                <a:spcPct val="150000"/>
              </a:lnSpc>
              <a:buFont typeface="Arial" panose="020B0604020202020204" pitchFamily="34" charset="0"/>
              <a:buChar char="•"/>
            </a:pPr>
            <a:r>
              <a:rPr lang="en-US" sz="800" dirty="0" smtClean="0">
                <a:latin typeface="Open Sans" panose="020B0600000101010101" charset="0"/>
                <a:ea typeface="Open Sans" panose="020B0600000101010101" charset="0"/>
                <a:cs typeface="Open Sans" panose="020B0600000101010101" charset="0"/>
              </a:rPr>
              <a:t>Footnote : 9 point</a:t>
            </a:r>
          </a:p>
          <a:p>
            <a:pPr marL="171450" indent="-171450" algn="l" latinLnBrk="1">
              <a:lnSpc>
                <a:spcPct val="150000"/>
              </a:lnSpc>
              <a:buFont typeface="Arial" panose="020B0604020202020204" pitchFamily="34" charset="0"/>
              <a:buChar char="•"/>
            </a:pPr>
            <a:r>
              <a:rPr lang="en-US" sz="800" dirty="0" smtClean="0">
                <a:latin typeface="Open Sans" panose="020B0600000101010101" charset="0"/>
                <a:ea typeface="Open Sans" panose="020B0600000101010101" charset="0"/>
                <a:cs typeface="Open Sans" panose="020B0600000101010101" charset="0"/>
              </a:rPr>
              <a:t>Space : 160-200%</a:t>
            </a:r>
            <a:endParaRPr lang="en-US" sz="800" dirty="0">
              <a:latin typeface="Open Sans" panose="020B0600000101010101" charset="0"/>
              <a:ea typeface="Open Sans" panose="020B0600000101010101" charset="0"/>
              <a:cs typeface="Open Sans" panose="020B0600000101010101" charset="0"/>
            </a:endParaRPr>
          </a:p>
          <a:p>
            <a:pPr algn="l" latinLnBrk="1"/>
            <a:r>
              <a:rPr lang="en-US" sz="700" dirty="0">
                <a:latin typeface="Open Sans" panose="020B0600000101010101" charset="0"/>
                <a:ea typeface="Open Sans" panose="020B0600000101010101" charset="0"/>
                <a:cs typeface="Open Sans" panose="020B0600000101010101" charset="0"/>
              </a:rPr>
              <a:t> * We will provide you a full thesis format guideline </a:t>
            </a:r>
            <a:r>
              <a:rPr lang="en-US" sz="700" dirty="0" smtClean="0">
                <a:latin typeface="Open Sans" panose="020B0600000101010101" charset="0"/>
                <a:ea typeface="Open Sans" panose="020B0600000101010101" charset="0"/>
                <a:cs typeface="Open Sans" panose="020B0600000101010101" charset="0"/>
              </a:rPr>
              <a:t>version in a separate file.</a:t>
            </a:r>
          </a:p>
          <a:p>
            <a:pPr algn="l" latinLnBrk="1"/>
            <a:endParaRPr lang="en-US" sz="800" dirty="0">
              <a:latin typeface="Open Sans" panose="020B0600000101010101" charset="0"/>
              <a:ea typeface="Open Sans" panose="020B0600000101010101" charset="0"/>
              <a:cs typeface="Open Sans" panose="020B0600000101010101" charset="0"/>
            </a:endParaRPr>
          </a:p>
          <a:p>
            <a:pPr algn="l" latinLnBrk="1"/>
            <a:r>
              <a:rPr lang="en-US" sz="900" b="1" dirty="0" smtClean="0">
                <a:latin typeface="Open Sans" panose="020B0600000101010101" charset="0"/>
                <a:ea typeface="Open Sans" panose="020B0600000101010101" charset="0"/>
                <a:cs typeface="Open Sans" panose="020B0600000101010101" charset="0"/>
              </a:rPr>
              <a:t>Citation :  </a:t>
            </a:r>
            <a:r>
              <a:rPr lang="en-US" sz="900" b="1" dirty="0">
                <a:solidFill>
                  <a:srgbClr val="FF0000"/>
                </a:solidFill>
                <a:latin typeface="Open Sans" panose="020B0600000101010101" charset="0"/>
                <a:ea typeface="Open Sans" panose="020B0600000101010101" charset="0"/>
                <a:cs typeface="Open Sans" panose="020B0600000101010101" charset="0"/>
              </a:rPr>
              <a:t>ASA </a:t>
            </a:r>
            <a:r>
              <a:rPr lang="en-US" sz="900" b="1" dirty="0" smtClean="0">
                <a:solidFill>
                  <a:srgbClr val="FF0000"/>
                </a:solidFill>
                <a:latin typeface="Open Sans" panose="020B0600000101010101" charset="0"/>
                <a:ea typeface="Open Sans" panose="020B0600000101010101" charset="0"/>
                <a:cs typeface="Open Sans" panose="020B0600000101010101" charset="0"/>
              </a:rPr>
              <a:t>Style </a:t>
            </a:r>
            <a:r>
              <a:rPr lang="en-US" sz="900" b="1" u="sng" dirty="0" smtClean="0">
                <a:solidFill>
                  <a:srgbClr val="FF0000"/>
                </a:solidFill>
                <a:latin typeface="Open Sans" panose="020B0600000101010101" charset="0"/>
                <a:ea typeface="Open Sans" panose="020B0600000101010101" charset="0"/>
                <a:cs typeface="Open Sans" panose="020B0600000101010101" charset="0"/>
              </a:rPr>
              <a:t>6</a:t>
            </a:r>
            <a:r>
              <a:rPr lang="en-US" sz="900" b="1" u="sng" baseline="30000" dirty="0" smtClean="0">
                <a:solidFill>
                  <a:srgbClr val="FF0000"/>
                </a:solidFill>
                <a:latin typeface="Open Sans" panose="020B0600000101010101" charset="0"/>
                <a:ea typeface="Open Sans" panose="020B0600000101010101" charset="0"/>
                <a:cs typeface="Open Sans" panose="020B0600000101010101" charset="0"/>
              </a:rPr>
              <a:t>TH</a:t>
            </a:r>
            <a:r>
              <a:rPr lang="en-US" sz="900" b="1" u="sng" dirty="0" smtClean="0">
                <a:solidFill>
                  <a:srgbClr val="FF0000"/>
                </a:solidFill>
                <a:latin typeface="Open Sans" panose="020B0600000101010101" charset="0"/>
                <a:ea typeface="Open Sans" panose="020B0600000101010101" charset="0"/>
                <a:cs typeface="Open Sans" panose="020B0600000101010101" charset="0"/>
              </a:rPr>
              <a:t> Edition </a:t>
            </a:r>
          </a:p>
          <a:p>
            <a:pPr marL="171450" lvl="0" indent="-171450" algn="just">
              <a:buSzPct val="45833"/>
              <a:buFont typeface="Wingdings" panose="05000000000000000000" pitchFamily="2" charset="2"/>
              <a:buChar char="l"/>
            </a:pPr>
            <a:r>
              <a:rPr lang="en-US" altLang="ko-KR" sz="800" dirty="0" smtClean="0">
                <a:latin typeface="Open Sans" panose="020B0600000101010101" charset="0"/>
                <a:ea typeface="Open Sans" panose="020B0600000101010101" charset="0"/>
                <a:cs typeface="Open Sans" panose="020B0600000101010101" charset="0"/>
              </a:rPr>
              <a:t>You </a:t>
            </a:r>
            <a:r>
              <a:rPr lang="en-US" altLang="ko-KR" sz="800" dirty="0">
                <a:latin typeface="Open Sans" panose="020B0600000101010101" charset="0"/>
                <a:ea typeface="Open Sans" panose="020B0600000101010101" charset="0"/>
                <a:cs typeface="Open Sans" panose="020B0600000101010101" charset="0"/>
              </a:rPr>
              <a:t>may borrow the style guide hardcopies at the department office. Please visit GSIS office and ask our department TA.</a:t>
            </a:r>
          </a:p>
          <a:p>
            <a:pPr marL="171450" lvl="0" indent="-171450" algn="just">
              <a:buSzPct val="45833"/>
              <a:buFont typeface="Wingdings" panose="05000000000000000000" pitchFamily="2" charset="2"/>
              <a:buChar char="l"/>
            </a:pPr>
            <a:r>
              <a:rPr lang="en-US" altLang="ko-KR" sz="800" dirty="0">
                <a:latin typeface="Open Sans" panose="020B0600000101010101" charset="0"/>
                <a:ea typeface="Open Sans" panose="020B0600000101010101" charset="0"/>
                <a:cs typeface="Open Sans" panose="020B0600000101010101" charset="0"/>
              </a:rPr>
              <a:t>Rental is available up to one month.</a:t>
            </a:r>
          </a:p>
          <a:p>
            <a:pPr algn="l" latinLnBrk="1"/>
            <a:endParaRPr lang="en-US" sz="800" b="1" dirty="0" smtClean="0">
              <a:latin typeface="Open Sans" panose="020B0600000101010101" charset="0"/>
              <a:ea typeface="Open Sans" panose="020B0600000101010101" charset="0"/>
              <a:cs typeface="Open Sans" panose="020B0600000101010101" charset="0"/>
            </a:endParaRPr>
          </a:p>
          <a:p>
            <a:pPr algn="l" latinLnBrk="1"/>
            <a:endParaRPr lang="en-US" sz="800" dirty="0">
              <a:latin typeface="Open Sans" panose="020B0600000101010101" charset="0"/>
              <a:ea typeface="Open Sans" panose="020B0600000101010101" charset="0"/>
              <a:cs typeface="Open Sans" panose="020B0600000101010101" charset="0"/>
            </a:endParaRPr>
          </a:p>
        </p:txBody>
      </p:sp>
      <p:sp>
        <p:nvSpPr>
          <p:cNvPr id="17" name="Shape 103"/>
          <p:cNvSpPr txBox="1">
            <a:spLocks/>
          </p:cNvSpPr>
          <p:nvPr/>
        </p:nvSpPr>
        <p:spPr>
          <a:xfrm>
            <a:off x="4780350" y="442913"/>
            <a:ext cx="4199345" cy="4205250"/>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1pPr>
            <a:lvl2pPr marR="0" lvl="1"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2pPr>
            <a:lvl3pPr marR="0" lvl="2"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3pPr>
            <a:lvl4pPr marR="0" lvl="3"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4pPr>
            <a:lvl5pPr marR="0" lvl="4"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5pPr>
            <a:lvl6pPr marR="0" lvl="5"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6pPr>
            <a:lvl7pPr marR="0" lvl="6"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7pPr>
            <a:lvl8pPr marR="0" lvl="7"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8pPr>
            <a:lvl9pPr marR="0" lvl="8"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9pPr>
          </a:lstStyle>
          <a:p>
            <a:pPr algn="l"/>
            <a:endParaRPr lang="en-US" sz="900" dirty="0" smtClean="0">
              <a:latin typeface="Open Sans" panose="020B0600000101010101" charset="0"/>
              <a:ea typeface="Open Sans" panose="020B0600000101010101" charset="0"/>
              <a:cs typeface="Open Sans" panose="020B0600000101010101" charset="0"/>
            </a:endParaRPr>
          </a:p>
          <a:p>
            <a:pPr algn="just"/>
            <a:r>
              <a:rPr lang="en-US" sz="800" dirty="0" smtClean="0">
                <a:latin typeface="Open Sans" panose="020B0600000101010101" charset="0"/>
                <a:ea typeface="Open Sans" panose="020B0600000101010101" charset="0"/>
                <a:cs typeface="Open Sans" panose="020B0600000101010101" charset="0"/>
              </a:rPr>
              <a:t>In </a:t>
            </a:r>
            <a:r>
              <a:rPr lang="en-US" sz="800" dirty="0">
                <a:latin typeface="Open Sans" panose="020B0600000101010101" charset="0"/>
                <a:ea typeface="Open Sans" panose="020B0600000101010101" charset="0"/>
                <a:cs typeface="Open Sans" panose="020B0600000101010101" charset="0"/>
              </a:rPr>
              <a:t>principle, </a:t>
            </a:r>
            <a:r>
              <a:rPr lang="en-US" sz="800" dirty="0" err="1">
                <a:latin typeface="Open Sans" panose="020B0600000101010101" charset="0"/>
                <a:ea typeface="Open Sans" panose="020B0600000101010101" charset="0"/>
                <a:cs typeface="Open Sans" panose="020B0600000101010101" charset="0"/>
              </a:rPr>
              <a:t>Ewha</a:t>
            </a:r>
            <a:r>
              <a:rPr lang="en-US" sz="800" dirty="0">
                <a:latin typeface="Open Sans" panose="020B0600000101010101" charset="0"/>
                <a:ea typeface="Open Sans" panose="020B0600000101010101" charset="0"/>
                <a:cs typeface="Open Sans" panose="020B0600000101010101" charset="0"/>
              </a:rPr>
              <a:t> Full-time faculty (Assistant Professor, Associate Professor and Professor) can serve as a student’s thesis advisor. Faculty who published more than 2 research papers on International Journals or journals acknowledged by Korea Research Foundation during the last 3 years or faculty who has equivalent research record. </a:t>
            </a:r>
            <a:endParaRPr lang="en-US" sz="800" dirty="0" smtClean="0">
              <a:latin typeface="Open Sans" panose="020B0600000101010101" charset="0"/>
              <a:ea typeface="Open Sans" panose="020B0600000101010101" charset="0"/>
              <a:cs typeface="Open Sans" panose="020B0600000101010101" charset="0"/>
            </a:endParaRPr>
          </a:p>
          <a:p>
            <a:pPr algn="just"/>
            <a:endParaRPr lang="en-US" sz="800" dirty="0">
              <a:latin typeface="Open Sans" panose="020B0600000101010101" charset="0"/>
              <a:ea typeface="Open Sans" panose="020B0600000101010101" charset="0"/>
              <a:cs typeface="Open Sans" panose="020B0600000101010101" charset="0"/>
            </a:endParaRPr>
          </a:p>
          <a:p>
            <a:pPr algn="just"/>
            <a:r>
              <a:rPr lang="en-US" sz="800" dirty="0" smtClean="0">
                <a:latin typeface="Open Sans" panose="020B0600000101010101" charset="0"/>
                <a:ea typeface="Open Sans" panose="020B0600000101010101" charset="0"/>
                <a:cs typeface="Open Sans" panose="020B0600000101010101" charset="0"/>
              </a:rPr>
              <a:t>Full </a:t>
            </a:r>
            <a:r>
              <a:rPr lang="en-US" sz="800" dirty="0">
                <a:latin typeface="Open Sans" panose="020B0600000101010101" charset="0"/>
                <a:ea typeface="Open Sans" panose="020B0600000101010101" charset="0"/>
                <a:cs typeface="Open Sans" panose="020B0600000101010101" charset="0"/>
              </a:rPr>
              <a:t>time faculty who can advise students- at least 4 semesters for master’s students and 6 semesters for doctoral/combined program students - before retirement</a:t>
            </a:r>
            <a:r>
              <a:rPr lang="en-US" sz="800" dirty="0" smtClean="0">
                <a:latin typeface="Open Sans" panose="020B0600000101010101" charset="0"/>
                <a:ea typeface="Open Sans" panose="020B0600000101010101" charset="0"/>
                <a:cs typeface="Open Sans" panose="020B0600000101010101" charset="0"/>
              </a:rPr>
              <a:t>.</a:t>
            </a:r>
          </a:p>
          <a:p>
            <a:pPr algn="just"/>
            <a:endParaRPr lang="en-US" sz="800" dirty="0">
              <a:latin typeface="Open Sans" panose="020B0600000101010101" charset="0"/>
              <a:ea typeface="Open Sans" panose="020B0600000101010101" charset="0"/>
              <a:cs typeface="Open Sans" panose="020B0600000101010101" charset="0"/>
            </a:endParaRPr>
          </a:p>
          <a:p>
            <a:pPr algn="just"/>
            <a:r>
              <a:rPr lang="en-US" sz="800" dirty="0" smtClean="0">
                <a:latin typeface="Open Sans" panose="020B0600000101010101" charset="0"/>
                <a:ea typeface="Open Sans" panose="020B0600000101010101" charset="0"/>
                <a:cs typeface="Open Sans" panose="020B0600000101010101" charset="0"/>
              </a:rPr>
              <a:t>Despite </a:t>
            </a:r>
            <a:r>
              <a:rPr lang="en-US" sz="800" dirty="0">
                <a:latin typeface="Open Sans" panose="020B0600000101010101" charset="0"/>
                <a:ea typeface="Open Sans" panose="020B0600000101010101" charset="0"/>
                <a:cs typeface="Open Sans" panose="020B0600000101010101" charset="0"/>
              </a:rPr>
              <a:t>of above regulation, with dean request and president approval, anyone who is qualified can be appointed as thesis advisor. (Please consult with department office in advance, faculty meeting and approval is needed, in such case, all necessary documents needed to be submitted </a:t>
            </a:r>
            <a:r>
              <a:rPr lang="en-US" sz="800" dirty="0" smtClean="0">
                <a:latin typeface="Open Sans" panose="020B0600000101010101" charset="0"/>
                <a:ea typeface="Open Sans" panose="020B0600000101010101" charset="0"/>
                <a:cs typeface="Open Sans" panose="020B0600000101010101" charset="0"/>
              </a:rPr>
              <a:t>by </a:t>
            </a:r>
            <a:r>
              <a:rPr lang="en-US" sz="800" b="1" dirty="0" smtClean="0">
                <a:latin typeface="Open Sans" panose="020B0600000101010101" charset="0"/>
                <a:ea typeface="Open Sans" panose="020B0600000101010101" charset="0"/>
                <a:cs typeface="Open Sans" panose="020B0600000101010101" charset="0"/>
              </a:rPr>
              <a:t>Sep </a:t>
            </a:r>
            <a:r>
              <a:rPr lang="en-US" sz="800" b="1" dirty="0">
                <a:latin typeface="Open Sans" panose="020B0600000101010101" charset="0"/>
                <a:ea typeface="Open Sans" panose="020B0600000101010101" charset="0"/>
                <a:cs typeface="Open Sans" panose="020B0600000101010101" charset="0"/>
              </a:rPr>
              <a:t>1</a:t>
            </a:r>
            <a:r>
              <a:rPr lang="en-US" sz="800" b="1" dirty="0" smtClean="0">
                <a:latin typeface="Open Sans" panose="020B0600000101010101" charset="0"/>
                <a:ea typeface="Open Sans" panose="020B0600000101010101" charset="0"/>
                <a:cs typeface="Open Sans" panose="020B0600000101010101" charset="0"/>
              </a:rPr>
              <a:t>4, 2023</a:t>
            </a:r>
            <a:r>
              <a:rPr lang="en-US" sz="800" dirty="0" smtClean="0">
                <a:latin typeface="Open Sans" panose="020B0600000101010101" charset="0"/>
                <a:ea typeface="Open Sans" panose="020B0600000101010101" charset="0"/>
                <a:cs typeface="Open Sans" panose="020B0600000101010101" charset="0"/>
              </a:rPr>
              <a:t>)</a:t>
            </a:r>
          </a:p>
          <a:p>
            <a:pPr algn="l"/>
            <a:endParaRPr lang="en-US" sz="800" dirty="0">
              <a:latin typeface="Open Sans" panose="020B0600000101010101" charset="0"/>
              <a:ea typeface="Open Sans" panose="020B0600000101010101" charset="0"/>
              <a:cs typeface="Open Sans" panose="020B0600000101010101" charset="0"/>
            </a:endParaRPr>
          </a:p>
          <a:p>
            <a:pPr algn="just"/>
            <a:r>
              <a:rPr lang="en-US" sz="800" dirty="0" smtClean="0">
                <a:latin typeface="Open Sans" panose="020B0600000101010101" charset="0"/>
                <a:ea typeface="Open Sans" panose="020B0600000101010101" charset="0"/>
                <a:cs typeface="Open Sans" panose="020B0600000101010101" charset="0"/>
              </a:rPr>
              <a:t>In </a:t>
            </a:r>
            <a:r>
              <a:rPr lang="en-US" sz="800" dirty="0">
                <a:latin typeface="Open Sans" panose="020B0600000101010101" charset="0"/>
                <a:ea typeface="Open Sans" panose="020B0600000101010101" charset="0"/>
                <a:cs typeface="Open Sans" panose="020B0600000101010101" charset="0"/>
              </a:rPr>
              <a:t>principle, each faculty member can newly accept 5 master’s students and 3 doctoral students as thesis/dissertation advisees every semester. This limit is on new advisees and does not dictate the total number of students a professor may advise at one time. (Graduate School regulations article 22) Two faculty members may be co-dissertation advisors if both faculty members are on-campus. This requires a special application process. </a:t>
            </a:r>
            <a:endParaRPr lang="en-US" sz="800" dirty="0" smtClean="0">
              <a:latin typeface="Open Sans" panose="020B0600000101010101" charset="0"/>
              <a:ea typeface="Open Sans" panose="020B0600000101010101" charset="0"/>
              <a:cs typeface="Open Sans" panose="020B0600000101010101" charset="0"/>
            </a:endParaRPr>
          </a:p>
          <a:p>
            <a:pPr algn="l">
              <a:lnSpc>
                <a:spcPct val="150000"/>
              </a:lnSpc>
            </a:pPr>
            <a:endParaRPr lang="en-US" sz="900" dirty="0">
              <a:latin typeface="Open Sans" panose="020B0600000101010101" charset="0"/>
              <a:ea typeface="Open Sans" panose="020B0600000101010101" charset="0"/>
              <a:cs typeface="Open Sans" panose="020B0600000101010101" charset="0"/>
            </a:endParaRPr>
          </a:p>
          <a:p>
            <a:pPr algn="just"/>
            <a:r>
              <a:rPr lang="en-US" sz="800" dirty="0">
                <a:latin typeface="Open Sans" panose="020B0600000101010101" charset="0"/>
                <a:ea typeface="Open Sans" panose="020B0600000101010101" charset="0"/>
                <a:cs typeface="Open Sans" panose="020B0600000101010101" charset="0"/>
              </a:rPr>
              <a:t>* Your thesis advisor(director) and thesis screening committee appointment must be done upon each professor’s permission. Therefore, before submitting it to the GDIS office, please contact professor(s) individually in advance</a:t>
            </a:r>
            <a:r>
              <a:rPr lang="en-US" sz="800" dirty="0" smtClean="0">
                <a:latin typeface="Open Sans" panose="020B0600000101010101" charset="0"/>
                <a:ea typeface="Open Sans" panose="020B0600000101010101" charset="0"/>
                <a:cs typeface="Open Sans" panose="020B0600000101010101" charset="0"/>
              </a:rPr>
              <a:t>.</a:t>
            </a:r>
            <a:endParaRPr lang="en-US" sz="800" dirty="0">
              <a:latin typeface="Open Sans" panose="020B0600000101010101" charset="0"/>
              <a:ea typeface="Open Sans" panose="020B0600000101010101" charset="0"/>
              <a:cs typeface="Open Sans" panose="020B0600000101010101" charset="0"/>
            </a:endParaRPr>
          </a:p>
        </p:txBody>
      </p:sp>
      <p:pic>
        <p:nvPicPr>
          <p:cNvPr id="18" name="그림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0023" y="4795819"/>
            <a:ext cx="2189505" cy="238162"/>
          </a:xfrm>
          <a:prstGeom prst="rect">
            <a:avLst/>
          </a:prstGeom>
        </p:spPr>
      </p:pic>
      <p:sp>
        <p:nvSpPr>
          <p:cNvPr id="8" name="Shape 102"/>
          <p:cNvSpPr txBox="1">
            <a:spLocks/>
          </p:cNvSpPr>
          <p:nvPr/>
        </p:nvSpPr>
        <p:spPr>
          <a:xfrm>
            <a:off x="4696480" y="129688"/>
            <a:ext cx="4045199" cy="478794"/>
          </a:xfrm>
          <a:prstGeom prst="rect">
            <a:avLst/>
          </a:prstGeom>
          <a:noFill/>
          <a:ln>
            <a:noFill/>
          </a:ln>
        </p:spPr>
        <p:txBody>
          <a:bodyPr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2"/>
              </a:buClr>
              <a:buSzPct val="100000"/>
              <a:buFont typeface="Economica"/>
              <a:buNone/>
              <a:defRPr sz="4200" b="0" i="0" u="none" strike="noStrike" cap="none">
                <a:solidFill>
                  <a:schemeClr val="lt2"/>
                </a:solidFill>
                <a:latin typeface="Economica"/>
                <a:ea typeface="Economica"/>
                <a:cs typeface="Economica"/>
                <a:sym typeface="Economica"/>
              </a:defRPr>
            </a:lvl1pPr>
            <a:lvl2pPr lvl="1" algn="ctr">
              <a:spcBef>
                <a:spcPts val="0"/>
              </a:spcBef>
              <a:buClr>
                <a:schemeClr val="lt2"/>
              </a:buClr>
              <a:buSzPct val="100000"/>
              <a:buFont typeface="Economica"/>
              <a:buNone/>
              <a:defRPr sz="4200">
                <a:solidFill>
                  <a:schemeClr val="lt2"/>
                </a:solidFill>
                <a:latin typeface="Economica"/>
                <a:ea typeface="Economica"/>
                <a:cs typeface="Economica"/>
                <a:sym typeface="Economica"/>
              </a:defRPr>
            </a:lvl2pPr>
            <a:lvl3pPr lvl="2" algn="ctr">
              <a:spcBef>
                <a:spcPts val="0"/>
              </a:spcBef>
              <a:buClr>
                <a:schemeClr val="lt2"/>
              </a:buClr>
              <a:buSzPct val="100000"/>
              <a:buFont typeface="Economica"/>
              <a:buNone/>
              <a:defRPr sz="4200">
                <a:solidFill>
                  <a:schemeClr val="lt2"/>
                </a:solidFill>
                <a:latin typeface="Economica"/>
                <a:ea typeface="Economica"/>
                <a:cs typeface="Economica"/>
                <a:sym typeface="Economica"/>
              </a:defRPr>
            </a:lvl3pPr>
            <a:lvl4pPr lvl="3" algn="ctr">
              <a:spcBef>
                <a:spcPts val="0"/>
              </a:spcBef>
              <a:buClr>
                <a:schemeClr val="lt2"/>
              </a:buClr>
              <a:buSzPct val="100000"/>
              <a:buFont typeface="Economica"/>
              <a:buNone/>
              <a:defRPr sz="4200">
                <a:solidFill>
                  <a:schemeClr val="lt2"/>
                </a:solidFill>
                <a:latin typeface="Economica"/>
                <a:ea typeface="Economica"/>
                <a:cs typeface="Economica"/>
                <a:sym typeface="Economica"/>
              </a:defRPr>
            </a:lvl4pPr>
            <a:lvl5pPr lvl="4" algn="ctr">
              <a:spcBef>
                <a:spcPts val="0"/>
              </a:spcBef>
              <a:buClr>
                <a:schemeClr val="lt2"/>
              </a:buClr>
              <a:buSzPct val="100000"/>
              <a:buFont typeface="Economica"/>
              <a:buNone/>
              <a:defRPr sz="4200">
                <a:solidFill>
                  <a:schemeClr val="lt2"/>
                </a:solidFill>
                <a:latin typeface="Economica"/>
                <a:ea typeface="Economica"/>
                <a:cs typeface="Economica"/>
                <a:sym typeface="Economica"/>
              </a:defRPr>
            </a:lvl5pPr>
            <a:lvl6pPr lvl="5" algn="ctr">
              <a:spcBef>
                <a:spcPts val="0"/>
              </a:spcBef>
              <a:buClr>
                <a:schemeClr val="lt2"/>
              </a:buClr>
              <a:buSzPct val="100000"/>
              <a:buFont typeface="Economica"/>
              <a:buNone/>
              <a:defRPr sz="4200">
                <a:solidFill>
                  <a:schemeClr val="lt2"/>
                </a:solidFill>
                <a:latin typeface="Economica"/>
                <a:ea typeface="Economica"/>
                <a:cs typeface="Economica"/>
                <a:sym typeface="Economica"/>
              </a:defRPr>
            </a:lvl6pPr>
            <a:lvl7pPr lvl="6" algn="ctr">
              <a:spcBef>
                <a:spcPts val="0"/>
              </a:spcBef>
              <a:buClr>
                <a:schemeClr val="lt2"/>
              </a:buClr>
              <a:buSzPct val="100000"/>
              <a:buFont typeface="Economica"/>
              <a:buNone/>
              <a:defRPr sz="4200">
                <a:solidFill>
                  <a:schemeClr val="lt2"/>
                </a:solidFill>
                <a:latin typeface="Economica"/>
                <a:ea typeface="Economica"/>
                <a:cs typeface="Economica"/>
                <a:sym typeface="Economica"/>
              </a:defRPr>
            </a:lvl7pPr>
            <a:lvl8pPr lvl="7" algn="ctr">
              <a:spcBef>
                <a:spcPts val="0"/>
              </a:spcBef>
              <a:buClr>
                <a:schemeClr val="lt2"/>
              </a:buClr>
              <a:buSzPct val="100000"/>
              <a:buFont typeface="Economica"/>
              <a:buNone/>
              <a:defRPr sz="4200">
                <a:solidFill>
                  <a:schemeClr val="lt2"/>
                </a:solidFill>
                <a:latin typeface="Economica"/>
                <a:ea typeface="Economica"/>
                <a:cs typeface="Economica"/>
                <a:sym typeface="Economica"/>
              </a:defRPr>
            </a:lvl8pPr>
            <a:lvl9pPr lvl="8" algn="ctr">
              <a:spcBef>
                <a:spcPts val="0"/>
              </a:spcBef>
              <a:buClr>
                <a:schemeClr val="lt2"/>
              </a:buClr>
              <a:buSzPct val="100000"/>
              <a:buFont typeface="Economica"/>
              <a:buNone/>
              <a:defRPr sz="4200">
                <a:solidFill>
                  <a:schemeClr val="lt2"/>
                </a:solidFill>
                <a:latin typeface="Economica"/>
                <a:ea typeface="Economica"/>
                <a:cs typeface="Economica"/>
                <a:sym typeface="Economica"/>
              </a:defRPr>
            </a:lvl9pPr>
          </a:lstStyle>
          <a:p>
            <a:r>
              <a:rPr lang="en-US" sz="1800" b="1" dirty="0" smtClean="0">
                <a:solidFill>
                  <a:schemeClr val="bg1"/>
                </a:solidFill>
              </a:rPr>
              <a:t>IV. Notification </a:t>
            </a:r>
            <a:r>
              <a:rPr lang="en-US" sz="1800" b="1" dirty="0">
                <a:solidFill>
                  <a:schemeClr val="bg1"/>
                </a:solidFill>
              </a:rPr>
              <a:t>on Thesis Advisor Appointment</a:t>
            </a:r>
            <a:r>
              <a:rPr lang="en-US" sz="1800" b="1" dirty="0" smtClean="0">
                <a:solidFill>
                  <a:schemeClr val="bg1"/>
                </a:solidFill>
              </a:rPr>
              <a:t>:</a:t>
            </a:r>
            <a:endParaRPr lang="en-US" sz="1800" b="1" dirty="0">
              <a:solidFill>
                <a:schemeClr val="bg1"/>
              </a:solidFill>
            </a:endParaRPr>
          </a:p>
        </p:txBody>
      </p:sp>
      <p:sp>
        <p:nvSpPr>
          <p:cNvPr id="2" name="직사각형 1"/>
          <p:cNvSpPr/>
          <p:nvPr/>
        </p:nvSpPr>
        <p:spPr>
          <a:xfrm>
            <a:off x="4974609" y="4408227"/>
            <a:ext cx="777922" cy="327546"/>
          </a:xfrm>
          <a:prstGeom prst="rect">
            <a:avLst/>
          </a:prstGeom>
          <a:solidFill>
            <a:srgbClr val="CCA677"/>
          </a:solidFill>
          <a:ln>
            <a:solidFill>
              <a:srgbClr val="CCA6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2" name="Shape 103"/>
          <p:cNvSpPr txBox="1">
            <a:spLocks/>
          </p:cNvSpPr>
          <p:nvPr/>
        </p:nvSpPr>
        <p:spPr>
          <a:xfrm>
            <a:off x="178594" y="464396"/>
            <a:ext cx="4090043" cy="4569585"/>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1pPr>
            <a:lvl2pPr marR="0" lvl="1"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2pPr>
            <a:lvl3pPr marR="0" lvl="2"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3pPr>
            <a:lvl4pPr marR="0" lvl="3"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4pPr>
            <a:lvl5pPr marR="0" lvl="4"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5pPr>
            <a:lvl6pPr marR="0" lvl="5"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6pPr>
            <a:lvl7pPr marR="0" lvl="6"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7pPr>
            <a:lvl8pPr marR="0" lvl="7"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8pPr>
            <a:lvl9pPr marR="0" lvl="8"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9pPr>
          </a:lstStyle>
          <a:p>
            <a:pPr lvl="0" algn="just">
              <a:buSzPct val="45833"/>
            </a:pPr>
            <a:r>
              <a:rPr lang="en-US" sz="900" b="1" dirty="0" smtClean="0">
                <a:solidFill>
                  <a:schemeClr val="tx2"/>
                </a:solidFill>
                <a:latin typeface="Open Sans" panose="020B0600000101010101" charset="0"/>
                <a:ea typeface="Open Sans" panose="020B0600000101010101" charset="0"/>
                <a:cs typeface="Open Sans" panose="020B0600000101010101" charset="0"/>
              </a:rPr>
              <a:t>Thesis </a:t>
            </a:r>
            <a:r>
              <a:rPr lang="en-US" sz="900" b="1" dirty="0">
                <a:solidFill>
                  <a:schemeClr val="tx2"/>
                </a:solidFill>
                <a:latin typeface="Open Sans" panose="020B0600000101010101" charset="0"/>
                <a:ea typeface="Open Sans" panose="020B0600000101010101" charset="0"/>
                <a:cs typeface="Open Sans" panose="020B0600000101010101" charset="0"/>
              </a:rPr>
              <a:t>writing process can be long and frustrating at times, but is also very rewarding</a:t>
            </a:r>
            <a:r>
              <a:rPr lang="en-US" sz="900" b="1" dirty="0" smtClean="0">
                <a:solidFill>
                  <a:schemeClr val="tx2"/>
                </a:solidFill>
                <a:latin typeface="Open Sans" panose="020B0600000101010101" charset="0"/>
                <a:ea typeface="Open Sans" panose="020B0600000101010101" charset="0"/>
                <a:cs typeface="Open Sans" panose="020B0600000101010101" charset="0"/>
              </a:rPr>
              <a:t>.</a:t>
            </a:r>
            <a:endParaRPr lang="en-US" sz="900" b="1" dirty="0">
              <a:solidFill>
                <a:schemeClr val="tx2"/>
              </a:solidFill>
              <a:latin typeface="Open Sans" panose="020B0600000101010101" charset="0"/>
              <a:ea typeface="Open Sans" panose="020B0600000101010101" charset="0"/>
              <a:cs typeface="Open Sans" panose="020B0600000101010101" charset="0"/>
            </a:endParaRPr>
          </a:p>
          <a:p>
            <a:pPr lvl="0" algn="just">
              <a:buSzPct val="45833"/>
            </a:pPr>
            <a:r>
              <a:rPr lang="en-US" sz="900" dirty="0">
                <a:solidFill>
                  <a:schemeClr val="tx1"/>
                </a:solidFill>
                <a:latin typeface="Open Sans" panose="020B0600000101010101" charset="0"/>
                <a:ea typeface="Open Sans" panose="020B0600000101010101" charset="0"/>
                <a:cs typeface="Open Sans" panose="020B0600000101010101" charset="0"/>
              </a:rPr>
              <a:t>In order to ensure that the process proceeds smoothly—for both students and faculty—we are implementing new standards and requirements.</a:t>
            </a:r>
          </a:p>
          <a:p>
            <a:pPr lvl="0" algn="just">
              <a:buSzPct val="45833"/>
            </a:pPr>
            <a:endParaRPr lang="en-US" sz="900" dirty="0">
              <a:solidFill>
                <a:schemeClr val="tx1"/>
              </a:solidFill>
              <a:latin typeface="Open Sans" panose="020B0600000101010101" charset="0"/>
              <a:ea typeface="Open Sans" panose="020B0600000101010101" charset="0"/>
              <a:cs typeface="Open Sans" panose="020B0600000101010101" charset="0"/>
            </a:endParaRPr>
          </a:p>
          <a:p>
            <a:pPr lvl="0" algn="just">
              <a:buSzPct val="45833"/>
            </a:pPr>
            <a:r>
              <a:rPr lang="en-US" sz="900" b="1" dirty="0">
                <a:solidFill>
                  <a:schemeClr val="tx2">
                    <a:lumMod val="75000"/>
                  </a:schemeClr>
                </a:solidFill>
                <a:latin typeface="Open Sans" panose="020B0600000101010101" charset="0"/>
                <a:ea typeface="Open Sans" panose="020B0600000101010101" charset="0"/>
                <a:cs typeface="Open Sans" panose="020B0600000101010101" charset="0"/>
              </a:rPr>
              <a:t>1) There will be no extensions for set deadlines. </a:t>
            </a:r>
          </a:p>
          <a:p>
            <a:pPr lvl="0" algn="just">
              <a:buSzPct val="45833"/>
            </a:pPr>
            <a:r>
              <a:rPr lang="en-US" sz="900" dirty="0" smtClean="0">
                <a:solidFill>
                  <a:schemeClr val="tx1"/>
                </a:solidFill>
                <a:latin typeface="Open Sans" panose="020B0600000101010101" charset="0"/>
                <a:ea typeface="Open Sans" panose="020B0600000101010101" charset="0"/>
                <a:cs typeface="Open Sans" panose="020B0600000101010101" charset="0"/>
              </a:rPr>
              <a:t>The </a:t>
            </a:r>
            <a:r>
              <a:rPr lang="en-US" sz="900" dirty="0">
                <a:solidFill>
                  <a:schemeClr val="tx1"/>
                </a:solidFill>
                <a:latin typeface="Open Sans" panose="020B0600000101010101" charset="0"/>
                <a:ea typeface="Open Sans" panose="020B0600000101010101" charset="0"/>
                <a:cs typeface="Open Sans" panose="020B0600000101010101" charset="0"/>
              </a:rPr>
              <a:t>date is absolute, meaning under no circumstances will a thesis be accepted for evaluation after deadline. If the student does not submit her thesis by this date, it will not be evaluated until resubmitted the following semester.</a:t>
            </a:r>
          </a:p>
          <a:p>
            <a:pPr lvl="0" algn="just">
              <a:buSzPct val="45833"/>
            </a:pPr>
            <a:endParaRPr lang="en-US" sz="900" dirty="0">
              <a:solidFill>
                <a:schemeClr val="tx1"/>
              </a:solidFill>
              <a:latin typeface="Open Sans" panose="020B0600000101010101" charset="0"/>
              <a:ea typeface="Open Sans" panose="020B0600000101010101" charset="0"/>
              <a:cs typeface="Open Sans" panose="020B0600000101010101" charset="0"/>
            </a:endParaRPr>
          </a:p>
          <a:p>
            <a:pPr lvl="0" algn="just">
              <a:buSzPct val="45833"/>
            </a:pPr>
            <a:r>
              <a:rPr lang="en-US" sz="900" b="1" dirty="0">
                <a:solidFill>
                  <a:schemeClr val="tx2">
                    <a:lumMod val="75000"/>
                  </a:schemeClr>
                </a:solidFill>
                <a:latin typeface="Open Sans" panose="020B0600000101010101" charset="0"/>
                <a:ea typeface="Open Sans" panose="020B0600000101010101" charset="0"/>
                <a:cs typeface="Open Sans" panose="020B0600000101010101" charset="0"/>
              </a:rPr>
              <a:t>2) There will be only two evaluation periods.  </a:t>
            </a:r>
          </a:p>
          <a:p>
            <a:pPr lvl="0" algn="just">
              <a:buSzPct val="45833"/>
            </a:pPr>
            <a:r>
              <a:rPr lang="en-US" sz="900" dirty="0">
                <a:solidFill>
                  <a:schemeClr val="tx1"/>
                </a:solidFill>
                <a:latin typeface="Open Sans" panose="020B0600000101010101" charset="0"/>
                <a:ea typeface="Open Sans" panose="020B0600000101010101" charset="0"/>
                <a:cs typeface="Open Sans" panose="020B0600000101010101" charset="0"/>
              </a:rPr>
              <a:t>a</a:t>
            </a:r>
            <a:r>
              <a:rPr lang="en-US" sz="900" dirty="0" smtClean="0">
                <a:solidFill>
                  <a:schemeClr val="tx1"/>
                </a:solidFill>
                <a:latin typeface="Open Sans" panose="020B0600000101010101" charset="0"/>
                <a:ea typeface="Open Sans" panose="020B0600000101010101" charset="0"/>
                <a:cs typeface="Open Sans" panose="020B0600000101010101" charset="0"/>
              </a:rPr>
              <a:t>) After </a:t>
            </a:r>
            <a:r>
              <a:rPr lang="en-US" sz="900" dirty="0">
                <a:solidFill>
                  <a:schemeClr val="tx1"/>
                </a:solidFill>
                <a:latin typeface="Open Sans" panose="020B0600000101010101" charset="0"/>
                <a:ea typeface="Open Sans" panose="020B0600000101010101" charset="0"/>
                <a:cs typeface="Open Sans" panose="020B0600000101010101" charset="0"/>
              </a:rPr>
              <a:t>the initial evaluation by the Thesis Committee a thesis will be graded according to one of three categories:</a:t>
            </a:r>
          </a:p>
          <a:p>
            <a:pPr lvl="0" algn="just">
              <a:buSzPct val="45833"/>
            </a:pPr>
            <a:r>
              <a:rPr lang="en-US" sz="900" dirty="0">
                <a:solidFill>
                  <a:schemeClr val="tx1"/>
                </a:solidFill>
                <a:latin typeface="Open Sans" panose="020B0600000101010101" charset="0"/>
                <a:ea typeface="Open Sans" panose="020B0600000101010101" charset="0"/>
                <a:cs typeface="Open Sans" panose="020B0600000101010101" charset="0"/>
              </a:rPr>
              <a:t>- Pass (no corrections necessary)</a:t>
            </a:r>
          </a:p>
          <a:p>
            <a:pPr lvl="0" algn="just">
              <a:buSzPct val="45833"/>
            </a:pPr>
            <a:r>
              <a:rPr lang="en-US" sz="900" dirty="0">
                <a:solidFill>
                  <a:schemeClr val="tx1"/>
                </a:solidFill>
                <a:latin typeface="Open Sans" panose="020B0600000101010101" charset="0"/>
                <a:ea typeface="Open Sans" panose="020B0600000101010101" charset="0"/>
                <a:cs typeface="Open Sans" panose="020B0600000101010101" charset="0"/>
              </a:rPr>
              <a:t>- Final evaluation only with revisions </a:t>
            </a:r>
          </a:p>
          <a:p>
            <a:pPr lvl="0" algn="just">
              <a:buSzPct val="45833"/>
            </a:pPr>
            <a:r>
              <a:rPr lang="en-US" sz="900" dirty="0" smtClean="0">
                <a:solidFill>
                  <a:schemeClr val="tx1"/>
                </a:solidFill>
                <a:latin typeface="Open Sans" panose="020B0600000101010101" charset="0"/>
                <a:ea typeface="Open Sans" panose="020B0600000101010101" charset="0"/>
                <a:cs typeface="Open Sans" panose="020B0600000101010101" charset="0"/>
              </a:rPr>
              <a:t>- Fail </a:t>
            </a:r>
            <a:r>
              <a:rPr lang="en-US" sz="900" dirty="0">
                <a:solidFill>
                  <a:schemeClr val="tx1"/>
                </a:solidFill>
                <a:latin typeface="Open Sans" panose="020B0600000101010101" charset="0"/>
                <a:ea typeface="Open Sans" panose="020B0600000101010101" charset="0"/>
                <a:cs typeface="Open Sans" panose="020B0600000101010101" charset="0"/>
              </a:rPr>
              <a:t>(no final evaluation)</a:t>
            </a:r>
          </a:p>
          <a:p>
            <a:pPr lvl="0" algn="just">
              <a:buSzPct val="45833"/>
            </a:pPr>
            <a:endParaRPr lang="en-US" sz="900" dirty="0">
              <a:solidFill>
                <a:schemeClr val="tx1"/>
              </a:solidFill>
              <a:latin typeface="Open Sans" panose="020B0600000101010101" charset="0"/>
              <a:ea typeface="Open Sans" panose="020B0600000101010101" charset="0"/>
              <a:cs typeface="Open Sans" panose="020B0600000101010101" charset="0"/>
            </a:endParaRPr>
          </a:p>
          <a:p>
            <a:pPr lvl="0" algn="just">
              <a:buSzPct val="45833"/>
            </a:pPr>
            <a:r>
              <a:rPr lang="en-US" sz="900" dirty="0">
                <a:solidFill>
                  <a:schemeClr val="tx1"/>
                </a:solidFill>
                <a:latin typeface="Open Sans" panose="020B0600000101010101" charset="0"/>
                <a:ea typeface="Open Sans" panose="020B0600000101010101" charset="0"/>
                <a:cs typeface="Open Sans" panose="020B0600000101010101" charset="0"/>
              </a:rPr>
              <a:t>If the committee requires revisions, the student must complete the suggestions, address all issues, and make all editorial/grammatical corrections during the approximately two week revision period.</a:t>
            </a:r>
          </a:p>
          <a:p>
            <a:pPr lvl="0" algn="just">
              <a:buSzPct val="45833"/>
            </a:pPr>
            <a:r>
              <a:rPr lang="en-US" sz="900" dirty="0">
                <a:solidFill>
                  <a:schemeClr val="tx1"/>
                </a:solidFill>
                <a:latin typeface="Open Sans" panose="020B0600000101010101" charset="0"/>
                <a:ea typeface="Open Sans" panose="020B0600000101010101" charset="0"/>
                <a:cs typeface="Open Sans" panose="020B0600000101010101" charset="0"/>
              </a:rPr>
              <a:t>b) As before, the revised thesis must be submitted to the committee by the due date.</a:t>
            </a:r>
          </a:p>
          <a:p>
            <a:pPr lvl="0" algn="just">
              <a:buSzPct val="45833"/>
            </a:pPr>
            <a:r>
              <a:rPr lang="en-US" sz="900" dirty="0">
                <a:solidFill>
                  <a:schemeClr val="tx1"/>
                </a:solidFill>
                <a:latin typeface="Open Sans" panose="020B0600000101010101" charset="0"/>
                <a:ea typeface="Open Sans" panose="020B0600000101010101" charset="0"/>
                <a:cs typeface="Open Sans" panose="020B0600000101010101" charset="0"/>
              </a:rPr>
              <a:t>c) The final evaluation will be graded according to two categories only: </a:t>
            </a:r>
          </a:p>
          <a:p>
            <a:pPr lvl="0" algn="just">
              <a:buSzPct val="45833"/>
            </a:pPr>
            <a:r>
              <a:rPr lang="en-US" sz="900" dirty="0">
                <a:solidFill>
                  <a:schemeClr val="tx1"/>
                </a:solidFill>
                <a:latin typeface="Open Sans" panose="020B0600000101010101" charset="0"/>
                <a:ea typeface="Open Sans" panose="020B0600000101010101" charset="0"/>
                <a:cs typeface="Open Sans" panose="020B0600000101010101" charset="0"/>
              </a:rPr>
              <a:t>- Pass</a:t>
            </a:r>
          </a:p>
          <a:p>
            <a:pPr lvl="0" algn="just">
              <a:buSzPct val="45833"/>
            </a:pPr>
            <a:r>
              <a:rPr lang="en-US" sz="900" dirty="0" smtClean="0">
                <a:solidFill>
                  <a:schemeClr val="tx1"/>
                </a:solidFill>
                <a:latin typeface="Open Sans" panose="020B0600000101010101" charset="0"/>
                <a:ea typeface="Open Sans" panose="020B0600000101010101" charset="0"/>
                <a:cs typeface="Open Sans" panose="020B0600000101010101" charset="0"/>
              </a:rPr>
              <a:t>- Fail</a:t>
            </a:r>
          </a:p>
          <a:p>
            <a:pPr lvl="0" algn="just">
              <a:buSzPct val="45833"/>
            </a:pPr>
            <a:endParaRPr lang="en-US" sz="900" dirty="0">
              <a:solidFill>
                <a:schemeClr val="tx1"/>
              </a:solidFill>
              <a:latin typeface="Open Sans" panose="020B0600000101010101" charset="0"/>
              <a:ea typeface="Open Sans" panose="020B0600000101010101" charset="0"/>
              <a:cs typeface="Open Sans" panose="020B0600000101010101" charset="0"/>
            </a:endParaRPr>
          </a:p>
          <a:p>
            <a:pPr lvl="0" algn="just">
              <a:buSzPct val="45833"/>
            </a:pPr>
            <a:r>
              <a:rPr lang="en-US" sz="900" dirty="0" smtClean="0">
                <a:solidFill>
                  <a:schemeClr val="tx1"/>
                </a:solidFill>
                <a:latin typeface="Open Sans" panose="020B0600000101010101" charset="0"/>
                <a:ea typeface="Open Sans" panose="020B0600000101010101" charset="0"/>
                <a:cs typeface="Open Sans" panose="020B0600000101010101" charset="0"/>
              </a:rPr>
              <a:t>If </a:t>
            </a:r>
            <a:r>
              <a:rPr lang="en-US" sz="900" dirty="0">
                <a:solidFill>
                  <a:schemeClr val="tx1"/>
                </a:solidFill>
                <a:latin typeface="Open Sans" panose="020B0600000101010101" charset="0"/>
                <a:ea typeface="Open Sans" panose="020B0600000101010101" charset="0"/>
                <a:cs typeface="Open Sans" panose="020B0600000101010101" charset="0"/>
              </a:rPr>
              <a:t>the student has not made the necessary revisions, or if the thesis is still not at an acceptable standard, the thesis will not be evaluated again until resubmitted the following semester.</a:t>
            </a:r>
          </a:p>
          <a:p>
            <a:pPr lvl="0" algn="just">
              <a:buSzPct val="45833"/>
            </a:pPr>
            <a:endParaRPr lang="en-US" sz="900" dirty="0">
              <a:solidFill>
                <a:schemeClr val="tx1"/>
              </a:solidFill>
              <a:latin typeface="Open Sans" panose="020B0600000101010101" charset="0"/>
              <a:ea typeface="Open Sans" panose="020B0600000101010101" charset="0"/>
              <a:cs typeface="Open Sans" panose="020B0600000101010101" charset="0"/>
            </a:endParaRPr>
          </a:p>
        </p:txBody>
      </p:sp>
      <p:sp>
        <p:nvSpPr>
          <p:cNvPr id="6" name="Shape 103"/>
          <p:cNvSpPr txBox="1">
            <a:spLocks/>
          </p:cNvSpPr>
          <p:nvPr/>
        </p:nvSpPr>
        <p:spPr>
          <a:xfrm>
            <a:off x="4780350" y="112122"/>
            <a:ext cx="4199345" cy="4800600"/>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1pPr>
            <a:lvl2pPr marR="0" lvl="1"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2pPr>
            <a:lvl3pPr marR="0" lvl="2"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3pPr>
            <a:lvl4pPr marR="0" lvl="3"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4pPr>
            <a:lvl5pPr marR="0" lvl="4"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5pPr>
            <a:lvl6pPr marR="0" lvl="5"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6pPr>
            <a:lvl7pPr marR="0" lvl="6"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7pPr>
            <a:lvl8pPr marR="0" lvl="7"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8pPr>
            <a:lvl9pPr marR="0" lvl="8"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9pPr>
          </a:lstStyle>
          <a:p>
            <a:pPr lvl="0" algn="just">
              <a:buSzPct val="45833"/>
            </a:pPr>
            <a:r>
              <a:rPr lang="en-US" sz="900" b="1" dirty="0" smtClean="0">
                <a:solidFill>
                  <a:schemeClr val="bg1"/>
                </a:solidFill>
                <a:latin typeface="Open Sans" panose="020B0600000101010101" charset="0"/>
                <a:ea typeface="Open Sans" panose="020B0600000101010101" charset="0"/>
                <a:cs typeface="Open Sans" panose="020B0600000101010101" charset="0"/>
              </a:rPr>
              <a:t>3</a:t>
            </a:r>
            <a:r>
              <a:rPr lang="en-US" sz="900" b="1" dirty="0">
                <a:solidFill>
                  <a:schemeClr val="bg1"/>
                </a:solidFill>
                <a:latin typeface="Open Sans" panose="020B0600000101010101" charset="0"/>
                <a:ea typeface="Open Sans" panose="020B0600000101010101" charset="0"/>
                <a:cs typeface="Open Sans" panose="020B0600000101010101" charset="0"/>
              </a:rPr>
              <a:t>) Thesis writing must conform to the required standard.</a:t>
            </a:r>
          </a:p>
          <a:p>
            <a:pPr lvl="0" algn="just">
              <a:buSzPct val="45833"/>
            </a:pPr>
            <a:r>
              <a:rPr lang="en-US" sz="900" dirty="0">
                <a:solidFill>
                  <a:schemeClr val="tx1"/>
                </a:solidFill>
                <a:latin typeface="Open Sans" panose="020B0600000101010101" charset="0"/>
                <a:ea typeface="Open Sans" panose="020B0600000101010101" charset="0"/>
                <a:cs typeface="Open Sans" panose="020B0600000101010101" charset="0"/>
              </a:rPr>
              <a:t>When the thesis is submitted for evaluation, it must conform to the required standard format, including proper citations, page numbering, spacing, font, margins, etc.</a:t>
            </a:r>
          </a:p>
          <a:p>
            <a:pPr algn="just" latinLnBrk="1"/>
            <a:endParaRPr lang="en-US" altLang="ko-KR" sz="900" b="1" dirty="0" smtClean="0">
              <a:latin typeface="Open Sans" panose="020B0600000101010101" charset="0"/>
              <a:ea typeface="Open Sans" panose="020B0600000101010101" charset="0"/>
              <a:cs typeface="Open Sans" panose="020B0600000101010101" charset="0"/>
            </a:endParaRPr>
          </a:p>
          <a:p>
            <a:pPr algn="just" latinLnBrk="1"/>
            <a:r>
              <a:rPr lang="ko-KR" altLang="en-US" sz="900" b="1" dirty="0" smtClean="0">
                <a:solidFill>
                  <a:schemeClr val="bg1"/>
                </a:solidFill>
                <a:latin typeface="Open Sans" panose="020B0600000101010101" charset="0"/>
                <a:cs typeface="Open Sans" panose="020B0600000101010101" charset="0"/>
              </a:rPr>
              <a:t>★ </a:t>
            </a:r>
            <a:r>
              <a:rPr lang="en-US" sz="900" b="1" dirty="0" smtClean="0">
                <a:solidFill>
                  <a:schemeClr val="bg1"/>
                </a:solidFill>
                <a:latin typeface="Open Sans" panose="020B0600000101010101" charset="0"/>
                <a:ea typeface="Open Sans" panose="020B0600000101010101" charset="0"/>
                <a:cs typeface="Open Sans" panose="020B0600000101010101" charset="0"/>
              </a:rPr>
              <a:t>Notes:</a:t>
            </a:r>
            <a:endParaRPr lang="en-US" sz="900" b="1" dirty="0">
              <a:solidFill>
                <a:schemeClr val="bg1"/>
              </a:solidFill>
              <a:latin typeface="Open Sans" panose="020B0600000101010101" charset="0"/>
              <a:ea typeface="Open Sans" panose="020B0600000101010101" charset="0"/>
              <a:cs typeface="Open Sans" panose="020B0600000101010101" charset="0"/>
            </a:endParaRPr>
          </a:p>
          <a:p>
            <a:pPr algn="just" latinLnBrk="0"/>
            <a:r>
              <a:rPr lang="en-US" sz="900" dirty="0">
                <a:latin typeface="Open Sans" panose="020B0600000101010101" charset="0"/>
                <a:ea typeface="Open Sans" panose="020B0600000101010101" charset="0"/>
                <a:cs typeface="Open Sans" panose="020B0600000101010101" charset="0"/>
              </a:rPr>
              <a:t>In terms of “substance” in thesis writing, the main purpose and content of your thesis should be to make a specific and original argument by responding to one (or more) central research question(s). </a:t>
            </a:r>
            <a:endParaRPr lang="en-US" sz="900" dirty="0" smtClean="0">
              <a:latin typeface="Open Sans" panose="020B0600000101010101" charset="0"/>
              <a:ea typeface="Open Sans" panose="020B0600000101010101" charset="0"/>
              <a:cs typeface="Open Sans" panose="020B0600000101010101" charset="0"/>
            </a:endParaRPr>
          </a:p>
          <a:p>
            <a:pPr algn="just" latinLnBrk="0"/>
            <a:endParaRPr lang="en-US" sz="900" dirty="0">
              <a:latin typeface="Open Sans" panose="020B0600000101010101" charset="0"/>
              <a:ea typeface="Open Sans" panose="020B0600000101010101" charset="0"/>
              <a:cs typeface="Open Sans" panose="020B0600000101010101" charset="0"/>
            </a:endParaRPr>
          </a:p>
          <a:p>
            <a:pPr algn="just" latinLnBrk="0"/>
            <a:r>
              <a:rPr lang="en-US" sz="900" dirty="0" smtClean="0">
                <a:latin typeface="Open Sans" panose="020B0600000101010101" charset="0"/>
                <a:ea typeface="Open Sans" panose="020B0600000101010101" charset="0"/>
                <a:cs typeface="Open Sans" panose="020B0600000101010101" charset="0"/>
              </a:rPr>
              <a:t>The </a:t>
            </a:r>
            <a:r>
              <a:rPr lang="en-US" sz="900" dirty="0">
                <a:latin typeface="Open Sans" panose="020B0600000101010101" charset="0"/>
                <a:ea typeface="Open Sans" panose="020B0600000101010101" charset="0"/>
                <a:cs typeface="Open Sans" panose="020B0600000101010101" charset="0"/>
              </a:rPr>
              <a:t>central research question(s) will generally be followed by (but not always be limited to) relevant literature review, analysis and conclusion sections with respect to your central research question(s) (e.g., “The research question presented is what economic effect the Bank of Thailand’s monetary policy decision to de-peg its national currency had during the early stages of 1997-98 Asian Financial Crisis.”). In other words, the thesis should directly reflect your own particular and specific position(s</a:t>
            </a:r>
            <a:r>
              <a:rPr lang="en-US" sz="900" dirty="0" smtClean="0">
                <a:latin typeface="Open Sans" panose="020B0600000101010101" charset="0"/>
                <a:ea typeface="Open Sans" panose="020B0600000101010101" charset="0"/>
                <a:cs typeface="Open Sans" panose="020B0600000101010101" charset="0"/>
              </a:rPr>
              <a:t>) / argument(s</a:t>
            </a:r>
            <a:r>
              <a:rPr lang="en-US" sz="900" dirty="0">
                <a:latin typeface="Open Sans" panose="020B0600000101010101" charset="0"/>
                <a:ea typeface="Open Sans" panose="020B0600000101010101" charset="0"/>
                <a:cs typeface="Open Sans" panose="020B0600000101010101" charset="0"/>
              </a:rPr>
              <a:t>). </a:t>
            </a:r>
            <a:endParaRPr lang="en-US" sz="900" dirty="0" smtClean="0">
              <a:latin typeface="Open Sans" panose="020B0600000101010101" charset="0"/>
              <a:ea typeface="Open Sans" panose="020B0600000101010101" charset="0"/>
              <a:cs typeface="Open Sans" panose="020B0600000101010101" charset="0"/>
            </a:endParaRPr>
          </a:p>
          <a:p>
            <a:pPr algn="just" latinLnBrk="0"/>
            <a:endParaRPr lang="en-US" sz="900" dirty="0">
              <a:latin typeface="Open Sans" panose="020B0600000101010101" charset="0"/>
              <a:ea typeface="Open Sans" panose="020B0600000101010101" charset="0"/>
              <a:cs typeface="Open Sans" panose="020B0600000101010101" charset="0"/>
            </a:endParaRPr>
          </a:p>
          <a:p>
            <a:pPr algn="just" latinLnBrk="0"/>
            <a:r>
              <a:rPr lang="en-US" sz="900" dirty="0">
                <a:latin typeface="Open Sans" panose="020B0600000101010101" charset="0"/>
                <a:ea typeface="Open Sans" panose="020B0600000101010101" charset="0"/>
                <a:cs typeface="Open Sans" panose="020B0600000101010101" charset="0"/>
              </a:rPr>
              <a:t>For clarity, your thesis should also </a:t>
            </a:r>
            <a:r>
              <a:rPr lang="en-US" sz="900" i="1" dirty="0">
                <a:latin typeface="Open Sans" panose="020B0600000101010101" charset="0"/>
                <a:ea typeface="Open Sans" panose="020B0600000101010101" charset="0"/>
                <a:cs typeface="Open Sans" panose="020B0600000101010101" charset="0"/>
              </a:rPr>
              <a:t>not</a:t>
            </a:r>
            <a:r>
              <a:rPr lang="en-US" sz="900" dirty="0">
                <a:latin typeface="Open Sans" panose="020B0600000101010101" charset="0"/>
                <a:ea typeface="Open Sans" panose="020B0600000101010101" charset="0"/>
                <a:cs typeface="Open Sans" panose="020B0600000101010101" charset="0"/>
              </a:rPr>
              <a:t> be a mere overview of the current academic literature (e.g., “An Analysis of Thailand’s Monetary Policies during the 1997-98 Asian Financial Crisis”). </a:t>
            </a:r>
            <a:endParaRPr lang="en-US" sz="900" dirty="0" smtClean="0">
              <a:latin typeface="Open Sans" panose="020B0600000101010101" charset="0"/>
              <a:ea typeface="Open Sans" panose="020B0600000101010101" charset="0"/>
              <a:cs typeface="Open Sans" panose="020B0600000101010101" charset="0"/>
            </a:endParaRPr>
          </a:p>
          <a:p>
            <a:pPr algn="just" latinLnBrk="0"/>
            <a:endParaRPr lang="en-US" sz="900" dirty="0">
              <a:latin typeface="Open Sans" panose="020B0600000101010101" charset="0"/>
              <a:ea typeface="Open Sans" panose="020B0600000101010101" charset="0"/>
              <a:cs typeface="Open Sans" panose="020B0600000101010101" charset="0"/>
            </a:endParaRPr>
          </a:p>
          <a:p>
            <a:pPr algn="just" latinLnBrk="0"/>
            <a:r>
              <a:rPr lang="en-US" sz="900" dirty="0">
                <a:latin typeface="Open Sans" panose="020B0600000101010101" charset="0"/>
                <a:ea typeface="Open Sans" panose="020B0600000101010101" charset="0"/>
                <a:cs typeface="Open Sans" panose="020B0600000101010101" charset="0"/>
              </a:rPr>
              <a:t>Your thesis must also be directly based on your “original” research (e.g., unique in content/analysis) based mostly on “primary” sources (e.g., government agencies, intergovernmental agencies, etc.), although “secondary” sources (e.g., academic articles, books, newspaper articles, etc.) may also be used to complement primary sources</a:t>
            </a:r>
            <a:r>
              <a:rPr lang="en-US" sz="900" dirty="0" smtClean="0">
                <a:latin typeface="Open Sans" panose="020B0600000101010101" charset="0"/>
                <a:ea typeface="Open Sans" panose="020B0600000101010101" charset="0"/>
                <a:cs typeface="Open Sans" panose="020B0600000101010101" charset="0"/>
              </a:rPr>
              <a:t>.</a:t>
            </a:r>
            <a:endParaRPr lang="en-US" sz="900" dirty="0">
              <a:latin typeface="Open Sans" panose="020B0600000101010101" charset="0"/>
              <a:ea typeface="Open Sans" panose="020B0600000101010101" charset="0"/>
              <a:cs typeface="Open Sans" panose="020B0600000101010101" charset="0"/>
            </a:endParaRPr>
          </a:p>
          <a:p>
            <a:pPr algn="just" latinLnBrk="0"/>
            <a:endParaRPr lang="en-US" sz="900" dirty="0" smtClean="0">
              <a:latin typeface="Open Sans" panose="020B0600000101010101" charset="0"/>
              <a:ea typeface="Open Sans" panose="020B0600000101010101" charset="0"/>
              <a:cs typeface="Open Sans" panose="020B0600000101010101" charset="0"/>
            </a:endParaRPr>
          </a:p>
          <a:p>
            <a:pPr algn="just" latinLnBrk="0"/>
            <a:r>
              <a:rPr lang="en-US" sz="900" dirty="0" smtClean="0">
                <a:latin typeface="Open Sans" panose="020B0600000101010101" charset="0"/>
                <a:ea typeface="Open Sans" panose="020B0600000101010101" charset="0"/>
                <a:cs typeface="Open Sans" panose="020B0600000101010101" charset="0"/>
              </a:rPr>
              <a:t>Any </a:t>
            </a:r>
            <a:r>
              <a:rPr lang="en-US" sz="900" dirty="0">
                <a:latin typeface="Open Sans" panose="020B0600000101010101" charset="0"/>
                <a:ea typeface="Open Sans" panose="020B0600000101010101" charset="0"/>
                <a:cs typeface="Open Sans" panose="020B0600000101010101" charset="0"/>
              </a:rPr>
              <a:t>further related queries can be addressed to your thesis advisor, including (but not limited to) the early stages of your thesis development. </a:t>
            </a:r>
          </a:p>
        </p:txBody>
      </p:sp>
      <p:pic>
        <p:nvPicPr>
          <p:cNvPr id="5" name="그림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0023" y="4795819"/>
            <a:ext cx="2189505" cy="238162"/>
          </a:xfrm>
          <a:prstGeom prst="rect">
            <a:avLst/>
          </a:prstGeom>
        </p:spPr>
      </p:pic>
      <p:sp>
        <p:nvSpPr>
          <p:cNvPr id="7" name="Shape 102"/>
          <p:cNvSpPr txBox="1">
            <a:spLocks noGrp="1"/>
          </p:cNvSpPr>
          <p:nvPr>
            <p:ph type="title"/>
          </p:nvPr>
        </p:nvSpPr>
        <p:spPr>
          <a:xfrm>
            <a:off x="88761" y="171503"/>
            <a:ext cx="4045199" cy="352274"/>
          </a:xfrm>
          <a:prstGeom prst="rect">
            <a:avLst/>
          </a:prstGeom>
        </p:spPr>
        <p:txBody>
          <a:bodyPr lIns="91425" tIns="91425" rIns="91425" bIns="91425" anchor="b" anchorCtr="0">
            <a:noAutofit/>
          </a:bodyPr>
          <a:lstStyle/>
          <a:p>
            <a:pPr lvl="0"/>
            <a:r>
              <a:rPr lang="en-US" sz="1800" b="1" dirty="0" smtClean="0">
                <a:solidFill>
                  <a:schemeClr val="tx2"/>
                </a:solidFill>
              </a:rPr>
              <a:t>V. Evaluation process and Research Question</a:t>
            </a:r>
            <a:endParaRPr lang="en-US" sz="1800" b="1" dirty="0">
              <a:solidFill>
                <a:schemeClr val="tx2"/>
              </a:solidFill>
            </a:endParaRPr>
          </a:p>
        </p:txBody>
      </p:sp>
      <p:sp>
        <p:nvSpPr>
          <p:cNvPr id="8" name="직사각형 7"/>
          <p:cNvSpPr/>
          <p:nvPr/>
        </p:nvSpPr>
        <p:spPr>
          <a:xfrm>
            <a:off x="4974609" y="4468273"/>
            <a:ext cx="777922" cy="327546"/>
          </a:xfrm>
          <a:prstGeom prst="rect">
            <a:avLst/>
          </a:prstGeom>
          <a:solidFill>
            <a:srgbClr val="CCA677"/>
          </a:solidFill>
          <a:ln>
            <a:solidFill>
              <a:srgbClr val="CCA6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9048490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pic>
        <p:nvPicPr>
          <p:cNvPr id="16" name="그림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0022" y="4792027"/>
            <a:ext cx="2189505" cy="238162"/>
          </a:xfrm>
          <a:prstGeom prst="rect">
            <a:avLst/>
          </a:prstGeom>
        </p:spPr>
      </p:pic>
      <p:sp>
        <p:nvSpPr>
          <p:cNvPr id="9" name="Shape 103"/>
          <p:cNvSpPr txBox="1">
            <a:spLocks/>
          </p:cNvSpPr>
          <p:nvPr/>
        </p:nvSpPr>
        <p:spPr>
          <a:xfrm>
            <a:off x="152569" y="609637"/>
            <a:ext cx="4199345" cy="3898069"/>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1pPr>
            <a:lvl2pPr marR="0" lvl="1"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2pPr>
            <a:lvl3pPr marR="0" lvl="2"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3pPr>
            <a:lvl4pPr marR="0" lvl="3"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4pPr>
            <a:lvl5pPr marR="0" lvl="4"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5pPr>
            <a:lvl6pPr marR="0" lvl="5"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6pPr>
            <a:lvl7pPr marR="0" lvl="6"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7pPr>
            <a:lvl8pPr marR="0" lvl="7"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8pPr>
            <a:lvl9pPr marR="0" lvl="8"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9pPr>
          </a:lstStyle>
          <a:p>
            <a:pPr algn="l" latinLnBrk="1"/>
            <a:r>
              <a:rPr lang="en-US" sz="900" dirty="0" smtClean="0">
                <a:latin typeface="Open Sans" panose="020B0600000101010101" charset="0"/>
                <a:ea typeface="Open Sans" panose="020B0600000101010101" charset="0"/>
                <a:cs typeface="Open Sans" panose="020B0600000101010101" charset="0"/>
              </a:rPr>
              <a:t>As </a:t>
            </a:r>
            <a:r>
              <a:rPr lang="en-US" sz="900" dirty="0">
                <a:latin typeface="Open Sans" panose="020B0600000101010101" charset="0"/>
                <a:ea typeface="Open Sans" panose="020B0600000101010101" charset="0"/>
                <a:cs typeface="Open Sans" panose="020B0600000101010101" charset="0"/>
              </a:rPr>
              <a:t>of 2011, the Graduate School of International Studies is requiring that all Master's theses follow the American Sociological Association (ASA) style and citation methodology</a:t>
            </a:r>
            <a:r>
              <a:rPr lang="en-US" sz="900" dirty="0" smtClean="0">
                <a:latin typeface="Open Sans" panose="020B0600000101010101" charset="0"/>
                <a:ea typeface="Open Sans" panose="020B0600000101010101" charset="0"/>
                <a:cs typeface="Open Sans" panose="020B0600000101010101" charset="0"/>
              </a:rPr>
              <a:t>.</a:t>
            </a:r>
            <a:r>
              <a:rPr lang="en-US" sz="900" dirty="0">
                <a:latin typeface="Open Sans" panose="020B0600000101010101" charset="0"/>
                <a:ea typeface="Open Sans" panose="020B0600000101010101" charset="0"/>
                <a:cs typeface="Open Sans" panose="020B0600000101010101" charset="0"/>
              </a:rPr>
              <a:t/>
            </a:r>
            <a:br>
              <a:rPr lang="en-US" sz="900" dirty="0">
                <a:latin typeface="Open Sans" panose="020B0600000101010101" charset="0"/>
                <a:ea typeface="Open Sans" panose="020B0600000101010101" charset="0"/>
                <a:cs typeface="Open Sans" panose="020B0600000101010101" charset="0"/>
              </a:rPr>
            </a:br>
            <a:r>
              <a:rPr lang="en-US" sz="900" dirty="0">
                <a:latin typeface="Open Sans" panose="020B0600000101010101" charset="0"/>
                <a:ea typeface="Open Sans" panose="020B0600000101010101" charset="0"/>
                <a:cs typeface="Open Sans" panose="020B0600000101010101" charset="0"/>
              </a:rPr>
              <a:t/>
            </a:r>
            <a:br>
              <a:rPr lang="en-US" sz="900" dirty="0">
                <a:latin typeface="Open Sans" panose="020B0600000101010101" charset="0"/>
                <a:ea typeface="Open Sans" panose="020B0600000101010101" charset="0"/>
                <a:cs typeface="Open Sans" panose="020B0600000101010101" charset="0"/>
              </a:rPr>
            </a:br>
            <a:r>
              <a:rPr lang="en-US" sz="900" dirty="0">
                <a:latin typeface="Open Sans" panose="020B0600000101010101" charset="0"/>
                <a:ea typeface="Open Sans" panose="020B0600000101010101" charset="0"/>
                <a:cs typeface="Open Sans" panose="020B0600000101010101" charset="0"/>
              </a:rPr>
              <a:t>The ASA style includes not only methods for writing in-text citations and bibliographic references, but also includes guides for margins, line spacing, text font and type, page formatting and text formatting. Among other requirements, the style guide also indicates how headings for tables and figure should be written. Additionally, the guide provides examples of the Mechanics of Style, for example abbreviations and acronym usage, and the writing of compound words, numbers and dates, etc.</a:t>
            </a:r>
            <a:br>
              <a:rPr lang="en-US" sz="900" dirty="0">
                <a:latin typeface="Open Sans" panose="020B0600000101010101" charset="0"/>
                <a:ea typeface="Open Sans" panose="020B0600000101010101" charset="0"/>
                <a:cs typeface="Open Sans" panose="020B0600000101010101" charset="0"/>
              </a:rPr>
            </a:br>
            <a:r>
              <a:rPr lang="en-US" sz="900" dirty="0">
                <a:latin typeface="Open Sans" panose="020B0600000101010101" charset="0"/>
                <a:ea typeface="Open Sans" panose="020B0600000101010101" charset="0"/>
                <a:cs typeface="Open Sans" panose="020B0600000101010101" charset="0"/>
              </a:rPr>
              <a:t/>
            </a:r>
            <a:br>
              <a:rPr lang="en-US" sz="900" dirty="0">
                <a:latin typeface="Open Sans" panose="020B0600000101010101" charset="0"/>
                <a:ea typeface="Open Sans" panose="020B0600000101010101" charset="0"/>
                <a:cs typeface="Open Sans" panose="020B0600000101010101" charset="0"/>
              </a:rPr>
            </a:br>
            <a:r>
              <a:rPr lang="en-US" sz="900" dirty="0">
                <a:latin typeface="Open Sans" panose="020B0600000101010101" charset="0"/>
                <a:ea typeface="Open Sans" panose="020B0600000101010101" charset="0"/>
                <a:cs typeface="Open Sans" panose="020B0600000101010101" charset="0"/>
              </a:rPr>
              <a:t>The Master's thesis must conform to all of the provided conventions in order to be considered complete.</a:t>
            </a:r>
            <a:br>
              <a:rPr lang="en-US" sz="900" dirty="0">
                <a:latin typeface="Open Sans" panose="020B0600000101010101" charset="0"/>
                <a:ea typeface="Open Sans" panose="020B0600000101010101" charset="0"/>
                <a:cs typeface="Open Sans" panose="020B0600000101010101" charset="0"/>
              </a:rPr>
            </a:br>
            <a:r>
              <a:rPr lang="en-US" sz="900" dirty="0">
                <a:latin typeface="Open Sans" panose="020B0600000101010101" charset="0"/>
                <a:ea typeface="Open Sans" panose="020B0600000101010101" charset="0"/>
                <a:cs typeface="Open Sans" panose="020B0600000101010101" charset="0"/>
              </a:rPr>
              <a:t/>
            </a:r>
            <a:br>
              <a:rPr lang="en-US" sz="900" dirty="0">
                <a:latin typeface="Open Sans" panose="020B0600000101010101" charset="0"/>
                <a:ea typeface="Open Sans" panose="020B0600000101010101" charset="0"/>
                <a:cs typeface="Open Sans" panose="020B0600000101010101" charset="0"/>
              </a:rPr>
            </a:br>
            <a:r>
              <a:rPr lang="en-US" sz="900" dirty="0">
                <a:latin typeface="Open Sans" panose="020B0600000101010101" charset="0"/>
                <a:ea typeface="Open Sans" panose="020B0600000101010101" charset="0"/>
                <a:cs typeface="Open Sans" panose="020B0600000101010101" charset="0"/>
              </a:rPr>
              <a:t>It is your obligation, therefore, to read the style guide thoroughly and follow all of the style requirements. Please refer to the latest edition: ASA Style Guideline, </a:t>
            </a:r>
            <a:r>
              <a:rPr lang="en-US" sz="900" dirty="0" smtClean="0">
                <a:latin typeface="Open Sans" panose="020B0600000101010101" charset="0"/>
                <a:ea typeface="Open Sans" panose="020B0600000101010101" charset="0"/>
                <a:cs typeface="Open Sans" panose="020B0600000101010101" charset="0"/>
              </a:rPr>
              <a:t>6</a:t>
            </a:r>
            <a:r>
              <a:rPr lang="en-US" sz="900" baseline="30000" dirty="0" smtClean="0">
                <a:latin typeface="Open Sans" panose="020B0600000101010101" charset="0"/>
                <a:ea typeface="Open Sans" panose="020B0600000101010101" charset="0"/>
                <a:cs typeface="Open Sans" panose="020B0600000101010101" charset="0"/>
              </a:rPr>
              <a:t>th</a:t>
            </a:r>
            <a:r>
              <a:rPr lang="en-US" sz="900" dirty="0" smtClean="0">
                <a:latin typeface="Open Sans" panose="020B0600000101010101" charset="0"/>
                <a:ea typeface="Open Sans" panose="020B0600000101010101" charset="0"/>
                <a:cs typeface="Open Sans" panose="020B0600000101010101" charset="0"/>
              </a:rPr>
              <a:t> </a:t>
            </a:r>
            <a:r>
              <a:rPr lang="en-US" sz="900" dirty="0">
                <a:latin typeface="Open Sans" panose="020B0600000101010101" charset="0"/>
                <a:ea typeface="Open Sans" panose="020B0600000101010101" charset="0"/>
                <a:cs typeface="Open Sans" panose="020B0600000101010101" charset="0"/>
              </a:rPr>
              <a:t>Edition.</a:t>
            </a:r>
          </a:p>
          <a:p>
            <a:pPr algn="l" latinLnBrk="1"/>
            <a:r>
              <a:rPr lang="en-US" sz="900" dirty="0">
                <a:latin typeface="Open Sans" panose="020B0600000101010101" charset="0"/>
                <a:ea typeface="Open Sans" panose="020B0600000101010101" charset="0"/>
                <a:cs typeface="Open Sans" panose="020B0600000101010101" charset="0"/>
              </a:rPr>
              <a:t/>
            </a:r>
            <a:br>
              <a:rPr lang="en-US" sz="900" dirty="0">
                <a:latin typeface="Open Sans" panose="020B0600000101010101" charset="0"/>
                <a:ea typeface="Open Sans" panose="020B0600000101010101" charset="0"/>
                <a:cs typeface="Open Sans" panose="020B0600000101010101" charset="0"/>
              </a:rPr>
            </a:br>
            <a:r>
              <a:rPr lang="en-US" sz="900" dirty="0">
                <a:latin typeface="Open Sans" panose="020B0600000101010101" charset="0"/>
                <a:ea typeface="Open Sans" panose="020B0600000101010101" charset="0"/>
                <a:cs typeface="Open Sans" panose="020B0600000101010101" charset="0"/>
              </a:rPr>
              <a:t>Please note that there are a few exceptions to the ASA style that should be followed according to the requirements of </a:t>
            </a:r>
            <a:r>
              <a:rPr lang="en-US" sz="900" dirty="0" err="1">
                <a:latin typeface="Open Sans" panose="020B0600000101010101" charset="0"/>
                <a:ea typeface="Open Sans" panose="020B0600000101010101" charset="0"/>
                <a:cs typeface="Open Sans" panose="020B0600000101010101" charset="0"/>
              </a:rPr>
              <a:t>Ewha</a:t>
            </a:r>
            <a:r>
              <a:rPr lang="en-US" sz="900" dirty="0">
                <a:latin typeface="Open Sans" panose="020B0600000101010101" charset="0"/>
                <a:ea typeface="Open Sans" panose="020B0600000101010101" charset="0"/>
                <a:cs typeface="Open Sans" panose="020B0600000101010101" charset="0"/>
              </a:rPr>
              <a:t> </a:t>
            </a:r>
            <a:r>
              <a:rPr lang="en-US" sz="900" dirty="0" err="1">
                <a:latin typeface="Open Sans" panose="020B0600000101010101" charset="0"/>
                <a:ea typeface="Open Sans" panose="020B0600000101010101" charset="0"/>
                <a:cs typeface="Open Sans" panose="020B0600000101010101" charset="0"/>
              </a:rPr>
              <a:t>Womans</a:t>
            </a:r>
            <a:r>
              <a:rPr lang="en-US" sz="900" dirty="0">
                <a:latin typeface="Open Sans" panose="020B0600000101010101" charset="0"/>
                <a:ea typeface="Open Sans" panose="020B0600000101010101" charset="0"/>
                <a:cs typeface="Open Sans" panose="020B0600000101010101" charset="0"/>
              </a:rPr>
              <a:t> University, including the thesis title page, acknowledgments, abstract, and table of contents.  </a:t>
            </a:r>
          </a:p>
          <a:p>
            <a:pPr algn="l" latinLnBrk="1"/>
            <a:r>
              <a:rPr lang="en-US" sz="900" dirty="0">
                <a:latin typeface="Open Sans" panose="020B0600000101010101" charset="0"/>
                <a:ea typeface="Open Sans" panose="020B0600000101010101" charset="0"/>
                <a:cs typeface="Open Sans" panose="020B0600000101010101" charset="0"/>
              </a:rPr>
              <a:t/>
            </a:r>
            <a:br>
              <a:rPr lang="en-US" sz="900" dirty="0">
                <a:latin typeface="Open Sans" panose="020B0600000101010101" charset="0"/>
                <a:ea typeface="Open Sans" panose="020B0600000101010101" charset="0"/>
                <a:cs typeface="Open Sans" panose="020B0600000101010101" charset="0"/>
              </a:rPr>
            </a:br>
            <a:r>
              <a:rPr lang="en-US" sz="900" dirty="0">
                <a:latin typeface="Open Sans" panose="020B0600000101010101" charset="0"/>
                <a:ea typeface="Open Sans" panose="020B0600000101010101" charset="0"/>
                <a:cs typeface="Open Sans" panose="020B0600000101010101" charset="0"/>
              </a:rPr>
              <a:t>We appreciate your diligence in preparing your thesis in accordance to the requirements of the ASA style.</a:t>
            </a:r>
            <a:br>
              <a:rPr lang="en-US" sz="900" dirty="0">
                <a:latin typeface="Open Sans" panose="020B0600000101010101" charset="0"/>
                <a:ea typeface="Open Sans" panose="020B0600000101010101" charset="0"/>
                <a:cs typeface="Open Sans" panose="020B0600000101010101" charset="0"/>
              </a:rPr>
            </a:br>
            <a:endParaRPr lang="en-US" sz="900" dirty="0" smtClean="0">
              <a:latin typeface="Open Sans" panose="020B0600000101010101" charset="0"/>
              <a:ea typeface="Open Sans" panose="020B0600000101010101" charset="0"/>
              <a:cs typeface="Open Sans" panose="020B0600000101010101" charset="0"/>
            </a:endParaRPr>
          </a:p>
          <a:p>
            <a:pPr algn="r" latinLnBrk="1"/>
            <a:r>
              <a:rPr lang="en-US" sz="900" dirty="0" smtClean="0">
                <a:solidFill>
                  <a:schemeClr val="tx2"/>
                </a:solidFill>
                <a:latin typeface="Open Sans" panose="020B0600000101010101" charset="0"/>
                <a:ea typeface="Open Sans" panose="020B0600000101010101" charset="0"/>
                <a:cs typeface="Open Sans" panose="020B0600000101010101" charset="0"/>
              </a:rPr>
              <a:t>Commented by Professor Willoughby</a:t>
            </a:r>
            <a:endParaRPr lang="en-US" sz="900" dirty="0">
              <a:solidFill>
                <a:schemeClr val="tx2"/>
              </a:solidFill>
              <a:latin typeface="Open Sans" panose="020B0600000101010101" charset="0"/>
              <a:ea typeface="Open Sans" panose="020B0600000101010101" charset="0"/>
              <a:cs typeface="Open Sans" panose="020B0600000101010101" charset="0"/>
            </a:endParaRPr>
          </a:p>
        </p:txBody>
      </p:sp>
      <p:sp>
        <p:nvSpPr>
          <p:cNvPr id="10" name="Shape 102"/>
          <p:cNvSpPr txBox="1">
            <a:spLocks noGrp="1"/>
          </p:cNvSpPr>
          <p:nvPr>
            <p:ph type="title"/>
          </p:nvPr>
        </p:nvSpPr>
        <p:spPr>
          <a:xfrm>
            <a:off x="152569" y="200213"/>
            <a:ext cx="4122273" cy="352274"/>
          </a:xfrm>
          <a:prstGeom prst="rect">
            <a:avLst/>
          </a:prstGeom>
        </p:spPr>
        <p:txBody>
          <a:bodyPr lIns="91425" tIns="91425" rIns="91425" bIns="91425" anchor="b" anchorCtr="0">
            <a:noAutofit/>
          </a:bodyPr>
          <a:lstStyle/>
          <a:p>
            <a:pPr lvl="0"/>
            <a:r>
              <a:rPr lang="fr-FR" sz="1800" b="1" dirty="0" smtClean="0"/>
              <a:t>VI. Information </a:t>
            </a:r>
            <a:r>
              <a:rPr lang="fr-FR" sz="1800" b="1" dirty="0"/>
              <a:t>regarding GDIS Citation - ASA Style</a:t>
            </a:r>
          </a:p>
        </p:txBody>
      </p:sp>
      <p:sp>
        <p:nvSpPr>
          <p:cNvPr id="11" name="Shape 102"/>
          <p:cNvSpPr txBox="1">
            <a:spLocks/>
          </p:cNvSpPr>
          <p:nvPr/>
        </p:nvSpPr>
        <p:spPr>
          <a:xfrm>
            <a:off x="4696480" y="129687"/>
            <a:ext cx="4045199" cy="698987"/>
          </a:xfrm>
          <a:prstGeom prst="rect">
            <a:avLst/>
          </a:prstGeom>
          <a:noFill/>
          <a:ln>
            <a:noFill/>
          </a:ln>
        </p:spPr>
        <p:txBody>
          <a:bodyPr lIns="91425" tIns="91425" rIns="91425" bIns="91425" anchor="b"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lt2"/>
              </a:buClr>
              <a:buSzPct val="100000"/>
              <a:buFont typeface="Economica"/>
              <a:buNone/>
              <a:defRPr sz="4200" b="0" i="0" u="none" strike="noStrike" cap="none">
                <a:solidFill>
                  <a:schemeClr val="lt2"/>
                </a:solidFill>
                <a:latin typeface="Economica"/>
                <a:ea typeface="Economica"/>
                <a:cs typeface="Economica"/>
                <a:sym typeface="Economica"/>
              </a:defRPr>
            </a:lvl1pPr>
            <a:lvl2pPr lvl="1" algn="ctr">
              <a:spcBef>
                <a:spcPts val="0"/>
              </a:spcBef>
              <a:buClr>
                <a:schemeClr val="lt2"/>
              </a:buClr>
              <a:buSzPct val="100000"/>
              <a:buFont typeface="Economica"/>
              <a:buNone/>
              <a:defRPr sz="4200">
                <a:solidFill>
                  <a:schemeClr val="lt2"/>
                </a:solidFill>
                <a:latin typeface="Economica"/>
                <a:ea typeface="Economica"/>
                <a:cs typeface="Economica"/>
                <a:sym typeface="Economica"/>
              </a:defRPr>
            </a:lvl2pPr>
            <a:lvl3pPr lvl="2" algn="ctr">
              <a:spcBef>
                <a:spcPts val="0"/>
              </a:spcBef>
              <a:buClr>
                <a:schemeClr val="lt2"/>
              </a:buClr>
              <a:buSzPct val="100000"/>
              <a:buFont typeface="Economica"/>
              <a:buNone/>
              <a:defRPr sz="4200">
                <a:solidFill>
                  <a:schemeClr val="lt2"/>
                </a:solidFill>
                <a:latin typeface="Economica"/>
                <a:ea typeface="Economica"/>
                <a:cs typeface="Economica"/>
                <a:sym typeface="Economica"/>
              </a:defRPr>
            </a:lvl3pPr>
            <a:lvl4pPr lvl="3" algn="ctr">
              <a:spcBef>
                <a:spcPts val="0"/>
              </a:spcBef>
              <a:buClr>
                <a:schemeClr val="lt2"/>
              </a:buClr>
              <a:buSzPct val="100000"/>
              <a:buFont typeface="Economica"/>
              <a:buNone/>
              <a:defRPr sz="4200">
                <a:solidFill>
                  <a:schemeClr val="lt2"/>
                </a:solidFill>
                <a:latin typeface="Economica"/>
                <a:ea typeface="Economica"/>
                <a:cs typeface="Economica"/>
                <a:sym typeface="Economica"/>
              </a:defRPr>
            </a:lvl4pPr>
            <a:lvl5pPr lvl="4" algn="ctr">
              <a:spcBef>
                <a:spcPts val="0"/>
              </a:spcBef>
              <a:buClr>
                <a:schemeClr val="lt2"/>
              </a:buClr>
              <a:buSzPct val="100000"/>
              <a:buFont typeface="Economica"/>
              <a:buNone/>
              <a:defRPr sz="4200">
                <a:solidFill>
                  <a:schemeClr val="lt2"/>
                </a:solidFill>
                <a:latin typeface="Economica"/>
                <a:ea typeface="Economica"/>
                <a:cs typeface="Economica"/>
                <a:sym typeface="Economica"/>
              </a:defRPr>
            </a:lvl5pPr>
            <a:lvl6pPr lvl="5" algn="ctr">
              <a:spcBef>
                <a:spcPts val="0"/>
              </a:spcBef>
              <a:buClr>
                <a:schemeClr val="lt2"/>
              </a:buClr>
              <a:buSzPct val="100000"/>
              <a:buFont typeface="Economica"/>
              <a:buNone/>
              <a:defRPr sz="4200">
                <a:solidFill>
                  <a:schemeClr val="lt2"/>
                </a:solidFill>
                <a:latin typeface="Economica"/>
                <a:ea typeface="Economica"/>
                <a:cs typeface="Economica"/>
                <a:sym typeface="Economica"/>
              </a:defRPr>
            </a:lvl6pPr>
            <a:lvl7pPr lvl="6" algn="ctr">
              <a:spcBef>
                <a:spcPts val="0"/>
              </a:spcBef>
              <a:buClr>
                <a:schemeClr val="lt2"/>
              </a:buClr>
              <a:buSzPct val="100000"/>
              <a:buFont typeface="Economica"/>
              <a:buNone/>
              <a:defRPr sz="4200">
                <a:solidFill>
                  <a:schemeClr val="lt2"/>
                </a:solidFill>
                <a:latin typeface="Economica"/>
                <a:ea typeface="Economica"/>
                <a:cs typeface="Economica"/>
                <a:sym typeface="Economica"/>
              </a:defRPr>
            </a:lvl7pPr>
            <a:lvl8pPr lvl="7" algn="ctr">
              <a:spcBef>
                <a:spcPts val="0"/>
              </a:spcBef>
              <a:buClr>
                <a:schemeClr val="lt2"/>
              </a:buClr>
              <a:buSzPct val="100000"/>
              <a:buFont typeface="Economica"/>
              <a:buNone/>
              <a:defRPr sz="4200">
                <a:solidFill>
                  <a:schemeClr val="lt2"/>
                </a:solidFill>
                <a:latin typeface="Economica"/>
                <a:ea typeface="Economica"/>
                <a:cs typeface="Economica"/>
                <a:sym typeface="Economica"/>
              </a:defRPr>
            </a:lvl8pPr>
            <a:lvl9pPr lvl="8" algn="ctr">
              <a:spcBef>
                <a:spcPts val="0"/>
              </a:spcBef>
              <a:buClr>
                <a:schemeClr val="lt2"/>
              </a:buClr>
              <a:buSzPct val="100000"/>
              <a:buFont typeface="Economica"/>
              <a:buNone/>
              <a:defRPr sz="4200">
                <a:solidFill>
                  <a:schemeClr val="lt2"/>
                </a:solidFill>
                <a:latin typeface="Economica"/>
                <a:ea typeface="Economica"/>
                <a:cs typeface="Economica"/>
                <a:sym typeface="Economica"/>
              </a:defRPr>
            </a:lvl9pPr>
          </a:lstStyle>
          <a:p>
            <a:r>
              <a:rPr lang="en-US" sz="1800" b="1" dirty="0" smtClean="0">
                <a:solidFill>
                  <a:schemeClr val="bg1"/>
                </a:solidFill>
              </a:rPr>
              <a:t>VII. </a:t>
            </a:r>
            <a:r>
              <a:rPr lang="en-US" sz="1800" b="1" dirty="0">
                <a:solidFill>
                  <a:schemeClr val="bg1"/>
                </a:solidFill>
              </a:rPr>
              <a:t>Tuition Reimbursement for Cancellation of Thesis-based Registration</a:t>
            </a:r>
          </a:p>
        </p:txBody>
      </p:sp>
      <p:sp>
        <p:nvSpPr>
          <p:cNvPr id="8" name="Shape 103"/>
          <p:cNvSpPr txBox="1">
            <a:spLocks/>
          </p:cNvSpPr>
          <p:nvPr/>
        </p:nvSpPr>
        <p:spPr>
          <a:xfrm>
            <a:off x="4788528" y="755959"/>
            <a:ext cx="4154413" cy="4635817"/>
          </a:xfrm>
          <a:prstGeom prst="rect">
            <a:avLst/>
          </a:prstGeom>
          <a:noFill/>
          <a:ln>
            <a:noFill/>
          </a:ln>
        </p:spPr>
        <p:txBody>
          <a:bodyPr lIns="91425" tIns="91425" rIns="91425" bIns="91425"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1pPr>
            <a:lvl2pPr marR="0" lvl="1"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2pPr>
            <a:lvl3pPr marR="0" lvl="2"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3pPr>
            <a:lvl4pPr marR="0" lvl="3"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4pPr>
            <a:lvl5pPr marR="0" lvl="4"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5pPr>
            <a:lvl6pPr marR="0" lvl="5"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6pPr>
            <a:lvl7pPr marR="0" lvl="6"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7pPr>
            <a:lvl8pPr marR="0" lvl="7"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8pPr>
            <a:lvl9pPr marR="0" lvl="8" algn="ctr" rtl="0">
              <a:lnSpc>
                <a:spcPct val="100000"/>
              </a:lnSpc>
              <a:spcBef>
                <a:spcPts val="0"/>
              </a:spcBef>
              <a:spcAft>
                <a:spcPts val="0"/>
              </a:spcAft>
              <a:buClr>
                <a:schemeClr val="dk1"/>
              </a:buClr>
              <a:buSzPct val="100000"/>
              <a:buFont typeface="Economica"/>
              <a:buNone/>
              <a:defRPr sz="2400" b="0" i="0" u="none" strike="noStrike" cap="none">
                <a:solidFill>
                  <a:schemeClr val="dk1"/>
                </a:solidFill>
                <a:latin typeface="Economica"/>
                <a:ea typeface="Economica"/>
                <a:cs typeface="Economica"/>
                <a:sym typeface="Economica"/>
              </a:defRPr>
            </a:lvl9pPr>
          </a:lstStyle>
          <a:p>
            <a:pPr algn="l" latinLnBrk="1"/>
            <a:r>
              <a:rPr lang="en-US" altLang="ko-KR" sz="900" dirty="0" smtClean="0">
                <a:latin typeface="Open Sans" panose="020B0600000101010101" charset="0"/>
                <a:ea typeface="Open Sans" panose="020B0600000101010101" charset="0"/>
                <a:cs typeface="Open Sans" panose="020B0600000101010101" charset="0"/>
              </a:rPr>
              <a:t>Applicable </a:t>
            </a:r>
            <a:r>
              <a:rPr lang="en-US" altLang="ko-KR" sz="900" dirty="0">
                <a:latin typeface="Open Sans" panose="020B0600000101010101" charset="0"/>
                <a:ea typeface="Open Sans" panose="020B0600000101010101" charset="0"/>
                <a:cs typeface="Open Sans" panose="020B0600000101010101" charset="0"/>
              </a:rPr>
              <a:t>for students who complete the coursework and enrolled as thesis-based registration status but </a:t>
            </a:r>
            <a:r>
              <a:rPr lang="en-US" altLang="ko-KR" sz="900" dirty="0" smtClean="0">
                <a:latin typeface="Open Sans" panose="020B0600000101010101" charset="0"/>
                <a:ea typeface="Open Sans" panose="020B0600000101010101" charset="0"/>
                <a:cs typeface="Open Sans" panose="020B0600000101010101" charset="0"/>
              </a:rPr>
              <a:t>will not proceed thesis </a:t>
            </a:r>
            <a:r>
              <a:rPr lang="en-US" altLang="ko-KR" sz="900" dirty="0">
                <a:latin typeface="Open Sans" panose="020B0600000101010101" charset="0"/>
                <a:ea typeface="Open Sans" panose="020B0600000101010101" charset="0"/>
                <a:cs typeface="Open Sans" panose="020B0600000101010101" charset="0"/>
              </a:rPr>
              <a:t>advising </a:t>
            </a:r>
            <a:r>
              <a:rPr lang="en-US" altLang="ko-KR" sz="900" dirty="0" smtClean="0">
                <a:latin typeface="Open Sans" panose="020B0600000101010101" charset="0"/>
                <a:ea typeface="Open Sans" panose="020B0600000101010101" charset="0"/>
                <a:cs typeface="Open Sans" panose="020B0600000101010101" charset="0"/>
              </a:rPr>
              <a:t>nor screening/submission, </a:t>
            </a:r>
            <a:r>
              <a:rPr lang="en-US" altLang="ko-KR" sz="900" dirty="0">
                <a:latin typeface="Open Sans" panose="020B0600000101010101" charset="0"/>
                <a:ea typeface="Open Sans" panose="020B0600000101010101" charset="0"/>
                <a:cs typeface="Open Sans" panose="020B0600000101010101" charset="0"/>
              </a:rPr>
              <a:t>needs to withdraw her thesis-based enrollment. (Reimbursed amount vary upon to the date when </a:t>
            </a:r>
            <a:r>
              <a:rPr lang="en-US" altLang="ko-KR" sz="900" dirty="0" smtClean="0">
                <a:latin typeface="Open Sans" panose="020B0600000101010101" charset="0"/>
                <a:ea typeface="Open Sans" panose="020B0600000101010101" charset="0"/>
                <a:cs typeface="Open Sans" panose="020B0600000101010101" charset="0"/>
              </a:rPr>
              <a:t>the printed application form </a:t>
            </a:r>
            <a:r>
              <a:rPr lang="en-US" altLang="ko-KR" sz="900" dirty="0">
                <a:latin typeface="Open Sans" panose="020B0600000101010101" charset="0"/>
                <a:ea typeface="Open Sans" panose="020B0600000101010101" charset="0"/>
                <a:cs typeface="Open Sans" panose="020B0600000101010101" charset="0"/>
              </a:rPr>
              <a:t>submitted to GSIS main office.)</a:t>
            </a:r>
          </a:p>
          <a:p>
            <a:pPr algn="l" latinLnBrk="1"/>
            <a:endParaRPr lang="en-US" altLang="ko-KR" sz="900" dirty="0" smtClean="0">
              <a:latin typeface="Open Sans" panose="020B0600000101010101" charset="0"/>
              <a:ea typeface="Open Sans" panose="020B0600000101010101" charset="0"/>
              <a:cs typeface="Open Sans" panose="020B0600000101010101" charset="0"/>
            </a:endParaRPr>
          </a:p>
          <a:p>
            <a:pPr algn="l" latinLnBrk="1"/>
            <a:r>
              <a:rPr lang="en-US" altLang="ko-KR" sz="900" dirty="0" smtClean="0">
                <a:latin typeface="Open Sans" panose="020B0600000101010101" charset="0"/>
                <a:ea typeface="Open Sans" panose="020B0600000101010101" charset="0"/>
                <a:cs typeface="Open Sans" panose="020B0600000101010101" charset="0"/>
              </a:rPr>
              <a:t>※ Cancellation process: Login to Ewha Portal→ Open EUREKA → Go to My EUREKA → </a:t>
            </a:r>
            <a:r>
              <a:rPr lang="ko-KR" altLang="en-US" sz="900" dirty="0">
                <a:latin typeface="Open Sans" panose="020B0600000101010101" charset="0"/>
                <a:cs typeface="Open Sans" panose="020B0600000101010101" charset="0"/>
              </a:rPr>
              <a:t>논문 등록 </a:t>
            </a:r>
            <a:r>
              <a:rPr lang="ko-KR" altLang="en-US" sz="900">
                <a:latin typeface="Open Sans" panose="020B0600000101010101" charset="0"/>
                <a:cs typeface="Open Sans" panose="020B0600000101010101" charset="0"/>
              </a:rPr>
              <a:t>취소 </a:t>
            </a:r>
            <a:r>
              <a:rPr lang="ko-KR" altLang="en-US" sz="900" smtClean="0">
                <a:latin typeface="Open Sans" panose="020B0600000101010101" charset="0"/>
                <a:cs typeface="Open Sans" panose="020B0600000101010101" charset="0"/>
              </a:rPr>
              <a:t>신청 </a:t>
            </a:r>
            <a:r>
              <a:rPr lang="en-US" altLang="ko-KR" sz="900" dirty="0" smtClean="0">
                <a:latin typeface="Open Sans" panose="020B0600000101010101" charset="0"/>
                <a:ea typeface="Open Sans" panose="020B0600000101010101" charset="0"/>
                <a:cs typeface="Open Sans" panose="020B0600000101010101" charset="0"/>
              </a:rPr>
              <a:t>→submit the file to GSIS main office</a:t>
            </a:r>
            <a:endParaRPr lang="ko-KR" altLang="en-US" sz="900" dirty="0">
              <a:latin typeface="Open Sans" panose="020B0600000101010101" charset="0"/>
              <a:cs typeface="Open Sans" panose="020B0600000101010101" charset="0"/>
            </a:endParaRPr>
          </a:p>
          <a:p>
            <a:pPr algn="l" latinLnBrk="1"/>
            <a:endParaRPr lang="en-US" altLang="ko-KR" sz="1000" dirty="0" smtClean="0">
              <a:latin typeface="Open Sans" panose="020B0600000101010101" charset="0"/>
              <a:ea typeface="Open Sans" panose="020B0600000101010101" charset="0"/>
              <a:cs typeface="Open Sans" panose="020B0600000101010101" charset="0"/>
            </a:endParaRPr>
          </a:p>
          <a:p>
            <a:pPr algn="l" latinLnBrk="1"/>
            <a:endParaRPr lang="en-US" altLang="ko-KR" sz="1000" dirty="0">
              <a:latin typeface="Open Sans" panose="020B0600000101010101" charset="0"/>
              <a:ea typeface="Open Sans" panose="020B0600000101010101" charset="0"/>
              <a:cs typeface="Open Sans" panose="020B0600000101010101" charset="0"/>
            </a:endParaRPr>
          </a:p>
          <a:p>
            <a:pPr algn="l" latinLnBrk="1"/>
            <a:endParaRPr lang="en-US" altLang="ko-KR" sz="1000" dirty="0" smtClean="0">
              <a:latin typeface="Open Sans" panose="020B0600000101010101" charset="0"/>
              <a:ea typeface="Open Sans" panose="020B0600000101010101" charset="0"/>
              <a:cs typeface="Open Sans" panose="020B0600000101010101" charset="0"/>
            </a:endParaRPr>
          </a:p>
          <a:p>
            <a:pPr algn="l" latinLnBrk="1"/>
            <a:endParaRPr lang="en-US" altLang="ko-KR" sz="1000" dirty="0">
              <a:latin typeface="Open Sans" panose="020B0600000101010101" charset="0"/>
              <a:ea typeface="Open Sans" panose="020B0600000101010101" charset="0"/>
              <a:cs typeface="Open Sans" panose="020B0600000101010101" charset="0"/>
            </a:endParaRPr>
          </a:p>
          <a:p>
            <a:pPr algn="l" latinLnBrk="1"/>
            <a:endParaRPr lang="en-US" altLang="ko-KR" sz="1000" dirty="0" smtClean="0">
              <a:latin typeface="Open Sans" panose="020B0600000101010101" charset="0"/>
              <a:ea typeface="Open Sans" panose="020B0600000101010101" charset="0"/>
              <a:cs typeface="Open Sans" panose="020B0600000101010101" charset="0"/>
            </a:endParaRPr>
          </a:p>
          <a:p>
            <a:pPr algn="l" latinLnBrk="1"/>
            <a:endParaRPr lang="en-US" altLang="ko-KR" sz="1000" dirty="0">
              <a:latin typeface="Open Sans" panose="020B0600000101010101" charset="0"/>
              <a:ea typeface="Open Sans" panose="020B0600000101010101" charset="0"/>
              <a:cs typeface="Open Sans" panose="020B0600000101010101" charset="0"/>
            </a:endParaRPr>
          </a:p>
          <a:p>
            <a:pPr algn="l" latinLnBrk="1"/>
            <a:endParaRPr lang="en-US" altLang="ko-KR" sz="1000" dirty="0" smtClean="0">
              <a:latin typeface="Open Sans" panose="020B0600000101010101" charset="0"/>
              <a:ea typeface="Open Sans" panose="020B0600000101010101" charset="0"/>
              <a:cs typeface="Open Sans" panose="020B0600000101010101" charset="0"/>
            </a:endParaRPr>
          </a:p>
          <a:p>
            <a:pPr algn="l" latinLnBrk="1"/>
            <a:endParaRPr lang="en-US" altLang="ko-KR" sz="1000" dirty="0">
              <a:latin typeface="Open Sans" panose="020B0600000101010101" charset="0"/>
              <a:ea typeface="Open Sans" panose="020B0600000101010101" charset="0"/>
              <a:cs typeface="Open Sans" panose="020B0600000101010101" charset="0"/>
            </a:endParaRPr>
          </a:p>
          <a:p>
            <a:pPr algn="l" latinLnBrk="1"/>
            <a:endParaRPr lang="en-US" altLang="ko-KR" sz="1000" dirty="0" smtClean="0">
              <a:latin typeface="Open Sans" panose="020B0600000101010101" charset="0"/>
              <a:ea typeface="Open Sans" panose="020B0600000101010101" charset="0"/>
              <a:cs typeface="Open Sans" panose="020B0600000101010101" charset="0"/>
            </a:endParaRPr>
          </a:p>
          <a:p>
            <a:pPr algn="l" latinLnBrk="1"/>
            <a:endParaRPr lang="en-US" altLang="ko-KR" sz="1000" dirty="0">
              <a:latin typeface="Open Sans" panose="020B0600000101010101" charset="0"/>
              <a:ea typeface="Open Sans" panose="020B0600000101010101" charset="0"/>
              <a:cs typeface="Open Sans" panose="020B0600000101010101" charset="0"/>
            </a:endParaRPr>
          </a:p>
          <a:p>
            <a:pPr algn="l" latinLnBrk="1"/>
            <a:endParaRPr lang="en-US" altLang="ko-KR" sz="1000" dirty="0" smtClean="0">
              <a:latin typeface="Open Sans" panose="020B0600000101010101" charset="0"/>
              <a:ea typeface="Open Sans" panose="020B0600000101010101" charset="0"/>
              <a:cs typeface="Open Sans" panose="020B0600000101010101" charset="0"/>
            </a:endParaRPr>
          </a:p>
          <a:p>
            <a:pPr algn="l" latinLnBrk="1"/>
            <a:endParaRPr lang="en-US" altLang="ko-KR" sz="1000" dirty="0">
              <a:latin typeface="Open Sans" panose="020B0600000101010101" charset="0"/>
              <a:ea typeface="Open Sans" panose="020B0600000101010101" charset="0"/>
              <a:cs typeface="Open Sans" panose="020B0600000101010101" charset="0"/>
            </a:endParaRPr>
          </a:p>
          <a:p>
            <a:pPr algn="l" latinLnBrk="1"/>
            <a:endParaRPr lang="en-US" altLang="ko-KR" sz="1000" dirty="0" smtClean="0">
              <a:latin typeface="Open Sans" panose="020B0600000101010101" charset="0"/>
              <a:ea typeface="Open Sans" panose="020B0600000101010101" charset="0"/>
              <a:cs typeface="Open Sans" panose="020B0600000101010101" charset="0"/>
            </a:endParaRPr>
          </a:p>
          <a:p>
            <a:pPr algn="l" latinLnBrk="1"/>
            <a:endParaRPr lang="en-US" altLang="ko-KR" sz="1000" dirty="0" smtClean="0">
              <a:latin typeface="Open Sans" panose="020B0600000101010101" charset="0"/>
              <a:ea typeface="Open Sans" panose="020B0600000101010101" charset="0"/>
              <a:cs typeface="Open Sans" panose="020B0600000101010101" charset="0"/>
            </a:endParaRPr>
          </a:p>
          <a:p>
            <a:pPr algn="l" latinLnBrk="1"/>
            <a:r>
              <a:rPr lang="en-US" altLang="ko-KR" sz="900" dirty="0" smtClean="0">
                <a:solidFill>
                  <a:schemeClr val="bg1"/>
                </a:solidFill>
                <a:latin typeface="Open Sans" panose="020B0600000101010101" charset="0"/>
                <a:ea typeface="Open Sans" panose="020B0600000101010101" charset="0"/>
                <a:cs typeface="Open Sans" panose="020B0600000101010101" charset="0"/>
              </a:rPr>
              <a:t>If you have any questions, please contact to the GDIS TA. </a:t>
            </a:r>
            <a:r>
              <a:rPr lang="en-US" altLang="ko-KR" sz="900" dirty="0">
                <a:solidFill>
                  <a:schemeClr val="bg1"/>
                </a:solidFill>
                <a:latin typeface="Open Sans" panose="020B0600000101010101" charset="0"/>
                <a:ea typeface="Open Sans" panose="020B0600000101010101" charset="0"/>
                <a:cs typeface="Open Sans" panose="020B0600000101010101" charset="0"/>
              </a:rPr>
              <a:t>(</a:t>
            </a:r>
            <a:r>
              <a:rPr lang="en-US" altLang="ko-KR" sz="900" dirty="0" smtClean="0">
                <a:solidFill>
                  <a:schemeClr val="bg1"/>
                </a:solidFill>
                <a:latin typeface="Open Sans" panose="020B0600000101010101" charset="0"/>
                <a:ea typeface="Open Sans" panose="020B0600000101010101" charset="0"/>
                <a:cs typeface="Open Sans" panose="020B0600000101010101" charset="0"/>
              </a:rPr>
              <a:t>gdis@ewha.ac.kr</a:t>
            </a:r>
            <a:r>
              <a:rPr lang="en-US" altLang="ko-KR" sz="900" dirty="0">
                <a:solidFill>
                  <a:schemeClr val="bg1"/>
                </a:solidFill>
                <a:latin typeface="Open Sans" panose="020B0600000101010101" charset="0"/>
                <a:ea typeface="Open Sans" panose="020B0600000101010101" charset="0"/>
                <a:cs typeface="Open Sans" panose="020B0600000101010101" charset="0"/>
              </a:rPr>
              <a:t>)</a:t>
            </a:r>
            <a:r>
              <a:rPr lang="en-US" altLang="ko-KR" sz="900" dirty="0" smtClean="0">
                <a:solidFill>
                  <a:schemeClr val="bg1"/>
                </a:solidFill>
                <a:latin typeface="Open Sans" panose="020B0600000101010101" charset="0"/>
                <a:ea typeface="Open Sans" panose="020B0600000101010101" charset="0"/>
                <a:cs typeface="Open Sans" panose="020B0600000101010101" charset="0"/>
              </a:rPr>
              <a:t>  Thank you.</a:t>
            </a:r>
          </a:p>
          <a:p>
            <a:pPr algn="l" latinLnBrk="1"/>
            <a:endParaRPr lang="en-US" altLang="ko-KR" sz="1000" dirty="0">
              <a:latin typeface="Open Sans" panose="020B0600000101010101" charset="0"/>
              <a:ea typeface="Open Sans" panose="020B0600000101010101" charset="0"/>
              <a:cs typeface="Open Sans" panose="020B0600000101010101" charset="0"/>
            </a:endParaRPr>
          </a:p>
        </p:txBody>
      </p:sp>
      <p:graphicFrame>
        <p:nvGraphicFramePr>
          <p:cNvPr id="13" name="표 12"/>
          <p:cNvGraphicFramePr>
            <a:graphicFrameLocks noGrp="1"/>
          </p:cNvGraphicFramePr>
          <p:nvPr>
            <p:extLst>
              <p:ext uri="{D42A27DB-BD31-4B8C-83A1-F6EECF244321}">
                <p14:modId xmlns:p14="http://schemas.microsoft.com/office/powerpoint/2010/main" val="202645803"/>
              </p:ext>
            </p:extLst>
          </p:nvPr>
        </p:nvGraphicFramePr>
        <p:xfrm>
          <a:off x="4802816" y="2006220"/>
          <a:ext cx="4091153" cy="1451520"/>
        </p:xfrm>
        <a:graphic>
          <a:graphicData uri="http://schemas.openxmlformats.org/drawingml/2006/table">
            <a:tbl>
              <a:tblPr firstRow="1" firstCol="1" bandRow="1"/>
              <a:tblGrid>
                <a:gridCol w="2265163">
                  <a:extLst>
                    <a:ext uri="{9D8B030D-6E8A-4147-A177-3AD203B41FA5}">
                      <a16:colId xmlns:a16="http://schemas.microsoft.com/office/drawing/2014/main" val="793282131"/>
                    </a:ext>
                  </a:extLst>
                </a:gridCol>
                <a:gridCol w="1825990">
                  <a:extLst>
                    <a:ext uri="{9D8B030D-6E8A-4147-A177-3AD203B41FA5}">
                      <a16:colId xmlns:a16="http://schemas.microsoft.com/office/drawing/2014/main" val="3832463799"/>
                    </a:ext>
                  </a:extLst>
                </a:gridCol>
              </a:tblGrid>
              <a:tr h="374725">
                <a:tc>
                  <a:txBody>
                    <a:bodyPr/>
                    <a:lstStyle/>
                    <a:p>
                      <a:pPr algn="ctr" latinLnBrk="1">
                        <a:spcAft>
                          <a:spcPts val="0"/>
                        </a:spcAft>
                      </a:pPr>
                      <a:r>
                        <a:rPr lang="en-US" sz="800" kern="100" dirty="0">
                          <a:effectLst/>
                          <a:latin typeface="Open Sans" panose="020B0600000101010101" charset="0"/>
                          <a:ea typeface="Open Sans" panose="020B0600000101010101" charset="0"/>
                          <a:cs typeface="Open Sans" panose="020B0600000101010101" charset="0"/>
                        </a:rPr>
                        <a:t>Submission dates for thesis-based registration cancellation form </a:t>
                      </a:r>
                      <a:r>
                        <a:rPr lang="en-US" sz="800" kern="100" dirty="0" smtClean="0">
                          <a:effectLst/>
                          <a:latin typeface="Open Sans" panose="020B0600000101010101" charset="0"/>
                          <a:ea typeface="Open Sans" panose="020B0600000101010101" charset="0"/>
                          <a:cs typeface="Open Sans" panose="020B0600000101010101" charset="0"/>
                        </a:rPr>
                        <a:t>to</a:t>
                      </a:r>
                      <a:r>
                        <a:rPr lang="en-US" sz="800" kern="100" baseline="0" dirty="0" smtClean="0">
                          <a:effectLst/>
                          <a:latin typeface="Open Sans" panose="020B0600000101010101" charset="0"/>
                          <a:ea typeface="Open Sans" panose="020B0600000101010101" charset="0"/>
                          <a:cs typeface="Open Sans" panose="020B0600000101010101" charset="0"/>
                        </a:rPr>
                        <a:t> </a:t>
                      </a:r>
                      <a:r>
                        <a:rPr lang="en-US" sz="800" kern="100" dirty="0" smtClean="0">
                          <a:effectLst/>
                          <a:latin typeface="Open Sans" panose="020B0600000101010101" charset="0"/>
                          <a:ea typeface="Open Sans" panose="020B0600000101010101" charset="0"/>
                          <a:cs typeface="Open Sans" panose="020B0600000101010101" charset="0"/>
                        </a:rPr>
                        <a:t>GSIS </a:t>
                      </a:r>
                      <a:r>
                        <a:rPr lang="en-US" sz="800" kern="100" dirty="0">
                          <a:effectLst/>
                          <a:latin typeface="Open Sans" panose="020B0600000101010101" charset="0"/>
                          <a:ea typeface="Open Sans" panose="020B0600000101010101" charset="0"/>
                          <a:cs typeface="Open Sans" panose="020B0600000101010101" charset="0"/>
                        </a:rPr>
                        <a:t>main office</a:t>
                      </a:r>
                    </a:p>
                  </a:txBody>
                  <a:tcPr marL="72000" marR="72000" marT="72000" marB="72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FA5"/>
                    </a:solidFill>
                  </a:tcPr>
                </a:tc>
                <a:tc>
                  <a:txBody>
                    <a:bodyPr/>
                    <a:lstStyle/>
                    <a:p>
                      <a:pPr algn="ctr" latinLnBrk="1">
                        <a:spcAft>
                          <a:spcPts val="0"/>
                        </a:spcAft>
                      </a:pPr>
                      <a:r>
                        <a:rPr lang="en-US" sz="800" kern="100" dirty="0">
                          <a:effectLst/>
                          <a:latin typeface="Open Sans" panose="020B0600000101010101" charset="0"/>
                          <a:ea typeface="Open Sans" panose="020B0600000101010101" charset="0"/>
                          <a:cs typeface="Open Sans" panose="020B0600000101010101" charset="0"/>
                        </a:rPr>
                        <a:t>Reimbursed Amount</a:t>
                      </a:r>
                    </a:p>
                  </a:txBody>
                  <a:tcPr marL="72000" marR="72000" marT="72000" marB="72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FA5"/>
                    </a:solidFill>
                  </a:tcPr>
                </a:tc>
                <a:extLst>
                  <a:ext uri="{0D108BD9-81ED-4DB2-BD59-A6C34878D82A}">
                    <a16:rowId xmlns:a16="http://schemas.microsoft.com/office/drawing/2014/main" val="3549962300"/>
                  </a:ext>
                </a:extLst>
              </a:tr>
              <a:tr h="0">
                <a:tc>
                  <a:txBody>
                    <a:bodyPr/>
                    <a:lstStyle/>
                    <a:p>
                      <a:pPr algn="just" latinLnBrk="1">
                        <a:spcAft>
                          <a:spcPts val="0"/>
                        </a:spcAft>
                      </a:pPr>
                      <a:r>
                        <a:rPr lang="en-US" sz="800" kern="100" dirty="0">
                          <a:effectLst/>
                          <a:latin typeface="Open Sans" panose="020B0600000101010101" charset="0"/>
                          <a:ea typeface="Open Sans" panose="020B0600000101010101" charset="0"/>
                          <a:cs typeface="Open Sans" panose="020B0600000101010101" charset="0"/>
                        </a:rPr>
                        <a:t>Within 2 weeks of the start of the semester </a:t>
                      </a:r>
                      <a:endParaRPr lang="en-US" sz="800" kern="100" dirty="0" smtClean="0">
                        <a:effectLst/>
                        <a:latin typeface="Open Sans" panose="020B0600000101010101" charset="0"/>
                        <a:ea typeface="Open Sans" panose="020B0600000101010101" charset="0"/>
                        <a:cs typeface="Open Sans" panose="020B0600000101010101" charset="0"/>
                      </a:endParaRPr>
                    </a:p>
                  </a:txBody>
                  <a:tcPr marL="72000" marR="72000" marT="72000" marB="72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1">
                        <a:spcAft>
                          <a:spcPts val="0"/>
                        </a:spcAft>
                      </a:pPr>
                      <a:r>
                        <a:rPr lang="en-US" sz="800" kern="100" dirty="0">
                          <a:effectLst/>
                          <a:latin typeface="Open Sans" panose="020B0600000101010101" charset="0"/>
                          <a:ea typeface="Open Sans" panose="020B0600000101010101" charset="0"/>
                          <a:cs typeface="Open Sans" panose="020B0600000101010101" charset="0"/>
                        </a:rPr>
                        <a:t>Full amount of thesis-based Tuition</a:t>
                      </a:r>
                    </a:p>
                  </a:txBody>
                  <a:tcPr marL="72000" marR="72000" marT="72000" marB="72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7273123"/>
                  </a:ext>
                </a:extLst>
              </a:tr>
              <a:tr h="0">
                <a:tc>
                  <a:txBody>
                    <a:bodyPr/>
                    <a:lstStyle/>
                    <a:p>
                      <a:pPr algn="just" latinLnBrk="1">
                        <a:spcAft>
                          <a:spcPts val="0"/>
                        </a:spcAft>
                      </a:pPr>
                      <a:r>
                        <a:rPr lang="en-US" sz="800" kern="100" dirty="0">
                          <a:effectLst/>
                          <a:latin typeface="Open Sans" panose="020B0600000101010101" charset="0"/>
                          <a:ea typeface="Open Sans" panose="020B0600000101010101" charset="0"/>
                          <a:cs typeface="Open Sans" panose="020B0600000101010101" charset="0"/>
                        </a:rPr>
                        <a:t>Within 30 days of the start of the </a:t>
                      </a:r>
                      <a:r>
                        <a:rPr lang="en-US" sz="800" kern="100" dirty="0" smtClean="0">
                          <a:effectLst/>
                          <a:latin typeface="Open Sans" panose="020B0600000101010101" charset="0"/>
                          <a:ea typeface="Open Sans" panose="020B0600000101010101" charset="0"/>
                          <a:cs typeface="Open Sans" panose="020B0600000101010101" charset="0"/>
                        </a:rPr>
                        <a:t>semester</a:t>
                      </a:r>
                    </a:p>
                  </a:txBody>
                  <a:tcPr marL="72000" marR="72000" marT="72000" marB="72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1">
                        <a:spcAft>
                          <a:spcPts val="0"/>
                        </a:spcAft>
                      </a:pPr>
                      <a:r>
                        <a:rPr lang="en-US" sz="800" kern="100" dirty="0">
                          <a:effectLst/>
                          <a:latin typeface="Open Sans" panose="020B0600000101010101" charset="0"/>
                          <a:ea typeface="Open Sans" panose="020B0600000101010101" charset="0"/>
                          <a:cs typeface="Open Sans" panose="020B0600000101010101" charset="0"/>
                        </a:rPr>
                        <a:t>5/6 of thesis-based tuition</a:t>
                      </a:r>
                    </a:p>
                  </a:txBody>
                  <a:tcPr marL="72000" marR="72000" marT="72000" marB="72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36668917"/>
                  </a:ext>
                </a:extLst>
              </a:tr>
              <a:tr h="0">
                <a:tc>
                  <a:txBody>
                    <a:bodyPr/>
                    <a:lstStyle/>
                    <a:p>
                      <a:pPr algn="just" latinLnBrk="1">
                        <a:spcAft>
                          <a:spcPts val="0"/>
                        </a:spcAft>
                      </a:pPr>
                      <a:r>
                        <a:rPr lang="en-US" sz="800" kern="100" dirty="0">
                          <a:effectLst/>
                          <a:latin typeface="Open Sans" panose="020B0600000101010101" charset="0"/>
                          <a:ea typeface="Open Sans" panose="020B0600000101010101" charset="0"/>
                          <a:cs typeface="Open Sans" panose="020B0600000101010101" charset="0"/>
                        </a:rPr>
                        <a:t>Within 60 days of the start of the semester </a:t>
                      </a:r>
                      <a:endParaRPr lang="en-US" sz="800" kern="100" dirty="0" smtClean="0">
                        <a:effectLst/>
                        <a:latin typeface="Open Sans" panose="020B0600000101010101" charset="0"/>
                        <a:ea typeface="Open Sans" panose="020B0600000101010101" charset="0"/>
                        <a:cs typeface="Open Sans" panose="020B0600000101010101" charset="0"/>
                      </a:endParaRPr>
                    </a:p>
                  </a:txBody>
                  <a:tcPr marL="72000" marR="72000" marT="72000" marB="72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1">
                        <a:spcAft>
                          <a:spcPts val="0"/>
                        </a:spcAft>
                      </a:pPr>
                      <a:r>
                        <a:rPr lang="en-US" sz="800" kern="100" dirty="0">
                          <a:effectLst/>
                          <a:latin typeface="Open Sans" panose="020B0600000101010101" charset="0"/>
                          <a:ea typeface="Open Sans" panose="020B0600000101010101" charset="0"/>
                          <a:cs typeface="Open Sans" panose="020B0600000101010101" charset="0"/>
                        </a:rPr>
                        <a:t>2/3 of thesis-based tuition</a:t>
                      </a:r>
                    </a:p>
                  </a:txBody>
                  <a:tcPr marL="72000" marR="72000" marT="72000" marB="72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0626928"/>
                  </a:ext>
                </a:extLst>
              </a:tr>
              <a:tr h="0">
                <a:tc>
                  <a:txBody>
                    <a:bodyPr/>
                    <a:lstStyle/>
                    <a:p>
                      <a:pPr algn="just" latinLnBrk="1">
                        <a:spcAft>
                          <a:spcPts val="0"/>
                        </a:spcAft>
                      </a:pPr>
                      <a:r>
                        <a:rPr lang="en-US" sz="800" kern="100" dirty="0">
                          <a:effectLst/>
                          <a:latin typeface="Open Sans" panose="020B0600000101010101" charset="0"/>
                          <a:ea typeface="Open Sans" panose="020B0600000101010101" charset="0"/>
                          <a:cs typeface="Open Sans" panose="020B0600000101010101" charset="0"/>
                        </a:rPr>
                        <a:t>Within 90 days of the start of the semester </a:t>
                      </a:r>
                      <a:endParaRPr lang="en-US" sz="800" kern="100" dirty="0" smtClean="0">
                        <a:effectLst/>
                        <a:latin typeface="Open Sans" panose="020B0600000101010101" charset="0"/>
                        <a:ea typeface="Open Sans" panose="020B0600000101010101" charset="0"/>
                        <a:cs typeface="Open Sans" panose="020B0600000101010101" charset="0"/>
                      </a:endParaRPr>
                    </a:p>
                  </a:txBody>
                  <a:tcPr marL="72000" marR="72000" marT="72000" marB="72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latinLnBrk="1">
                        <a:spcAft>
                          <a:spcPts val="0"/>
                        </a:spcAft>
                      </a:pPr>
                      <a:r>
                        <a:rPr lang="en-US" sz="800" kern="100" dirty="0">
                          <a:effectLst/>
                          <a:latin typeface="Open Sans" panose="020B0600000101010101" charset="0"/>
                          <a:ea typeface="Open Sans" panose="020B0600000101010101" charset="0"/>
                          <a:cs typeface="Open Sans" panose="020B0600000101010101" charset="0"/>
                        </a:rPr>
                        <a:t>1/2 of thesis-based tuition</a:t>
                      </a:r>
                    </a:p>
                  </a:txBody>
                  <a:tcPr marL="72000" marR="72000" marT="72000" marB="7200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8560153"/>
                  </a:ext>
                </a:extLst>
              </a:tr>
            </a:tbl>
          </a:graphicData>
        </a:graphic>
      </p:graphicFrame>
      <p:sp>
        <p:nvSpPr>
          <p:cNvPr id="12" name="직사각형 11"/>
          <p:cNvSpPr/>
          <p:nvPr/>
        </p:nvSpPr>
        <p:spPr>
          <a:xfrm>
            <a:off x="4981643" y="4464481"/>
            <a:ext cx="777922" cy="327546"/>
          </a:xfrm>
          <a:prstGeom prst="rect">
            <a:avLst/>
          </a:prstGeom>
          <a:solidFill>
            <a:srgbClr val="CCA677"/>
          </a:solidFill>
          <a:ln>
            <a:solidFill>
              <a:srgbClr val="CCA6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3718463349"/>
      </p:ext>
    </p:extLst>
  </p:cSld>
  <p:clrMapOvr>
    <a:masterClrMapping/>
  </p:clrMapOvr>
  <p:timing>
    <p:tnLst>
      <p:par>
        <p:cTn id="1" dur="indefinite" restart="never" nodeType="tmRoot"/>
      </p:par>
    </p:tnLst>
  </p:timing>
</p:sld>
</file>

<file path=ppt/theme/theme1.xml><?xml version="1.0" encoding="utf-8"?>
<a:theme xmlns:a="http://schemas.openxmlformats.org/drawingml/2006/main"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맑은 고딕"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1629</TotalTime>
  <Words>2646</Words>
  <Application>Microsoft Office PowerPoint</Application>
  <PresentationFormat>화면 슬라이드 쇼(16:9)</PresentationFormat>
  <Paragraphs>219</Paragraphs>
  <Slides>8</Slides>
  <Notes>8</Notes>
  <HiddenSlides>0</HiddenSlides>
  <MMClips>0</MMClips>
  <ScaleCrop>false</ScaleCrop>
  <HeadingPairs>
    <vt:vector size="6" baseType="variant">
      <vt:variant>
        <vt:lpstr>사용한 글꼴</vt:lpstr>
      </vt:variant>
      <vt:variant>
        <vt:i4>5</vt:i4>
      </vt:variant>
      <vt:variant>
        <vt:lpstr>테마</vt:lpstr>
      </vt:variant>
      <vt:variant>
        <vt:i4>1</vt:i4>
      </vt:variant>
      <vt:variant>
        <vt:lpstr>슬라이드 제목</vt:lpstr>
      </vt:variant>
      <vt:variant>
        <vt:i4>8</vt:i4>
      </vt:variant>
    </vt:vector>
  </HeadingPairs>
  <TitlesOfParts>
    <vt:vector size="14" baseType="lpstr">
      <vt:lpstr>Open Sans</vt:lpstr>
      <vt:lpstr>맑은 고딕</vt:lpstr>
      <vt:lpstr>Wingdings</vt:lpstr>
      <vt:lpstr>Arial</vt:lpstr>
      <vt:lpstr>Economica</vt:lpstr>
      <vt:lpstr>luxe</vt:lpstr>
      <vt:lpstr>  Fall 2023 Master's Program Thesis Seminar   Guidelines </vt:lpstr>
      <vt:lpstr>PowerPoint 프레젠테이션</vt:lpstr>
      <vt:lpstr>I. GDIS MIS Thesis Seminar Roadmap</vt:lpstr>
      <vt:lpstr>PowerPoint 프레젠테이션</vt:lpstr>
      <vt:lpstr>PowerPoint 프레젠테이션</vt:lpstr>
      <vt:lpstr>III. The Thesis Font and procedure reminder</vt:lpstr>
      <vt:lpstr>V. Evaluation process and Research Question</vt:lpstr>
      <vt:lpstr>VI. Information regarding GDIS Citation - ASA Style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Wendy &amp; Berry  get married</dc:title>
  <dc:creator>GDIS</dc:creator>
  <cp:lastModifiedBy>Windows 사용자</cp:lastModifiedBy>
  <cp:revision>199</cp:revision>
  <cp:lastPrinted>2023-09-04T01:40:48Z</cp:lastPrinted>
  <dcterms:modified xsi:type="dcterms:W3CDTF">2023-09-04T05:21:38Z</dcterms:modified>
</cp:coreProperties>
</file>