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51"/>
  </p:notesMasterIdLst>
  <p:handoutMasterIdLst>
    <p:handoutMasterId r:id="rId52"/>
  </p:handoutMasterIdLst>
  <p:sldIdLst>
    <p:sldId id="256" r:id="rId2"/>
    <p:sldId id="257" r:id="rId3"/>
    <p:sldId id="358" r:id="rId4"/>
    <p:sldId id="312" r:id="rId5"/>
    <p:sldId id="356" r:id="rId6"/>
    <p:sldId id="340" r:id="rId7"/>
    <p:sldId id="351" r:id="rId8"/>
    <p:sldId id="270" r:id="rId9"/>
    <p:sldId id="271" r:id="rId10"/>
    <p:sldId id="276" r:id="rId11"/>
    <p:sldId id="279" r:id="rId12"/>
    <p:sldId id="335" r:id="rId13"/>
    <p:sldId id="339" r:id="rId14"/>
    <p:sldId id="337" r:id="rId15"/>
    <p:sldId id="336" r:id="rId16"/>
    <p:sldId id="317" r:id="rId17"/>
    <p:sldId id="318" r:id="rId18"/>
    <p:sldId id="319" r:id="rId19"/>
    <p:sldId id="272" r:id="rId20"/>
    <p:sldId id="273" r:id="rId21"/>
    <p:sldId id="314" r:id="rId22"/>
    <p:sldId id="315" r:id="rId23"/>
    <p:sldId id="316" r:id="rId24"/>
    <p:sldId id="360" r:id="rId25"/>
    <p:sldId id="348" r:id="rId26"/>
    <p:sldId id="320" r:id="rId27"/>
    <p:sldId id="285" r:id="rId28"/>
    <p:sldId id="286" r:id="rId29"/>
    <p:sldId id="290" r:id="rId30"/>
    <p:sldId id="291" r:id="rId31"/>
    <p:sldId id="350" r:id="rId32"/>
    <p:sldId id="322" r:id="rId33"/>
    <p:sldId id="341" r:id="rId34"/>
    <p:sldId id="323" r:id="rId35"/>
    <p:sldId id="324" r:id="rId36"/>
    <p:sldId id="352" r:id="rId37"/>
    <p:sldId id="325" r:id="rId38"/>
    <p:sldId id="327" r:id="rId39"/>
    <p:sldId id="328" r:id="rId40"/>
    <p:sldId id="343" r:id="rId41"/>
    <p:sldId id="344" r:id="rId42"/>
    <p:sldId id="300" r:id="rId43"/>
    <p:sldId id="359" r:id="rId44"/>
    <p:sldId id="329" r:id="rId45"/>
    <p:sldId id="287" r:id="rId46"/>
    <p:sldId id="263" r:id="rId47"/>
    <p:sldId id="264" r:id="rId48"/>
    <p:sldId id="345" r:id="rId49"/>
    <p:sldId id="265" r:id="rId50"/>
  </p:sldIdLst>
  <p:sldSz cx="9906000" cy="6858000" type="A4"/>
  <p:notesSz cx="6797675" cy="9928225"/>
  <p:embeddedFontLst>
    <p:embeddedFont>
      <p:font typeface="나눔고딕 ExtraBold" panose="020B0600000101010101" charset="-127"/>
      <p:bold r:id="rId53"/>
    </p:embeddedFont>
    <p:embeddedFont>
      <p:font typeface="나눔바른고딕" panose="020B0600000101010101" charset="-127"/>
      <p:regular r:id="rId54"/>
      <p:bold r:id="rId55"/>
    </p:embeddedFont>
    <p:embeddedFont>
      <p:font typeface="나눔스퀘어라운드 Bold" panose="020B0600000101010101" charset="-127"/>
      <p:bold r:id="rId56"/>
    </p:embeddedFont>
    <p:embeddedFont>
      <p:font typeface="Roboto" panose="02000000000000000000" pitchFamily="2" charset="0"/>
      <p:regular r:id="rId57"/>
      <p:bold r:id="rId58"/>
      <p:italic r:id="rId59"/>
      <p:boldItalic r:id="rId60"/>
    </p:embeddedFont>
    <p:embeddedFont>
      <p:font typeface="나눔고딕" pitchFamily="2" charset="-127"/>
      <p:regular r:id="rId61"/>
      <p:bold r:id="rId62"/>
    </p:embeddedFont>
    <p:embeddedFont>
      <p:font typeface="맑은 고딕" panose="020B0503020000020004" pitchFamily="50" charset="-127"/>
      <p:regular r:id="rId63"/>
      <p:bold r:id="rId64"/>
    </p:embeddedFont>
    <p:embeddedFont>
      <p:font typeface="이화체" panose="02000300000000000000" pitchFamily="2" charset="-127"/>
      <p:regular r:id="rId6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5911"/>
    <a:srgbClr val="336600"/>
    <a:srgbClr val="0000FF"/>
    <a:srgbClr val="CCFF99"/>
    <a:srgbClr val="66FF99"/>
    <a:srgbClr val="00CC66"/>
    <a:srgbClr val="008000"/>
    <a:srgbClr val="70AD47"/>
    <a:srgbClr val="FFF2CC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보통 스타일 1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어두운 스타일 1 - 강조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E171933-4619-4E11-9A3F-F7608DF75F80}" styleName="보통 스타일 1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66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1290" y="96"/>
      </p:cViewPr>
      <p:guideLst>
        <p:guide orient="horz" pos="2160"/>
        <p:guide pos="312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4038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1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9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64" Type="http://schemas.openxmlformats.org/officeDocument/2006/relationships/font" Target="fonts/font12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60" Type="http://schemas.openxmlformats.org/officeDocument/2006/relationships/font" Target="fonts/font8.fntdata"/><Relationship Id="rId65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3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BF255B-412D-4D2A-A4E4-67C8F1832087}" type="doc">
      <dgm:prSet loTypeId="urn:microsoft.com/office/officeart/2005/8/layout/radial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E0A981AB-7BFC-44BA-859D-5B008800FCC0}">
      <dgm:prSet phldrT="[텍스트]" custT="1"/>
      <dgm:spPr/>
      <dgm:t>
        <a:bodyPr/>
        <a:lstStyle/>
        <a:p>
          <a:pPr latinLnBrk="1">
            <a:lnSpc>
              <a:spcPts val="2000"/>
            </a:lnSpc>
          </a:pPr>
          <a:endParaRPr lang="ko-KR" altLang="en-US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나눔바른고딕" panose="020B0600000101010101" charset="-127"/>
            <a:ea typeface="나눔바른고딕" panose="020B0600000101010101" charset="-127"/>
          </a:endParaRPr>
        </a:p>
      </dgm:t>
    </dgm:pt>
    <dgm:pt modelId="{FD4626E3-A01D-41C0-A38F-155FBBD40791}" type="parTrans" cxnId="{DFDE5954-2E2E-42B7-AB4C-550F510A5F9B}">
      <dgm:prSet/>
      <dgm:spPr/>
      <dgm:t>
        <a:bodyPr/>
        <a:lstStyle/>
        <a:p>
          <a:pPr latinLnBrk="1"/>
          <a:endParaRPr lang="ko-KR" altLang="en-US"/>
        </a:p>
      </dgm:t>
    </dgm:pt>
    <dgm:pt modelId="{AE745067-5317-4A32-96BC-573BC9E76978}" type="sibTrans" cxnId="{DFDE5954-2E2E-42B7-AB4C-550F510A5F9B}">
      <dgm:prSet/>
      <dgm:spPr/>
      <dgm:t>
        <a:bodyPr/>
        <a:lstStyle/>
        <a:p>
          <a:pPr latinLnBrk="1"/>
          <a:endParaRPr lang="ko-KR" altLang="en-US"/>
        </a:p>
      </dgm:t>
    </dgm:pt>
    <dgm:pt modelId="{88D22ACD-DC87-4860-B600-2916492422DC}">
      <dgm:prSet phldrT="[텍스트]"/>
      <dgm:spPr/>
      <dgm:t>
        <a:bodyPr/>
        <a:lstStyle/>
        <a:p>
          <a:pPr latinLnBrk="1"/>
          <a:endParaRPr lang="ko-KR" altLang="en-US" dirty="0"/>
        </a:p>
      </dgm:t>
    </dgm:pt>
    <dgm:pt modelId="{15254827-05FF-441F-AD47-3C105C7F50BA}" type="parTrans" cxnId="{1F945424-D2F2-4A9C-A7F8-D57584CD80BD}">
      <dgm:prSet/>
      <dgm:spPr/>
      <dgm:t>
        <a:bodyPr/>
        <a:lstStyle/>
        <a:p>
          <a:pPr latinLnBrk="1"/>
          <a:endParaRPr lang="ko-KR" altLang="en-US"/>
        </a:p>
      </dgm:t>
    </dgm:pt>
    <dgm:pt modelId="{798418C9-0131-4B37-884A-47954755593A}" type="sibTrans" cxnId="{1F945424-D2F2-4A9C-A7F8-D57584CD80BD}">
      <dgm:prSet/>
      <dgm:spPr/>
      <dgm:t>
        <a:bodyPr/>
        <a:lstStyle/>
        <a:p>
          <a:pPr latinLnBrk="1"/>
          <a:endParaRPr lang="ko-KR" altLang="en-US"/>
        </a:p>
      </dgm:t>
    </dgm:pt>
    <dgm:pt modelId="{04D8FBB6-43CC-4256-9DE7-7847E0715FE0}">
      <dgm:prSet phldrT="[텍스트]"/>
      <dgm:spPr/>
      <dgm:t>
        <a:bodyPr/>
        <a:lstStyle/>
        <a:p>
          <a:pPr latinLnBrk="1"/>
          <a:endParaRPr lang="ko-KR" altLang="en-US" dirty="0"/>
        </a:p>
      </dgm:t>
    </dgm:pt>
    <dgm:pt modelId="{05451BA9-5316-4A8A-A089-910FD67CAB80}" type="parTrans" cxnId="{A568A212-F545-4F9C-97DF-A662315209D2}">
      <dgm:prSet/>
      <dgm:spPr/>
      <dgm:t>
        <a:bodyPr/>
        <a:lstStyle/>
        <a:p>
          <a:pPr latinLnBrk="1"/>
          <a:endParaRPr lang="ko-KR" altLang="en-US"/>
        </a:p>
      </dgm:t>
    </dgm:pt>
    <dgm:pt modelId="{C1EA1EA5-03AF-4C1A-9B04-7F09E6641556}" type="sibTrans" cxnId="{A568A212-F545-4F9C-97DF-A662315209D2}">
      <dgm:prSet/>
      <dgm:spPr/>
      <dgm:t>
        <a:bodyPr/>
        <a:lstStyle/>
        <a:p>
          <a:pPr latinLnBrk="1"/>
          <a:endParaRPr lang="ko-KR" altLang="en-US"/>
        </a:p>
      </dgm:t>
    </dgm:pt>
    <dgm:pt modelId="{A9813F68-2B8F-4A61-8A57-FBBB3412BB37}">
      <dgm:prSet phldrT="[텍스트]"/>
      <dgm:spPr/>
      <dgm:t>
        <a:bodyPr/>
        <a:lstStyle/>
        <a:p>
          <a:pPr latinLnBrk="1"/>
          <a:endParaRPr lang="ko-KR" altLang="en-US" dirty="0"/>
        </a:p>
      </dgm:t>
    </dgm:pt>
    <dgm:pt modelId="{C9057463-5B43-4820-8505-E0807B0AB84A}" type="parTrans" cxnId="{F16B8749-DFE3-4503-8226-B352E3EC1434}">
      <dgm:prSet/>
      <dgm:spPr/>
      <dgm:t>
        <a:bodyPr/>
        <a:lstStyle/>
        <a:p>
          <a:pPr latinLnBrk="1"/>
          <a:endParaRPr lang="ko-KR" altLang="en-US"/>
        </a:p>
      </dgm:t>
    </dgm:pt>
    <dgm:pt modelId="{B493B1FF-68DC-4500-BD3B-0D6C0C150F2A}" type="sibTrans" cxnId="{F16B8749-DFE3-4503-8226-B352E3EC1434}">
      <dgm:prSet/>
      <dgm:spPr/>
      <dgm:t>
        <a:bodyPr/>
        <a:lstStyle/>
        <a:p>
          <a:pPr latinLnBrk="1"/>
          <a:endParaRPr lang="ko-KR" altLang="en-US"/>
        </a:p>
      </dgm:t>
    </dgm:pt>
    <dgm:pt modelId="{9E82747D-D1AB-43BC-9FEE-2447954CF0EB}">
      <dgm:prSet phldrT="[텍스트]"/>
      <dgm:spPr/>
      <dgm:t>
        <a:bodyPr/>
        <a:lstStyle/>
        <a:p>
          <a:pPr latinLnBrk="1"/>
          <a:endParaRPr lang="ko-KR" altLang="en-US" dirty="0"/>
        </a:p>
      </dgm:t>
    </dgm:pt>
    <dgm:pt modelId="{96BBDDA6-9C68-4144-9E5A-57A23BCA1180}" type="parTrans" cxnId="{61188977-AB03-40FE-AD5F-84665490A5E6}">
      <dgm:prSet/>
      <dgm:spPr/>
      <dgm:t>
        <a:bodyPr/>
        <a:lstStyle/>
        <a:p>
          <a:pPr latinLnBrk="1"/>
          <a:endParaRPr lang="ko-KR" altLang="en-US"/>
        </a:p>
      </dgm:t>
    </dgm:pt>
    <dgm:pt modelId="{6079E4B9-A8F5-46E1-A3E6-FC4A76999700}" type="sibTrans" cxnId="{61188977-AB03-40FE-AD5F-84665490A5E6}">
      <dgm:prSet/>
      <dgm:spPr/>
      <dgm:t>
        <a:bodyPr/>
        <a:lstStyle/>
        <a:p>
          <a:pPr latinLnBrk="1"/>
          <a:endParaRPr lang="ko-KR" altLang="en-US">
            <a:latin typeface="나눔바른고딕" panose="020B0600000101010101" charset="-127"/>
            <a:ea typeface="나눔바른고딕" panose="020B0600000101010101" charset="-127"/>
          </a:endParaRPr>
        </a:p>
      </dgm:t>
    </dgm:pt>
    <dgm:pt modelId="{B9299959-4E50-43F5-9E60-F2146BC25670}" type="pres">
      <dgm:prSet presAssocID="{9DBF255B-412D-4D2A-A4E4-67C8F183208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3410086-A54D-4624-91C4-06B38ACBA111}" type="pres">
      <dgm:prSet presAssocID="{E0A981AB-7BFC-44BA-859D-5B008800FCC0}" presName="centerShape" presStyleLbl="node0" presStyleIdx="0" presStyleCnt="1" custScaleX="103094" custScaleY="103094" custLinFactNeighborX="-43" custLinFactNeighborY="-77"/>
      <dgm:spPr/>
    </dgm:pt>
    <dgm:pt modelId="{0AB9EAB2-71D6-4EC9-8457-2B10BF30DCB5}" type="pres">
      <dgm:prSet presAssocID="{88D22ACD-DC87-4860-B600-2916492422DC}" presName="node" presStyleLbl="node1" presStyleIdx="0" presStyleCnt="4" custScaleX="36036" custScaleY="37430">
        <dgm:presLayoutVars>
          <dgm:bulletEnabled val="1"/>
        </dgm:presLayoutVars>
      </dgm:prSet>
      <dgm:spPr/>
    </dgm:pt>
    <dgm:pt modelId="{8452EB79-863C-41A0-9405-13C18209D249}" type="pres">
      <dgm:prSet presAssocID="{88D22ACD-DC87-4860-B600-2916492422DC}" presName="dummy" presStyleCnt="0"/>
      <dgm:spPr/>
    </dgm:pt>
    <dgm:pt modelId="{E4A335D2-916A-447B-B4B6-839AED35315B}" type="pres">
      <dgm:prSet presAssocID="{798418C9-0131-4B37-884A-47954755593A}" presName="sibTrans" presStyleLbl="sibTrans2D1" presStyleIdx="0" presStyleCnt="4"/>
      <dgm:spPr/>
    </dgm:pt>
    <dgm:pt modelId="{12BF4E00-F354-4A75-9DD3-73B7ED654731}" type="pres">
      <dgm:prSet presAssocID="{04D8FBB6-43CC-4256-9DE7-7847E0715FE0}" presName="node" presStyleLbl="node1" presStyleIdx="1" presStyleCnt="4" custScaleX="36036" custScaleY="37430">
        <dgm:presLayoutVars>
          <dgm:bulletEnabled val="1"/>
        </dgm:presLayoutVars>
      </dgm:prSet>
      <dgm:spPr/>
    </dgm:pt>
    <dgm:pt modelId="{D7DCC605-B23D-4857-A2EC-3CF1E25C199D}" type="pres">
      <dgm:prSet presAssocID="{04D8FBB6-43CC-4256-9DE7-7847E0715FE0}" presName="dummy" presStyleCnt="0"/>
      <dgm:spPr/>
    </dgm:pt>
    <dgm:pt modelId="{97AC0792-3036-40F4-97C1-0D44F8A8DB2A}" type="pres">
      <dgm:prSet presAssocID="{C1EA1EA5-03AF-4C1A-9B04-7F09E6641556}" presName="sibTrans" presStyleLbl="sibTrans2D1" presStyleIdx="1" presStyleCnt="4"/>
      <dgm:spPr/>
    </dgm:pt>
    <dgm:pt modelId="{AE5CBB0C-B324-4D2B-AE25-875AC9282554}" type="pres">
      <dgm:prSet presAssocID="{A9813F68-2B8F-4A61-8A57-FBBB3412BB37}" presName="node" presStyleLbl="node1" presStyleIdx="2" presStyleCnt="4" custScaleX="36036" custScaleY="37430">
        <dgm:presLayoutVars>
          <dgm:bulletEnabled val="1"/>
        </dgm:presLayoutVars>
      </dgm:prSet>
      <dgm:spPr/>
    </dgm:pt>
    <dgm:pt modelId="{A8A94207-0F38-4FDD-B745-2F6A5F45C548}" type="pres">
      <dgm:prSet presAssocID="{A9813F68-2B8F-4A61-8A57-FBBB3412BB37}" presName="dummy" presStyleCnt="0"/>
      <dgm:spPr/>
    </dgm:pt>
    <dgm:pt modelId="{735DCDD5-E038-490B-9E9C-8DFBB1018774}" type="pres">
      <dgm:prSet presAssocID="{B493B1FF-68DC-4500-BD3B-0D6C0C150F2A}" presName="sibTrans" presStyleLbl="sibTrans2D1" presStyleIdx="2" presStyleCnt="4"/>
      <dgm:spPr/>
    </dgm:pt>
    <dgm:pt modelId="{14EF62E0-3AFE-4B17-B418-5D7A96D08739}" type="pres">
      <dgm:prSet presAssocID="{9E82747D-D1AB-43BC-9FEE-2447954CF0EB}" presName="node" presStyleLbl="node1" presStyleIdx="3" presStyleCnt="4" custScaleX="36036" custScaleY="37430">
        <dgm:presLayoutVars>
          <dgm:bulletEnabled val="1"/>
        </dgm:presLayoutVars>
      </dgm:prSet>
      <dgm:spPr/>
    </dgm:pt>
    <dgm:pt modelId="{880BB5F4-7F9F-4796-BD45-6930A069CAD1}" type="pres">
      <dgm:prSet presAssocID="{9E82747D-D1AB-43BC-9FEE-2447954CF0EB}" presName="dummy" presStyleCnt="0"/>
      <dgm:spPr/>
    </dgm:pt>
    <dgm:pt modelId="{96152ACF-DE80-483A-A5F2-0E52E1C61063}" type="pres">
      <dgm:prSet presAssocID="{6079E4B9-A8F5-46E1-A3E6-FC4A76999700}" presName="sibTrans" presStyleLbl="sibTrans2D1" presStyleIdx="3" presStyleCnt="4"/>
      <dgm:spPr/>
    </dgm:pt>
  </dgm:ptLst>
  <dgm:cxnLst>
    <dgm:cxn modelId="{A8165407-BE88-4E3D-80A9-E1CAEEB5189C}" type="presOf" srcId="{9DBF255B-412D-4D2A-A4E4-67C8F1832087}" destId="{B9299959-4E50-43F5-9E60-F2146BC25670}" srcOrd="0" destOrd="0" presId="urn:microsoft.com/office/officeart/2005/8/layout/radial6"/>
    <dgm:cxn modelId="{5472CD09-FC54-495F-B71C-DBEFED22A1DE}" type="presOf" srcId="{E0A981AB-7BFC-44BA-859D-5B008800FCC0}" destId="{93410086-A54D-4624-91C4-06B38ACBA111}" srcOrd="0" destOrd="0" presId="urn:microsoft.com/office/officeart/2005/8/layout/radial6"/>
    <dgm:cxn modelId="{A568A212-F545-4F9C-97DF-A662315209D2}" srcId="{E0A981AB-7BFC-44BA-859D-5B008800FCC0}" destId="{04D8FBB6-43CC-4256-9DE7-7847E0715FE0}" srcOrd="1" destOrd="0" parTransId="{05451BA9-5316-4A8A-A089-910FD67CAB80}" sibTransId="{C1EA1EA5-03AF-4C1A-9B04-7F09E6641556}"/>
    <dgm:cxn modelId="{289D4016-DCA0-41C3-899A-9DAD933CF72D}" type="presOf" srcId="{B493B1FF-68DC-4500-BD3B-0D6C0C150F2A}" destId="{735DCDD5-E038-490B-9E9C-8DFBB1018774}" srcOrd="0" destOrd="0" presId="urn:microsoft.com/office/officeart/2005/8/layout/radial6"/>
    <dgm:cxn modelId="{1F945424-D2F2-4A9C-A7F8-D57584CD80BD}" srcId="{E0A981AB-7BFC-44BA-859D-5B008800FCC0}" destId="{88D22ACD-DC87-4860-B600-2916492422DC}" srcOrd="0" destOrd="0" parTransId="{15254827-05FF-441F-AD47-3C105C7F50BA}" sibTransId="{798418C9-0131-4B37-884A-47954755593A}"/>
    <dgm:cxn modelId="{9FDC2742-778A-48D2-B170-3547DB674A4D}" type="presOf" srcId="{798418C9-0131-4B37-884A-47954755593A}" destId="{E4A335D2-916A-447B-B4B6-839AED35315B}" srcOrd="0" destOrd="0" presId="urn:microsoft.com/office/officeart/2005/8/layout/radial6"/>
    <dgm:cxn modelId="{A4106763-9776-4267-B75A-FA0A00CD4CDC}" type="presOf" srcId="{04D8FBB6-43CC-4256-9DE7-7847E0715FE0}" destId="{12BF4E00-F354-4A75-9DD3-73B7ED654731}" srcOrd="0" destOrd="0" presId="urn:microsoft.com/office/officeart/2005/8/layout/radial6"/>
    <dgm:cxn modelId="{F16B8749-DFE3-4503-8226-B352E3EC1434}" srcId="{E0A981AB-7BFC-44BA-859D-5B008800FCC0}" destId="{A9813F68-2B8F-4A61-8A57-FBBB3412BB37}" srcOrd="2" destOrd="0" parTransId="{C9057463-5B43-4820-8505-E0807B0AB84A}" sibTransId="{B493B1FF-68DC-4500-BD3B-0D6C0C150F2A}"/>
    <dgm:cxn modelId="{DFDE5954-2E2E-42B7-AB4C-550F510A5F9B}" srcId="{9DBF255B-412D-4D2A-A4E4-67C8F1832087}" destId="{E0A981AB-7BFC-44BA-859D-5B008800FCC0}" srcOrd="0" destOrd="0" parTransId="{FD4626E3-A01D-41C0-A38F-155FBBD40791}" sibTransId="{AE745067-5317-4A32-96BC-573BC9E76978}"/>
    <dgm:cxn modelId="{61188977-AB03-40FE-AD5F-84665490A5E6}" srcId="{E0A981AB-7BFC-44BA-859D-5B008800FCC0}" destId="{9E82747D-D1AB-43BC-9FEE-2447954CF0EB}" srcOrd="3" destOrd="0" parTransId="{96BBDDA6-9C68-4144-9E5A-57A23BCA1180}" sibTransId="{6079E4B9-A8F5-46E1-A3E6-FC4A76999700}"/>
    <dgm:cxn modelId="{B93EC085-4163-4B10-BE6E-B3A93DD54526}" type="presOf" srcId="{6079E4B9-A8F5-46E1-A3E6-FC4A76999700}" destId="{96152ACF-DE80-483A-A5F2-0E52E1C61063}" srcOrd="0" destOrd="0" presId="urn:microsoft.com/office/officeart/2005/8/layout/radial6"/>
    <dgm:cxn modelId="{9A9EAAA6-BA31-4651-B113-9AC0BDC4C1DE}" type="presOf" srcId="{C1EA1EA5-03AF-4C1A-9B04-7F09E6641556}" destId="{97AC0792-3036-40F4-97C1-0D44F8A8DB2A}" srcOrd="0" destOrd="0" presId="urn:microsoft.com/office/officeart/2005/8/layout/radial6"/>
    <dgm:cxn modelId="{BE04C7AF-FE08-4E70-A930-8B50715C97D9}" type="presOf" srcId="{88D22ACD-DC87-4860-B600-2916492422DC}" destId="{0AB9EAB2-71D6-4EC9-8457-2B10BF30DCB5}" srcOrd="0" destOrd="0" presId="urn:microsoft.com/office/officeart/2005/8/layout/radial6"/>
    <dgm:cxn modelId="{9DE619E9-7880-46A9-8A94-694D641EDD7D}" type="presOf" srcId="{9E82747D-D1AB-43BC-9FEE-2447954CF0EB}" destId="{14EF62E0-3AFE-4B17-B418-5D7A96D08739}" srcOrd="0" destOrd="0" presId="urn:microsoft.com/office/officeart/2005/8/layout/radial6"/>
    <dgm:cxn modelId="{44442EF0-541F-4139-8D4D-EA26B951C43A}" type="presOf" srcId="{A9813F68-2B8F-4A61-8A57-FBBB3412BB37}" destId="{AE5CBB0C-B324-4D2B-AE25-875AC9282554}" srcOrd="0" destOrd="0" presId="urn:microsoft.com/office/officeart/2005/8/layout/radial6"/>
    <dgm:cxn modelId="{7BE4E3D2-C927-4B62-B011-96D039BC651D}" type="presParOf" srcId="{B9299959-4E50-43F5-9E60-F2146BC25670}" destId="{93410086-A54D-4624-91C4-06B38ACBA111}" srcOrd="0" destOrd="0" presId="urn:microsoft.com/office/officeart/2005/8/layout/radial6"/>
    <dgm:cxn modelId="{4119F185-C6D0-4626-8EB9-EED1C2C79665}" type="presParOf" srcId="{B9299959-4E50-43F5-9E60-F2146BC25670}" destId="{0AB9EAB2-71D6-4EC9-8457-2B10BF30DCB5}" srcOrd="1" destOrd="0" presId="urn:microsoft.com/office/officeart/2005/8/layout/radial6"/>
    <dgm:cxn modelId="{85694E1A-B046-4D95-B8FD-517FD2E9958B}" type="presParOf" srcId="{B9299959-4E50-43F5-9E60-F2146BC25670}" destId="{8452EB79-863C-41A0-9405-13C18209D249}" srcOrd="2" destOrd="0" presId="urn:microsoft.com/office/officeart/2005/8/layout/radial6"/>
    <dgm:cxn modelId="{89B64B6A-4C26-4568-B61A-17C3C8F32CCF}" type="presParOf" srcId="{B9299959-4E50-43F5-9E60-F2146BC25670}" destId="{E4A335D2-916A-447B-B4B6-839AED35315B}" srcOrd="3" destOrd="0" presId="urn:microsoft.com/office/officeart/2005/8/layout/radial6"/>
    <dgm:cxn modelId="{55E04422-6362-423A-969B-F8B90C477E9A}" type="presParOf" srcId="{B9299959-4E50-43F5-9E60-F2146BC25670}" destId="{12BF4E00-F354-4A75-9DD3-73B7ED654731}" srcOrd="4" destOrd="0" presId="urn:microsoft.com/office/officeart/2005/8/layout/radial6"/>
    <dgm:cxn modelId="{FD1FE6ED-5111-451B-B0F9-C576B2D1B96B}" type="presParOf" srcId="{B9299959-4E50-43F5-9E60-F2146BC25670}" destId="{D7DCC605-B23D-4857-A2EC-3CF1E25C199D}" srcOrd="5" destOrd="0" presId="urn:microsoft.com/office/officeart/2005/8/layout/radial6"/>
    <dgm:cxn modelId="{7F5360E2-31A9-4A7D-900F-2485352E22B6}" type="presParOf" srcId="{B9299959-4E50-43F5-9E60-F2146BC25670}" destId="{97AC0792-3036-40F4-97C1-0D44F8A8DB2A}" srcOrd="6" destOrd="0" presId="urn:microsoft.com/office/officeart/2005/8/layout/radial6"/>
    <dgm:cxn modelId="{277EC0B1-DA3D-44B3-8770-E6D8B7D868CF}" type="presParOf" srcId="{B9299959-4E50-43F5-9E60-F2146BC25670}" destId="{AE5CBB0C-B324-4D2B-AE25-875AC9282554}" srcOrd="7" destOrd="0" presId="urn:microsoft.com/office/officeart/2005/8/layout/radial6"/>
    <dgm:cxn modelId="{AB35A8EE-4686-49DF-A5A0-1C8EF39402B5}" type="presParOf" srcId="{B9299959-4E50-43F5-9E60-F2146BC25670}" destId="{A8A94207-0F38-4FDD-B745-2F6A5F45C548}" srcOrd="8" destOrd="0" presId="urn:microsoft.com/office/officeart/2005/8/layout/radial6"/>
    <dgm:cxn modelId="{C5767BEB-8686-437D-9124-98A1522E4AA5}" type="presParOf" srcId="{B9299959-4E50-43F5-9E60-F2146BC25670}" destId="{735DCDD5-E038-490B-9E9C-8DFBB1018774}" srcOrd="9" destOrd="0" presId="urn:microsoft.com/office/officeart/2005/8/layout/radial6"/>
    <dgm:cxn modelId="{DB0F777A-827E-4CD0-A541-3663FFA6A187}" type="presParOf" srcId="{B9299959-4E50-43F5-9E60-F2146BC25670}" destId="{14EF62E0-3AFE-4B17-B418-5D7A96D08739}" srcOrd="10" destOrd="0" presId="urn:microsoft.com/office/officeart/2005/8/layout/radial6"/>
    <dgm:cxn modelId="{8B786F69-78D5-4700-A058-E9F1750C2E84}" type="presParOf" srcId="{B9299959-4E50-43F5-9E60-F2146BC25670}" destId="{880BB5F4-7F9F-4796-BD45-6930A069CAD1}" srcOrd="11" destOrd="0" presId="urn:microsoft.com/office/officeart/2005/8/layout/radial6"/>
    <dgm:cxn modelId="{2B4A815A-ACB9-47B8-9EB9-257F2A16A5C1}" type="presParOf" srcId="{B9299959-4E50-43F5-9E60-F2146BC25670}" destId="{96152ACF-DE80-483A-A5F2-0E52E1C6106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BF255B-412D-4D2A-A4E4-67C8F1832087}" type="doc">
      <dgm:prSet loTypeId="urn:microsoft.com/office/officeart/2005/8/layout/gear1" loCatId="relationship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pPr latinLnBrk="1"/>
          <a:endParaRPr lang="ko-KR" altLang="en-US"/>
        </a:p>
      </dgm:t>
    </dgm:pt>
    <dgm:pt modelId="{E0A981AB-7BFC-44BA-859D-5B008800FCC0}">
      <dgm:prSet phldrT="[텍스트]" custT="1"/>
      <dgm:spPr>
        <a:ln>
          <a:solidFill>
            <a:schemeClr val="accent5"/>
          </a:solidFill>
        </a:ln>
        <a:effectLst>
          <a:outerShdw blurRad="50800" dist="38100" dir="5400000" algn="t" rotWithShape="0">
            <a:prstClr val="black">
              <a:alpha val="14000"/>
            </a:prstClr>
          </a:outerShdw>
        </a:effectLst>
      </dgm:spPr>
      <dgm:t>
        <a:bodyPr/>
        <a:lstStyle/>
        <a:p>
          <a:pPr latinLnBrk="1">
            <a:lnSpc>
              <a:spcPts val="2000"/>
            </a:lnSpc>
          </a:pPr>
          <a:endParaRPr lang="en-US" altLang="ko-KR" sz="2400" b="1" dirty="0">
            <a:latin typeface="나눔바른고딕" panose="020B0600000101010101" charset="-127"/>
            <a:ea typeface="나눔바른고딕" panose="020B0600000101010101" charset="-127"/>
          </a:endParaRPr>
        </a:p>
      </dgm:t>
    </dgm:pt>
    <dgm:pt modelId="{AE745067-5317-4A32-96BC-573BC9E76978}" type="sibTrans" cxnId="{DFDE5954-2E2E-42B7-AB4C-550F510A5F9B}">
      <dgm:prSet/>
      <dgm:spPr>
        <a:noFill/>
      </dgm:spPr>
      <dgm:t>
        <a:bodyPr/>
        <a:lstStyle/>
        <a:p>
          <a:pPr latinLnBrk="1"/>
          <a:endParaRPr lang="ko-KR" altLang="en-US"/>
        </a:p>
      </dgm:t>
    </dgm:pt>
    <dgm:pt modelId="{FD4626E3-A01D-41C0-A38F-155FBBD40791}" type="parTrans" cxnId="{DFDE5954-2E2E-42B7-AB4C-550F510A5F9B}">
      <dgm:prSet/>
      <dgm:spPr/>
      <dgm:t>
        <a:bodyPr/>
        <a:lstStyle/>
        <a:p>
          <a:pPr latinLnBrk="1"/>
          <a:endParaRPr lang="ko-KR" altLang="en-US"/>
        </a:p>
      </dgm:t>
    </dgm:pt>
    <dgm:pt modelId="{1C8736E3-E2E4-4D5B-8516-35F152079E54}">
      <dgm:prSet/>
      <dgm:spPr>
        <a:noFill/>
        <a:ln>
          <a:noFill/>
        </a:ln>
      </dgm:spPr>
      <dgm:t>
        <a:bodyPr/>
        <a:lstStyle/>
        <a:p>
          <a:pPr latinLnBrk="1"/>
          <a:endParaRPr lang="ko-KR" altLang="en-US"/>
        </a:p>
      </dgm:t>
    </dgm:pt>
    <dgm:pt modelId="{F8D26F29-00FE-46F0-849C-A396BE27781F}" type="parTrans" cxnId="{61B6671F-5CB2-485B-80B5-ADA27129302F}">
      <dgm:prSet/>
      <dgm:spPr/>
      <dgm:t>
        <a:bodyPr/>
        <a:lstStyle/>
        <a:p>
          <a:pPr latinLnBrk="1"/>
          <a:endParaRPr lang="ko-KR" altLang="en-US"/>
        </a:p>
      </dgm:t>
    </dgm:pt>
    <dgm:pt modelId="{40DAD7D9-1B02-4645-9DB8-BC6287BF680D}" type="sibTrans" cxnId="{61B6671F-5CB2-485B-80B5-ADA27129302F}">
      <dgm:prSet/>
      <dgm:spPr/>
      <dgm:t>
        <a:bodyPr/>
        <a:lstStyle/>
        <a:p>
          <a:pPr latinLnBrk="1"/>
          <a:endParaRPr lang="ko-KR" altLang="en-US"/>
        </a:p>
      </dgm:t>
    </dgm:pt>
    <dgm:pt modelId="{2C10E589-862A-406C-A773-63CEC2C21FD8}">
      <dgm:prSet/>
      <dgm:spPr>
        <a:ln>
          <a:solidFill>
            <a:schemeClr val="accent4"/>
          </a:solidFill>
        </a:ln>
        <a:effectLst>
          <a:outerShdw blurRad="50800" dist="38100" dir="5400000" algn="t" rotWithShape="0">
            <a:prstClr val="black">
              <a:alpha val="14000"/>
            </a:prstClr>
          </a:outerShdw>
        </a:effectLst>
      </dgm:spPr>
      <dgm:t>
        <a:bodyPr/>
        <a:lstStyle/>
        <a:p>
          <a:pPr latinLnBrk="1"/>
          <a:endParaRPr lang="ko-KR" altLang="en-US">
            <a:latin typeface="나눔바른고딕" panose="020B0600000101010101" charset="-127"/>
            <a:ea typeface="나눔바른고딕" panose="020B0600000101010101" charset="-127"/>
          </a:endParaRPr>
        </a:p>
      </dgm:t>
    </dgm:pt>
    <dgm:pt modelId="{49501B3B-4864-483B-BDE5-7B9F0E71CE1E}" type="parTrans" cxnId="{2B786259-385E-4E57-8258-CB4D079C3374}">
      <dgm:prSet/>
      <dgm:spPr/>
      <dgm:t>
        <a:bodyPr/>
        <a:lstStyle/>
        <a:p>
          <a:pPr latinLnBrk="1"/>
          <a:endParaRPr lang="ko-KR" altLang="en-US"/>
        </a:p>
      </dgm:t>
    </dgm:pt>
    <dgm:pt modelId="{DDC3F4FC-1A2E-47DE-8CAE-933808A03E62}" type="sibTrans" cxnId="{2B786259-385E-4E57-8258-CB4D079C3374}">
      <dgm:prSet/>
      <dgm:spPr>
        <a:noFill/>
      </dgm:spPr>
      <dgm:t>
        <a:bodyPr/>
        <a:lstStyle/>
        <a:p>
          <a:pPr latinLnBrk="1"/>
          <a:endParaRPr lang="ko-KR" altLang="en-US"/>
        </a:p>
      </dgm:t>
    </dgm:pt>
    <dgm:pt modelId="{D1E3AA2D-4065-4D3F-A206-1418148247DA}">
      <dgm:prSet/>
      <dgm:spPr>
        <a:solidFill>
          <a:schemeClr val="accent6"/>
        </a:solidFill>
        <a:ln>
          <a:solidFill>
            <a:schemeClr val="accent6"/>
          </a:solidFill>
        </a:ln>
        <a:effectLst>
          <a:outerShdw blurRad="50800" dist="38100" dir="5400000" algn="t" rotWithShape="0">
            <a:prstClr val="black">
              <a:alpha val="14000"/>
            </a:prstClr>
          </a:outerShdw>
        </a:effectLst>
      </dgm:spPr>
      <dgm:t>
        <a:bodyPr/>
        <a:lstStyle/>
        <a:p>
          <a:pPr latinLnBrk="1"/>
          <a:endParaRPr lang="ko-KR" altLang="en-US" dirty="0">
            <a:latin typeface="나눔바른고딕" panose="020B0600000101010101" charset="-127"/>
            <a:ea typeface="나눔바른고딕" panose="020B0600000101010101" charset="-127"/>
          </a:endParaRPr>
        </a:p>
      </dgm:t>
    </dgm:pt>
    <dgm:pt modelId="{9C4872BE-B1D3-4285-A549-FCDBE1420FFE}" type="parTrans" cxnId="{D1D67585-F7B4-4C51-A368-B8E5D4C13FCB}">
      <dgm:prSet/>
      <dgm:spPr/>
      <dgm:t>
        <a:bodyPr/>
        <a:lstStyle/>
        <a:p>
          <a:pPr latinLnBrk="1"/>
          <a:endParaRPr lang="ko-KR" altLang="en-US"/>
        </a:p>
      </dgm:t>
    </dgm:pt>
    <dgm:pt modelId="{36965149-5C24-46A7-B939-11D96B293F30}" type="sibTrans" cxnId="{D1D67585-F7B4-4C51-A368-B8E5D4C13FCB}">
      <dgm:prSet/>
      <dgm:spPr>
        <a:noFill/>
      </dgm:spPr>
      <dgm:t>
        <a:bodyPr/>
        <a:lstStyle/>
        <a:p>
          <a:pPr latinLnBrk="1"/>
          <a:endParaRPr lang="ko-KR" altLang="en-US"/>
        </a:p>
      </dgm:t>
    </dgm:pt>
    <dgm:pt modelId="{2C098EF7-DC31-42AD-977D-5341DAF711E5}" type="pres">
      <dgm:prSet presAssocID="{9DBF255B-412D-4D2A-A4E4-67C8F183208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4540E53-019A-47BE-82F3-51B74BDBBB14}" type="pres">
      <dgm:prSet presAssocID="{2C10E589-862A-406C-A773-63CEC2C21FD8}" presName="gear1" presStyleLbl="node1" presStyleIdx="0" presStyleCnt="3" custScaleX="85313" custScaleY="85352" custLinFactNeighborX="-46144" custLinFactNeighborY="-9612">
        <dgm:presLayoutVars>
          <dgm:chMax val="1"/>
          <dgm:bulletEnabled val="1"/>
        </dgm:presLayoutVars>
      </dgm:prSet>
      <dgm:spPr/>
    </dgm:pt>
    <dgm:pt modelId="{8CBE11A3-6212-4E5F-8575-0D574FEB05AC}" type="pres">
      <dgm:prSet presAssocID="{2C10E589-862A-406C-A773-63CEC2C21FD8}" presName="gear1srcNode" presStyleLbl="node1" presStyleIdx="0" presStyleCnt="3"/>
      <dgm:spPr/>
    </dgm:pt>
    <dgm:pt modelId="{16D92637-C814-4BE2-88D1-E37BE01CEFA6}" type="pres">
      <dgm:prSet presAssocID="{2C10E589-862A-406C-A773-63CEC2C21FD8}" presName="gear1dstNode" presStyleLbl="node1" presStyleIdx="0" presStyleCnt="3"/>
      <dgm:spPr/>
    </dgm:pt>
    <dgm:pt modelId="{2C43432F-4279-4216-B2C5-995417C42055}" type="pres">
      <dgm:prSet presAssocID="{2C10E589-862A-406C-A773-63CEC2C21FD8}" presName="gear1ch" presStyleLbl="fgAcc1" presStyleIdx="0" presStyleCnt="1" custLinFactX="7135" custLinFactY="-100000" custLinFactNeighborX="100000" custLinFactNeighborY="-195791">
        <dgm:presLayoutVars>
          <dgm:chMax val="0"/>
          <dgm:bulletEnabled val="1"/>
        </dgm:presLayoutVars>
      </dgm:prSet>
      <dgm:spPr/>
    </dgm:pt>
    <dgm:pt modelId="{23EBACE1-1372-4B85-B927-C4D7D7EC7C7B}" type="pres">
      <dgm:prSet presAssocID="{D1E3AA2D-4065-4D3F-A206-1418148247DA}" presName="gear2" presStyleLbl="node1" presStyleIdx="1" presStyleCnt="3" custAng="497545" custScaleX="117305" custScaleY="117305" custLinFactNeighborX="-28350" custLinFactNeighborY="-45868">
        <dgm:presLayoutVars>
          <dgm:chMax val="1"/>
          <dgm:bulletEnabled val="1"/>
        </dgm:presLayoutVars>
      </dgm:prSet>
      <dgm:spPr/>
    </dgm:pt>
    <dgm:pt modelId="{9815796A-8262-495B-B7D4-FC402233CC77}" type="pres">
      <dgm:prSet presAssocID="{D1E3AA2D-4065-4D3F-A206-1418148247DA}" presName="gear2srcNode" presStyleLbl="node1" presStyleIdx="1" presStyleCnt="3"/>
      <dgm:spPr/>
    </dgm:pt>
    <dgm:pt modelId="{EEB47FEF-5FB5-4380-872F-B4393BA197A3}" type="pres">
      <dgm:prSet presAssocID="{D1E3AA2D-4065-4D3F-A206-1418148247DA}" presName="gear2dstNode" presStyleLbl="node1" presStyleIdx="1" presStyleCnt="3"/>
      <dgm:spPr/>
    </dgm:pt>
    <dgm:pt modelId="{910999B4-C861-41F9-9F48-1BA3B90B31FA}" type="pres">
      <dgm:prSet presAssocID="{E0A981AB-7BFC-44BA-859D-5B008800FCC0}" presName="gear3" presStyleLbl="node1" presStyleIdx="2" presStyleCnt="3" custAng="209613" custScaleX="128272" custScaleY="123234" custLinFactNeighborX="58589" custLinFactNeighborY="34086"/>
      <dgm:spPr/>
    </dgm:pt>
    <dgm:pt modelId="{22882908-00C0-4531-B592-A77977419C5F}" type="pres">
      <dgm:prSet presAssocID="{E0A981AB-7BFC-44BA-859D-5B008800FCC0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B3E49F96-7E72-4DA1-92AD-4B5D7A355460}" type="pres">
      <dgm:prSet presAssocID="{E0A981AB-7BFC-44BA-859D-5B008800FCC0}" presName="gear3srcNode" presStyleLbl="node1" presStyleIdx="2" presStyleCnt="3"/>
      <dgm:spPr/>
    </dgm:pt>
    <dgm:pt modelId="{83B53AEC-76D3-4B78-B9A4-CCF081A53F05}" type="pres">
      <dgm:prSet presAssocID="{E0A981AB-7BFC-44BA-859D-5B008800FCC0}" presName="gear3dstNode" presStyleLbl="node1" presStyleIdx="2" presStyleCnt="3"/>
      <dgm:spPr/>
    </dgm:pt>
    <dgm:pt modelId="{965877F7-0703-4D43-A650-1E7C9C6B8037}" type="pres">
      <dgm:prSet presAssocID="{DDC3F4FC-1A2E-47DE-8CAE-933808A03E62}" presName="connector1" presStyleLbl="sibTrans2D1" presStyleIdx="0" presStyleCnt="3" custLinFactNeighborX="4458" custLinFactNeighborY="-45051"/>
      <dgm:spPr/>
    </dgm:pt>
    <dgm:pt modelId="{8B678FBE-A542-4AE6-AB82-5FFA51A8F65B}" type="pres">
      <dgm:prSet presAssocID="{36965149-5C24-46A7-B939-11D96B293F30}" presName="connector2" presStyleLbl="sibTrans2D1" presStyleIdx="1" presStyleCnt="3" custLinFactNeighborX="-41983" custLinFactNeighborY="-31326"/>
      <dgm:spPr/>
    </dgm:pt>
    <dgm:pt modelId="{63584F7D-5FA2-4A16-9FD3-B7403BCEE26F}" type="pres">
      <dgm:prSet presAssocID="{AE745067-5317-4A32-96BC-573BC9E76978}" presName="connector3" presStyleLbl="sibTrans2D1" presStyleIdx="2" presStyleCnt="3"/>
      <dgm:spPr/>
    </dgm:pt>
  </dgm:ptLst>
  <dgm:cxnLst>
    <dgm:cxn modelId="{61B6671F-5CB2-485B-80B5-ADA27129302F}" srcId="{2C10E589-862A-406C-A773-63CEC2C21FD8}" destId="{1C8736E3-E2E4-4D5B-8516-35F152079E54}" srcOrd="0" destOrd="0" parTransId="{F8D26F29-00FE-46F0-849C-A396BE27781F}" sibTransId="{40DAD7D9-1B02-4645-9DB8-BC6287BF680D}"/>
    <dgm:cxn modelId="{1087E52A-AA2A-41AF-A95A-8DC484C17321}" type="presOf" srcId="{2C10E589-862A-406C-A773-63CEC2C21FD8}" destId="{D4540E53-019A-47BE-82F3-51B74BDBBB14}" srcOrd="0" destOrd="0" presId="urn:microsoft.com/office/officeart/2005/8/layout/gear1"/>
    <dgm:cxn modelId="{6B579C2E-6CAF-43AB-B7CF-1113DA6AA491}" type="presOf" srcId="{2C10E589-862A-406C-A773-63CEC2C21FD8}" destId="{8CBE11A3-6212-4E5F-8575-0D574FEB05AC}" srcOrd="1" destOrd="0" presId="urn:microsoft.com/office/officeart/2005/8/layout/gear1"/>
    <dgm:cxn modelId="{178CF644-F257-426D-9E8D-4BB9FFF8E48A}" type="presOf" srcId="{2C10E589-862A-406C-A773-63CEC2C21FD8}" destId="{16D92637-C814-4BE2-88D1-E37BE01CEFA6}" srcOrd="2" destOrd="0" presId="urn:microsoft.com/office/officeart/2005/8/layout/gear1"/>
    <dgm:cxn modelId="{DBFF8F51-70FF-4E99-814E-D8D93392AAB5}" type="presOf" srcId="{E0A981AB-7BFC-44BA-859D-5B008800FCC0}" destId="{910999B4-C861-41F9-9F48-1BA3B90B31FA}" srcOrd="0" destOrd="0" presId="urn:microsoft.com/office/officeart/2005/8/layout/gear1"/>
    <dgm:cxn modelId="{DFDE5954-2E2E-42B7-AB4C-550F510A5F9B}" srcId="{9DBF255B-412D-4D2A-A4E4-67C8F1832087}" destId="{E0A981AB-7BFC-44BA-859D-5B008800FCC0}" srcOrd="2" destOrd="0" parTransId="{FD4626E3-A01D-41C0-A38F-155FBBD40791}" sibTransId="{AE745067-5317-4A32-96BC-573BC9E76978}"/>
    <dgm:cxn modelId="{F131AD76-C9F7-437C-A21A-964FB4CA1BBC}" type="presOf" srcId="{E0A981AB-7BFC-44BA-859D-5B008800FCC0}" destId="{22882908-00C0-4531-B592-A77977419C5F}" srcOrd="1" destOrd="0" presId="urn:microsoft.com/office/officeart/2005/8/layout/gear1"/>
    <dgm:cxn modelId="{2B786259-385E-4E57-8258-CB4D079C3374}" srcId="{9DBF255B-412D-4D2A-A4E4-67C8F1832087}" destId="{2C10E589-862A-406C-A773-63CEC2C21FD8}" srcOrd="0" destOrd="0" parTransId="{49501B3B-4864-483B-BDE5-7B9F0E71CE1E}" sibTransId="{DDC3F4FC-1A2E-47DE-8CAE-933808A03E62}"/>
    <dgm:cxn modelId="{88A81C83-21DF-480C-8EC1-A1ECB0A1C79B}" type="presOf" srcId="{E0A981AB-7BFC-44BA-859D-5B008800FCC0}" destId="{B3E49F96-7E72-4DA1-92AD-4B5D7A355460}" srcOrd="2" destOrd="0" presId="urn:microsoft.com/office/officeart/2005/8/layout/gear1"/>
    <dgm:cxn modelId="{D1D67585-F7B4-4C51-A368-B8E5D4C13FCB}" srcId="{9DBF255B-412D-4D2A-A4E4-67C8F1832087}" destId="{D1E3AA2D-4065-4D3F-A206-1418148247DA}" srcOrd="1" destOrd="0" parTransId="{9C4872BE-B1D3-4285-A549-FCDBE1420FFE}" sibTransId="{36965149-5C24-46A7-B939-11D96B293F30}"/>
    <dgm:cxn modelId="{E8158C92-F481-4D2C-869F-D273E6CBBBFB}" type="presOf" srcId="{D1E3AA2D-4065-4D3F-A206-1418148247DA}" destId="{EEB47FEF-5FB5-4380-872F-B4393BA197A3}" srcOrd="2" destOrd="0" presId="urn:microsoft.com/office/officeart/2005/8/layout/gear1"/>
    <dgm:cxn modelId="{63EB73A2-A563-46D1-BB84-1ED32649C378}" type="presOf" srcId="{D1E3AA2D-4065-4D3F-A206-1418148247DA}" destId="{23EBACE1-1372-4B85-B927-C4D7D7EC7C7B}" srcOrd="0" destOrd="0" presId="urn:microsoft.com/office/officeart/2005/8/layout/gear1"/>
    <dgm:cxn modelId="{3FF748A4-CECB-417A-A4F0-B5E549F45585}" type="presOf" srcId="{9DBF255B-412D-4D2A-A4E4-67C8F1832087}" destId="{2C098EF7-DC31-42AD-977D-5341DAF711E5}" srcOrd="0" destOrd="0" presId="urn:microsoft.com/office/officeart/2005/8/layout/gear1"/>
    <dgm:cxn modelId="{D33673A5-65AD-4942-8C78-3B42EB4ED1D5}" type="presOf" srcId="{E0A981AB-7BFC-44BA-859D-5B008800FCC0}" destId="{83B53AEC-76D3-4B78-B9A4-CCF081A53F05}" srcOrd="3" destOrd="0" presId="urn:microsoft.com/office/officeart/2005/8/layout/gear1"/>
    <dgm:cxn modelId="{55B87EAE-A5AF-4288-8627-80E371CBE9CD}" type="presOf" srcId="{D1E3AA2D-4065-4D3F-A206-1418148247DA}" destId="{9815796A-8262-495B-B7D4-FC402233CC77}" srcOrd="1" destOrd="0" presId="urn:microsoft.com/office/officeart/2005/8/layout/gear1"/>
    <dgm:cxn modelId="{E279E6BC-D36C-40B3-A27B-2D588E6A05A8}" type="presOf" srcId="{AE745067-5317-4A32-96BC-573BC9E76978}" destId="{63584F7D-5FA2-4A16-9FD3-B7403BCEE26F}" srcOrd="0" destOrd="0" presId="urn:microsoft.com/office/officeart/2005/8/layout/gear1"/>
    <dgm:cxn modelId="{335618C3-0A15-4AE5-B2ED-D2A3B005CF86}" type="presOf" srcId="{36965149-5C24-46A7-B939-11D96B293F30}" destId="{8B678FBE-A542-4AE6-AB82-5FFA51A8F65B}" srcOrd="0" destOrd="0" presId="urn:microsoft.com/office/officeart/2005/8/layout/gear1"/>
    <dgm:cxn modelId="{7895EFD9-2989-44E8-A4BB-4BFB24F72B6D}" type="presOf" srcId="{1C8736E3-E2E4-4D5B-8516-35F152079E54}" destId="{2C43432F-4279-4216-B2C5-995417C42055}" srcOrd="0" destOrd="0" presId="urn:microsoft.com/office/officeart/2005/8/layout/gear1"/>
    <dgm:cxn modelId="{43F11BE1-2EA7-4026-8D68-0C7B6E1609F6}" type="presOf" srcId="{DDC3F4FC-1A2E-47DE-8CAE-933808A03E62}" destId="{965877F7-0703-4D43-A650-1E7C9C6B8037}" srcOrd="0" destOrd="0" presId="urn:microsoft.com/office/officeart/2005/8/layout/gear1"/>
    <dgm:cxn modelId="{69860467-5E13-4D82-9A7F-1710715E13F5}" type="presParOf" srcId="{2C098EF7-DC31-42AD-977D-5341DAF711E5}" destId="{D4540E53-019A-47BE-82F3-51B74BDBBB14}" srcOrd="0" destOrd="0" presId="urn:microsoft.com/office/officeart/2005/8/layout/gear1"/>
    <dgm:cxn modelId="{6F9EC5FD-2138-4359-9CB6-4316FA5EF89B}" type="presParOf" srcId="{2C098EF7-DC31-42AD-977D-5341DAF711E5}" destId="{8CBE11A3-6212-4E5F-8575-0D574FEB05AC}" srcOrd="1" destOrd="0" presId="urn:microsoft.com/office/officeart/2005/8/layout/gear1"/>
    <dgm:cxn modelId="{80F5193F-DFAA-4AC3-854D-32C2C483CC91}" type="presParOf" srcId="{2C098EF7-DC31-42AD-977D-5341DAF711E5}" destId="{16D92637-C814-4BE2-88D1-E37BE01CEFA6}" srcOrd="2" destOrd="0" presId="urn:microsoft.com/office/officeart/2005/8/layout/gear1"/>
    <dgm:cxn modelId="{B1D1D5E0-A466-4F65-A373-393734D411E2}" type="presParOf" srcId="{2C098EF7-DC31-42AD-977D-5341DAF711E5}" destId="{2C43432F-4279-4216-B2C5-995417C42055}" srcOrd="3" destOrd="0" presId="urn:microsoft.com/office/officeart/2005/8/layout/gear1"/>
    <dgm:cxn modelId="{54E8A441-4181-4849-8FA0-C14698293293}" type="presParOf" srcId="{2C098EF7-DC31-42AD-977D-5341DAF711E5}" destId="{23EBACE1-1372-4B85-B927-C4D7D7EC7C7B}" srcOrd="4" destOrd="0" presId="urn:microsoft.com/office/officeart/2005/8/layout/gear1"/>
    <dgm:cxn modelId="{059CBEBA-AD79-460D-BCD3-2F8798D8760B}" type="presParOf" srcId="{2C098EF7-DC31-42AD-977D-5341DAF711E5}" destId="{9815796A-8262-495B-B7D4-FC402233CC77}" srcOrd="5" destOrd="0" presId="urn:microsoft.com/office/officeart/2005/8/layout/gear1"/>
    <dgm:cxn modelId="{BB6A2FB6-5D95-4293-9525-F1AA03203BC5}" type="presParOf" srcId="{2C098EF7-DC31-42AD-977D-5341DAF711E5}" destId="{EEB47FEF-5FB5-4380-872F-B4393BA197A3}" srcOrd="6" destOrd="0" presId="urn:microsoft.com/office/officeart/2005/8/layout/gear1"/>
    <dgm:cxn modelId="{E55B315A-4EF0-40B0-8E3E-7233F26A4892}" type="presParOf" srcId="{2C098EF7-DC31-42AD-977D-5341DAF711E5}" destId="{910999B4-C861-41F9-9F48-1BA3B90B31FA}" srcOrd="7" destOrd="0" presId="urn:microsoft.com/office/officeart/2005/8/layout/gear1"/>
    <dgm:cxn modelId="{1DCB8094-B4AA-4E08-9D26-9637B50EF061}" type="presParOf" srcId="{2C098EF7-DC31-42AD-977D-5341DAF711E5}" destId="{22882908-00C0-4531-B592-A77977419C5F}" srcOrd="8" destOrd="0" presId="urn:microsoft.com/office/officeart/2005/8/layout/gear1"/>
    <dgm:cxn modelId="{E3346B35-3EF0-49A9-BE80-382053948C07}" type="presParOf" srcId="{2C098EF7-DC31-42AD-977D-5341DAF711E5}" destId="{B3E49F96-7E72-4DA1-92AD-4B5D7A355460}" srcOrd="9" destOrd="0" presId="urn:microsoft.com/office/officeart/2005/8/layout/gear1"/>
    <dgm:cxn modelId="{72750137-F521-46DF-B295-E00E002F59EF}" type="presParOf" srcId="{2C098EF7-DC31-42AD-977D-5341DAF711E5}" destId="{83B53AEC-76D3-4B78-B9A4-CCF081A53F05}" srcOrd="10" destOrd="0" presId="urn:microsoft.com/office/officeart/2005/8/layout/gear1"/>
    <dgm:cxn modelId="{DAF1967D-845F-4344-A32F-69750518EC4C}" type="presParOf" srcId="{2C098EF7-DC31-42AD-977D-5341DAF711E5}" destId="{965877F7-0703-4D43-A650-1E7C9C6B8037}" srcOrd="11" destOrd="0" presId="urn:microsoft.com/office/officeart/2005/8/layout/gear1"/>
    <dgm:cxn modelId="{028CECAA-FA72-4F17-BD75-BF07FC9A2165}" type="presParOf" srcId="{2C098EF7-DC31-42AD-977D-5341DAF711E5}" destId="{8B678FBE-A542-4AE6-AB82-5FFA51A8F65B}" srcOrd="12" destOrd="0" presId="urn:microsoft.com/office/officeart/2005/8/layout/gear1"/>
    <dgm:cxn modelId="{74FEB998-5532-4F0A-B5D1-150E5885F159}" type="presParOf" srcId="{2C098EF7-DC31-42AD-977D-5341DAF711E5}" destId="{63584F7D-5FA2-4A16-9FD3-B7403BCEE26F}" srcOrd="1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0C41C5-D266-4476-9FC8-397E00BFD9D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</dgm:pt>
    <dgm:pt modelId="{7AC658B8-73D5-43DE-BE3C-578EED95D452}">
      <dgm:prSet phldrT="[텍스트]"/>
      <dgm:spPr/>
      <dgm:t>
        <a:bodyPr/>
        <a:lstStyle/>
        <a:p>
          <a:pPr algn="ctr" latinLnBrk="1"/>
          <a:r>
            <a:rPr lang="ko-KR" altLang="en-US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이대종합사회복지관</a:t>
          </a:r>
          <a:r>
            <a:rPr lang="en-US" altLang="ko-KR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이대성산종합사회복지관</a:t>
          </a:r>
          <a:r>
            <a:rPr lang="en-US" altLang="ko-KR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</a:t>
          </a:r>
        </a:p>
        <a:p>
          <a:pPr algn="ctr" latinLnBrk="1"/>
          <a:r>
            <a:rPr lang="en-US" altLang="ko-KR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 </a:t>
          </a:r>
          <a:r>
            <a: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반포종합사회복지관</a:t>
          </a:r>
          <a:r>
            <a:rPr lang="en-US" altLang="ko-KR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사회복지공동모금회</a:t>
          </a:r>
          <a:r>
            <a: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 </a:t>
          </a:r>
          <a:r>
            <a:rPr lang="ko-KR" altLang="en-US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rPr>
            <a:t>등</a:t>
          </a:r>
        </a:p>
      </dgm:t>
    </dgm:pt>
    <dgm:pt modelId="{259E1578-0203-4C61-9030-AEE80B99399B}" type="parTrans" cxnId="{24205FD4-6D7F-4F37-BDDB-9AAC3F627593}">
      <dgm:prSet/>
      <dgm:spPr/>
      <dgm:t>
        <a:bodyPr/>
        <a:lstStyle/>
        <a:p>
          <a:pPr latinLnBrk="1"/>
          <a:endParaRPr lang="ko-KR" altLang="en-US"/>
        </a:p>
      </dgm:t>
    </dgm:pt>
    <dgm:pt modelId="{DBFC747A-6B58-4EB3-87F5-3B77D5E4506F}" type="sibTrans" cxnId="{24205FD4-6D7F-4F37-BDDB-9AAC3F627593}">
      <dgm:prSet/>
      <dgm:spPr/>
      <dgm:t>
        <a:bodyPr/>
        <a:lstStyle/>
        <a:p>
          <a:pPr latinLnBrk="1"/>
          <a:endParaRPr lang="ko-KR" altLang="en-US"/>
        </a:p>
      </dgm:t>
    </dgm:pt>
    <dgm:pt modelId="{80C4E78D-4ACC-45BD-B3D6-6F47A2D06677}">
      <dgm:prSet phldrT="[텍스트]" custT="1"/>
      <dgm:spPr/>
      <dgm:t>
        <a:bodyPr anchor="ctr"/>
        <a:lstStyle/>
        <a:p>
          <a:pPr algn="ctr" latinLnBrk="1"/>
          <a:r>
            <a:rPr lang="ko-KR" altLang="en-US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한국보건사회연구원</a:t>
          </a:r>
          <a:r>
            <a: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한국여성정책연구원</a:t>
          </a:r>
          <a:r>
            <a: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한국청소년정책연구원</a:t>
          </a:r>
          <a:endParaRPr lang="en-US" altLang="ko-KR" sz="1600" dirty="0">
            <a:latin typeface="나눔바른고딕" panose="020B0603020101020101" pitchFamily="50" charset="-127"/>
            <a:ea typeface="나눔바른고딕" panose="020B0603020101020101" pitchFamily="50" charset="-127"/>
          </a:endParaRPr>
        </a:p>
        <a:p>
          <a:pPr algn="ctr" latinLnBrk="1"/>
          <a:r>
            <a:rPr lang="ko-KR" altLang="en-US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서울연구원 등</a:t>
          </a:r>
          <a:endParaRPr lang="en-US" altLang="ko-KR" sz="1600" dirty="0">
            <a:latin typeface="나눔바른고딕" panose="020B0603020101020101" pitchFamily="50" charset="-127"/>
            <a:ea typeface="나눔바른고딕" panose="020B0603020101020101" pitchFamily="50" charset="-127"/>
          </a:endParaRPr>
        </a:p>
      </dgm:t>
    </dgm:pt>
    <dgm:pt modelId="{EB64D749-29E2-450E-A1D6-E44F92BBE54C}" type="parTrans" cxnId="{B63D48FC-4276-4AA8-95EB-EE10ED672B21}">
      <dgm:prSet/>
      <dgm:spPr/>
      <dgm:t>
        <a:bodyPr/>
        <a:lstStyle/>
        <a:p>
          <a:pPr latinLnBrk="1"/>
          <a:endParaRPr lang="ko-KR" altLang="en-US"/>
        </a:p>
      </dgm:t>
    </dgm:pt>
    <dgm:pt modelId="{BBF9E786-BDAD-4129-BE23-A60491895F2E}" type="sibTrans" cxnId="{B63D48FC-4276-4AA8-95EB-EE10ED672B21}">
      <dgm:prSet/>
      <dgm:spPr/>
      <dgm:t>
        <a:bodyPr/>
        <a:lstStyle/>
        <a:p>
          <a:pPr latinLnBrk="1"/>
          <a:endParaRPr lang="ko-KR" altLang="en-US"/>
        </a:p>
      </dgm:t>
    </dgm:pt>
    <dgm:pt modelId="{E290D7D9-26A3-4B24-B209-2ED3280AF5AC}">
      <dgm:prSet phldrT="[텍스트]" custT="1"/>
      <dgm:spPr/>
      <dgm:t>
        <a:bodyPr anchor="ctr"/>
        <a:lstStyle/>
        <a:p>
          <a:pPr algn="ctr" latinLnBrk="1"/>
          <a:r>
            <a:rPr lang="ko-KR" altLang="en-US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초록우산 어린이재단</a:t>
          </a:r>
          <a:r>
            <a: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부스러기사랑나눔회</a:t>
          </a:r>
          <a:r>
            <a: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홀트아동복지회</a:t>
          </a:r>
          <a:r>
            <a: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</a:p>
        <a:p>
          <a:pPr algn="ctr" latinLnBrk="1"/>
          <a:r>
            <a:rPr lang="ko-KR" altLang="en-US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해바라기아동센터</a:t>
          </a:r>
          <a:r>
            <a: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굿네이버스</a:t>
          </a:r>
          <a:r>
            <a:rPr lang="ko-KR" altLang="en-US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 등   </a:t>
          </a:r>
        </a:p>
      </dgm:t>
    </dgm:pt>
    <dgm:pt modelId="{70ADC0A1-36C8-424D-BDD9-62425DC59BB3}" type="sibTrans" cxnId="{6E5F4385-9CAA-4C7E-8E36-291F88440E3C}">
      <dgm:prSet/>
      <dgm:spPr/>
      <dgm:t>
        <a:bodyPr/>
        <a:lstStyle/>
        <a:p>
          <a:pPr latinLnBrk="1"/>
          <a:endParaRPr lang="ko-KR" altLang="en-US"/>
        </a:p>
      </dgm:t>
    </dgm:pt>
    <dgm:pt modelId="{1F448B28-9B9F-4DA0-9456-7AC44809E48A}" type="parTrans" cxnId="{6E5F4385-9CAA-4C7E-8E36-291F88440E3C}">
      <dgm:prSet/>
      <dgm:spPr/>
      <dgm:t>
        <a:bodyPr/>
        <a:lstStyle/>
        <a:p>
          <a:pPr latinLnBrk="1"/>
          <a:endParaRPr lang="ko-KR" altLang="en-US"/>
        </a:p>
      </dgm:t>
    </dgm:pt>
    <dgm:pt modelId="{CFBDEAD8-4CA6-41EE-9074-DEC0A2230DD2}">
      <dgm:prSet custT="1"/>
      <dgm:spPr>
        <a:solidFill>
          <a:srgbClr val="4DC58D"/>
        </a:solidFill>
      </dgm:spPr>
      <dgm:t>
        <a:bodyPr anchor="ctr"/>
        <a:lstStyle/>
        <a:p>
          <a:pPr algn="ctr" latinLnBrk="1"/>
          <a:r>
            <a:rPr lang="ko-KR" altLang="en-US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마포노인종합복지관</a:t>
          </a:r>
          <a:r>
            <a: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서대문장애인종합복지관</a:t>
          </a:r>
          <a:r>
            <a: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영등포노인종합복지관</a:t>
          </a:r>
          <a:r>
            <a: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</a:p>
        <a:p>
          <a:pPr algn="ctr" latinLnBrk="1"/>
          <a:r>
            <a:rPr lang="ko-KR" altLang="en-US" sz="16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한국장애인재활협회 등</a:t>
          </a:r>
        </a:p>
      </dgm:t>
    </dgm:pt>
    <dgm:pt modelId="{5631F026-22ED-4DB4-9BF2-0FA8BC7CE88F}" type="parTrans" cxnId="{D5336856-561B-4D1C-8B38-AE3018B2A5B3}">
      <dgm:prSet/>
      <dgm:spPr/>
      <dgm:t>
        <a:bodyPr/>
        <a:lstStyle/>
        <a:p>
          <a:pPr latinLnBrk="1"/>
          <a:endParaRPr lang="ko-KR" altLang="en-US"/>
        </a:p>
      </dgm:t>
    </dgm:pt>
    <dgm:pt modelId="{3772B8EB-AE26-43FC-8272-801E7D4AD8CB}" type="sibTrans" cxnId="{D5336856-561B-4D1C-8B38-AE3018B2A5B3}">
      <dgm:prSet/>
      <dgm:spPr/>
      <dgm:t>
        <a:bodyPr/>
        <a:lstStyle/>
        <a:p>
          <a:pPr latinLnBrk="1"/>
          <a:endParaRPr lang="ko-KR" altLang="en-US"/>
        </a:p>
      </dgm:t>
    </dgm:pt>
    <dgm:pt modelId="{A52F418C-9758-4B64-9B32-9BD16655F4B0}">
      <dgm:prSet/>
      <dgm:spPr/>
      <dgm:t>
        <a:bodyPr anchor="ctr"/>
        <a:lstStyle/>
        <a:p>
          <a:pPr algn="ctr" latinLnBrk="1"/>
          <a:r>
            <a:rPr lang="ko-KR" altLang="en-US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이대서울병원</a:t>
          </a:r>
          <a:r>
            <a:rPr lang="en-US" altLang="ko-KR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서울대학교병원</a:t>
          </a:r>
          <a:r>
            <a:rPr lang="en-US" altLang="ko-KR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성심병원</a:t>
          </a:r>
          <a:r>
            <a:rPr lang="en-US" altLang="ko-KR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세브란스병원</a:t>
          </a:r>
          <a:r>
            <a:rPr lang="en-US" altLang="ko-KR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성모병원</a:t>
          </a:r>
          <a:r>
            <a:rPr lang="en-US" altLang="ko-KR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국립암센터</a:t>
          </a:r>
          <a:r>
            <a: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 등</a:t>
          </a:r>
        </a:p>
      </dgm:t>
    </dgm:pt>
    <dgm:pt modelId="{401F8A85-A087-4B35-A33F-10DE885511C6}" type="parTrans" cxnId="{A9DDDED7-4868-4E76-BCCA-8CFE970B8E37}">
      <dgm:prSet/>
      <dgm:spPr/>
      <dgm:t>
        <a:bodyPr/>
        <a:lstStyle/>
        <a:p>
          <a:pPr latinLnBrk="1"/>
          <a:endParaRPr lang="ko-KR" altLang="en-US"/>
        </a:p>
      </dgm:t>
    </dgm:pt>
    <dgm:pt modelId="{3158F9C3-5A44-4130-A66D-72278CD21F0E}" type="sibTrans" cxnId="{A9DDDED7-4868-4E76-BCCA-8CFE970B8E37}">
      <dgm:prSet/>
      <dgm:spPr/>
      <dgm:t>
        <a:bodyPr/>
        <a:lstStyle/>
        <a:p>
          <a:pPr latinLnBrk="1"/>
          <a:endParaRPr lang="ko-KR" altLang="en-US"/>
        </a:p>
      </dgm:t>
    </dgm:pt>
    <dgm:pt modelId="{97F11F44-14A0-458C-A0C3-B311DA3695D5}" type="pres">
      <dgm:prSet presAssocID="{340C41C5-D266-4476-9FC8-397E00BFD9DC}" presName="Name0" presStyleCnt="0">
        <dgm:presLayoutVars>
          <dgm:chMax val="7"/>
          <dgm:chPref val="7"/>
          <dgm:dir/>
        </dgm:presLayoutVars>
      </dgm:prSet>
      <dgm:spPr/>
    </dgm:pt>
    <dgm:pt modelId="{2ECC5A6A-4331-404D-8F3D-3E70A52CBB0C}" type="pres">
      <dgm:prSet presAssocID="{340C41C5-D266-4476-9FC8-397E00BFD9DC}" presName="Name1" presStyleCnt="0"/>
      <dgm:spPr/>
    </dgm:pt>
    <dgm:pt modelId="{EEFE20D8-3250-4A82-8666-15FB33EFD800}" type="pres">
      <dgm:prSet presAssocID="{340C41C5-D266-4476-9FC8-397E00BFD9DC}" presName="cycle" presStyleCnt="0"/>
      <dgm:spPr/>
    </dgm:pt>
    <dgm:pt modelId="{16DA5B82-EF74-49D8-9EF3-09F5B3B7F140}" type="pres">
      <dgm:prSet presAssocID="{340C41C5-D266-4476-9FC8-397E00BFD9DC}" presName="srcNode" presStyleLbl="node1" presStyleIdx="0" presStyleCnt="5"/>
      <dgm:spPr/>
    </dgm:pt>
    <dgm:pt modelId="{70286C3C-48DB-49FA-B232-FA4B39091121}" type="pres">
      <dgm:prSet presAssocID="{340C41C5-D266-4476-9FC8-397E00BFD9DC}" presName="conn" presStyleLbl="parChTrans1D2" presStyleIdx="0" presStyleCnt="1"/>
      <dgm:spPr/>
    </dgm:pt>
    <dgm:pt modelId="{22EFC2FC-EBEC-4302-8172-9B1A213D37D5}" type="pres">
      <dgm:prSet presAssocID="{340C41C5-D266-4476-9FC8-397E00BFD9DC}" presName="extraNode" presStyleLbl="node1" presStyleIdx="0" presStyleCnt="5"/>
      <dgm:spPr/>
    </dgm:pt>
    <dgm:pt modelId="{E0152026-9796-461A-A921-E5D47409F7B2}" type="pres">
      <dgm:prSet presAssocID="{340C41C5-D266-4476-9FC8-397E00BFD9DC}" presName="dstNode" presStyleLbl="node1" presStyleIdx="0" presStyleCnt="5"/>
      <dgm:spPr/>
    </dgm:pt>
    <dgm:pt modelId="{50096A76-6816-453A-9832-DDB28AE1B32B}" type="pres">
      <dgm:prSet presAssocID="{7AC658B8-73D5-43DE-BE3C-578EED95D452}" presName="text_1" presStyleLbl="node1" presStyleIdx="0" presStyleCnt="5" custScaleY="118568">
        <dgm:presLayoutVars>
          <dgm:bulletEnabled val="1"/>
        </dgm:presLayoutVars>
      </dgm:prSet>
      <dgm:spPr/>
    </dgm:pt>
    <dgm:pt modelId="{9B1F105E-80E1-4870-B3F9-E338C0A4BCE0}" type="pres">
      <dgm:prSet presAssocID="{7AC658B8-73D5-43DE-BE3C-578EED95D452}" presName="accent_1" presStyleCnt="0"/>
      <dgm:spPr/>
    </dgm:pt>
    <dgm:pt modelId="{E917617A-EBC9-4FDB-BCF7-8F11AB1DA46F}" type="pres">
      <dgm:prSet presAssocID="{7AC658B8-73D5-43DE-BE3C-578EED95D452}" presName="accentRepeatNode" presStyleLbl="solidFgAcc1" presStyleIdx="0" presStyleCnt="5"/>
      <dgm:spPr/>
    </dgm:pt>
    <dgm:pt modelId="{7D77881B-0576-4D57-9B02-EE51AD75439B}" type="pres">
      <dgm:prSet presAssocID="{E290D7D9-26A3-4B24-B209-2ED3280AF5AC}" presName="text_2" presStyleLbl="node1" presStyleIdx="1" presStyleCnt="5" custScaleY="118586">
        <dgm:presLayoutVars>
          <dgm:bulletEnabled val="1"/>
        </dgm:presLayoutVars>
      </dgm:prSet>
      <dgm:spPr/>
    </dgm:pt>
    <dgm:pt modelId="{AE64C85A-82DC-4920-BDA7-10467CD80EF1}" type="pres">
      <dgm:prSet presAssocID="{E290D7D9-26A3-4B24-B209-2ED3280AF5AC}" presName="accent_2" presStyleCnt="0"/>
      <dgm:spPr/>
    </dgm:pt>
    <dgm:pt modelId="{47589412-50F6-4D89-A590-0CC5842CD863}" type="pres">
      <dgm:prSet presAssocID="{E290D7D9-26A3-4B24-B209-2ED3280AF5AC}" presName="accentRepeatNode" presStyleLbl="solidFgAcc1" presStyleIdx="1" presStyleCnt="5"/>
      <dgm:spPr/>
    </dgm:pt>
    <dgm:pt modelId="{3C5FB472-30E4-42CA-B3A0-FA1E9E495AFC}" type="pres">
      <dgm:prSet presAssocID="{CFBDEAD8-4CA6-41EE-9074-DEC0A2230DD2}" presName="text_3" presStyleLbl="node1" presStyleIdx="2" presStyleCnt="5" custScaleY="118586">
        <dgm:presLayoutVars>
          <dgm:bulletEnabled val="1"/>
        </dgm:presLayoutVars>
      </dgm:prSet>
      <dgm:spPr/>
    </dgm:pt>
    <dgm:pt modelId="{1118FD5D-9C3B-4B07-9A97-6FBFF2CF4DDB}" type="pres">
      <dgm:prSet presAssocID="{CFBDEAD8-4CA6-41EE-9074-DEC0A2230DD2}" presName="accent_3" presStyleCnt="0"/>
      <dgm:spPr/>
    </dgm:pt>
    <dgm:pt modelId="{E8685F33-7041-49BD-9D88-B2D2587F6F42}" type="pres">
      <dgm:prSet presAssocID="{CFBDEAD8-4CA6-41EE-9074-DEC0A2230DD2}" presName="accentRepeatNode" presStyleLbl="solidFgAcc1" presStyleIdx="2" presStyleCnt="5"/>
      <dgm:spPr/>
    </dgm:pt>
    <dgm:pt modelId="{3A6C0935-F2E4-4523-90F3-1233821F7D6F}" type="pres">
      <dgm:prSet presAssocID="{A52F418C-9758-4B64-9B32-9BD16655F4B0}" presName="text_4" presStyleLbl="node1" presStyleIdx="3" presStyleCnt="5" custScaleY="118586">
        <dgm:presLayoutVars>
          <dgm:bulletEnabled val="1"/>
        </dgm:presLayoutVars>
      </dgm:prSet>
      <dgm:spPr/>
    </dgm:pt>
    <dgm:pt modelId="{E9904757-C97F-4951-968C-3CA07BCF8CD6}" type="pres">
      <dgm:prSet presAssocID="{A52F418C-9758-4B64-9B32-9BD16655F4B0}" presName="accent_4" presStyleCnt="0"/>
      <dgm:spPr/>
    </dgm:pt>
    <dgm:pt modelId="{B3F77997-A743-43EB-A5AB-70394A87BD61}" type="pres">
      <dgm:prSet presAssocID="{A52F418C-9758-4B64-9B32-9BD16655F4B0}" presName="accentRepeatNode" presStyleLbl="solidFgAcc1" presStyleIdx="3" presStyleCnt="5"/>
      <dgm:spPr/>
    </dgm:pt>
    <dgm:pt modelId="{97C0E976-0CEE-4613-9C79-1890A8A60537}" type="pres">
      <dgm:prSet presAssocID="{80C4E78D-4ACC-45BD-B3D6-6F47A2D06677}" presName="text_5" presStyleLbl="node1" presStyleIdx="4" presStyleCnt="5" custScaleY="118586">
        <dgm:presLayoutVars>
          <dgm:bulletEnabled val="1"/>
        </dgm:presLayoutVars>
      </dgm:prSet>
      <dgm:spPr/>
    </dgm:pt>
    <dgm:pt modelId="{81E6981F-8D50-4979-8FCD-48C8058BB64D}" type="pres">
      <dgm:prSet presAssocID="{80C4E78D-4ACC-45BD-B3D6-6F47A2D06677}" presName="accent_5" presStyleCnt="0"/>
      <dgm:spPr/>
    </dgm:pt>
    <dgm:pt modelId="{E34ECEE6-C6AA-4A51-9C86-E693349EB834}" type="pres">
      <dgm:prSet presAssocID="{80C4E78D-4ACC-45BD-B3D6-6F47A2D06677}" presName="accentRepeatNode" presStyleLbl="solidFgAcc1" presStyleIdx="4" presStyleCnt="5"/>
      <dgm:spPr/>
    </dgm:pt>
  </dgm:ptLst>
  <dgm:cxnLst>
    <dgm:cxn modelId="{FE997831-F51C-42AC-800A-173C9B6BA386}" type="presOf" srcId="{80C4E78D-4ACC-45BD-B3D6-6F47A2D06677}" destId="{97C0E976-0CEE-4613-9C79-1890A8A60537}" srcOrd="0" destOrd="0" presId="urn:microsoft.com/office/officeart/2008/layout/VerticalCurvedList"/>
    <dgm:cxn modelId="{8A423E34-0564-4B01-8BB6-4162713C6D12}" type="presOf" srcId="{7AC658B8-73D5-43DE-BE3C-578EED95D452}" destId="{50096A76-6816-453A-9832-DDB28AE1B32B}" srcOrd="0" destOrd="0" presId="urn:microsoft.com/office/officeart/2008/layout/VerticalCurvedList"/>
    <dgm:cxn modelId="{4D250741-7AD2-4789-B246-9AB3ADEF4382}" type="presOf" srcId="{DBFC747A-6B58-4EB3-87F5-3B77D5E4506F}" destId="{70286C3C-48DB-49FA-B232-FA4B39091121}" srcOrd="0" destOrd="0" presId="urn:microsoft.com/office/officeart/2008/layout/VerticalCurvedList"/>
    <dgm:cxn modelId="{10198D41-B1BE-4CEA-AE9F-1D6C4E60A345}" type="presOf" srcId="{A52F418C-9758-4B64-9B32-9BD16655F4B0}" destId="{3A6C0935-F2E4-4523-90F3-1233821F7D6F}" srcOrd="0" destOrd="0" presId="urn:microsoft.com/office/officeart/2008/layout/VerticalCurvedList"/>
    <dgm:cxn modelId="{D5336856-561B-4D1C-8B38-AE3018B2A5B3}" srcId="{340C41C5-D266-4476-9FC8-397E00BFD9DC}" destId="{CFBDEAD8-4CA6-41EE-9074-DEC0A2230DD2}" srcOrd="2" destOrd="0" parTransId="{5631F026-22ED-4DB4-9BF2-0FA8BC7CE88F}" sibTransId="{3772B8EB-AE26-43FC-8272-801E7D4AD8CB}"/>
    <dgm:cxn modelId="{2B3D375A-AD22-4CDA-8AE2-3230AE93446F}" type="presOf" srcId="{E290D7D9-26A3-4B24-B209-2ED3280AF5AC}" destId="{7D77881B-0576-4D57-9B02-EE51AD75439B}" srcOrd="0" destOrd="0" presId="urn:microsoft.com/office/officeart/2008/layout/VerticalCurvedList"/>
    <dgm:cxn modelId="{E35BDF7A-8E05-4B5E-A103-32CF0E489517}" type="presOf" srcId="{CFBDEAD8-4CA6-41EE-9074-DEC0A2230DD2}" destId="{3C5FB472-30E4-42CA-B3A0-FA1E9E495AFC}" srcOrd="0" destOrd="0" presId="urn:microsoft.com/office/officeart/2008/layout/VerticalCurvedList"/>
    <dgm:cxn modelId="{6E5F4385-9CAA-4C7E-8E36-291F88440E3C}" srcId="{340C41C5-D266-4476-9FC8-397E00BFD9DC}" destId="{E290D7D9-26A3-4B24-B209-2ED3280AF5AC}" srcOrd="1" destOrd="0" parTransId="{1F448B28-9B9F-4DA0-9456-7AC44809E48A}" sibTransId="{70ADC0A1-36C8-424D-BDD9-62425DC59BB3}"/>
    <dgm:cxn modelId="{C6EF64BB-766E-4563-9E17-DE934EAD8DDC}" type="presOf" srcId="{340C41C5-D266-4476-9FC8-397E00BFD9DC}" destId="{97F11F44-14A0-458C-A0C3-B311DA3695D5}" srcOrd="0" destOrd="0" presId="urn:microsoft.com/office/officeart/2008/layout/VerticalCurvedList"/>
    <dgm:cxn modelId="{24205FD4-6D7F-4F37-BDDB-9AAC3F627593}" srcId="{340C41C5-D266-4476-9FC8-397E00BFD9DC}" destId="{7AC658B8-73D5-43DE-BE3C-578EED95D452}" srcOrd="0" destOrd="0" parTransId="{259E1578-0203-4C61-9030-AEE80B99399B}" sibTransId="{DBFC747A-6B58-4EB3-87F5-3B77D5E4506F}"/>
    <dgm:cxn modelId="{A9DDDED7-4868-4E76-BCCA-8CFE970B8E37}" srcId="{340C41C5-D266-4476-9FC8-397E00BFD9DC}" destId="{A52F418C-9758-4B64-9B32-9BD16655F4B0}" srcOrd="3" destOrd="0" parTransId="{401F8A85-A087-4B35-A33F-10DE885511C6}" sibTransId="{3158F9C3-5A44-4130-A66D-72278CD21F0E}"/>
    <dgm:cxn modelId="{B63D48FC-4276-4AA8-95EB-EE10ED672B21}" srcId="{340C41C5-D266-4476-9FC8-397E00BFD9DC}" destId="{80C4E78D-4ACC-45BD-B3D6-6F47A2D06677}" srcOrd="4" destOrd="0" parTransId="{EB64D749-29E2-450E-A1D6-E44F92BBE54C}" sibTransId="{BBF9E786-BDAD-4129-BE23-A60491895F2E}"/>
    <dgm:cxn modelId="{8C7BA29B-8A80-49D9-8EB4-5B442B89B538}" type="presParOf" srcId="{97F11F44-14A0-458C-A0C3-B311DA3695D5}" destId="{2ECC5A6A-4331-404D-8F3D-3E70A52CBB0C}" srcOrd="0" destOrd="0" presId="urn:microsoft.com/office/officeart/2008/layout/VerticalCurvedList"/>
    <dgm:cxn modelId="{3BAE104B-F9B1-47DA-A407-23A6BECF3881}" type="presParOf" srcId="{2ECC5A6A-4331-404D-8F3D-3E70A52CBB0C}" destId="{EEFE20D8-3250-4A82-8666-15FB33EFD800}" srcOrd="0" destOrd="0" presId="urn:microsoft.com/office/officeart/2008/layout/VerticalCurvedList"/>
    <dgm:cxn modelId="{71B07649-137E-43CC-8D3B-CFD786B39FC3}" type="presParOf" srcId="{EEFE20D8-3250-4A82-8666-15FB33EFD800}" destId="{16DA5B82-EF74-49D8-9EF3-09F5B3B7F140}" srcOrd="0" destOrd="0" presId="urn:microsoft.com/office/officeart/2008/layout/VerticalCurvedList"/>
    <dgm:cxn modelId="{632BAD2C-C476-4115-87A2-9579F1AB8CC9}" type="presParOf" srcId="{EEFE20D8-3250-4A82-8666-15FB33EFD800}" destId="{70286C3C-48DB-49FA-B232-FA4B39091121}" srcOrd="1" destOrd="0" presId="urn:microsoft.com/office/officeart/2008/layout/VerticalCurvedList"/>
    <dgm:cxn modelId="{3D64F244-66A6-4619-9565-7BE73BA55D0A}" type="presParOf" srcId="{EEFE20D8-3250-4A82-8666-15FB33EFD800}" destId="{22EFC2FC-EBEC-4302-8172-9B1A213D37D5}" srcOrd="2" destOrd="0" presId="urn:microsoft.com/office/officeart/2008/layout/VerticalCurvedList"/>
    <dgm:cxn modelId="{965C4FED-D10E-4638-9332-62C680EB90B7}" type="presParOf" srcId="{EEFE20D8-3250-4A82-8666-15FB33EFD800}" destId="{E0152026-9796-461A-A921-E5D47409F7B2}" srcOrd="3" destOrd="0" presId="urn:microsoft.com/office/officeart/2008/layout/VerticalCurvedList"/>
    <dgm:cxn modelId="{C2CCB9F8-85AB-42DB-96F5-B487AA5B295E}" type="presParOf" srcId="{2ECC5A6A-4331-404D-8F3D-3E70A52CBB0C}" destId="{50096A76-6816-453A-9832-DDB28AE1B32B}" srcOrd="1" destOrd="0" presId="urn:microsoft.com/office/officeart/2008/layout/VerticalCurvedList"/>
    <dgm:cxn modelId="{9805D64F-5A16-4C0B-A92A-19167E9EC436}" type="presParOf" srcId="{2ECC5A6A-4331-404D-8F3D-3E70A52CBB0C}" destId="{9B1F105E-80E1-4870-B3F9-E338C0A4BCE0}" srcOrd="2" destOrd="0" presId="urn:microsoft.com/office/officeart/2008/layout/VerticalCurvedList"/>
    <dgm:cxn modelId="{DE336ECF-5EF5-466B-9E2C-168205DD729D}" type="presParOf" srcId="{9B1F105E-80E1-4870-B3F9-E338C0A4BCE0}" destId="{E917617A-EBC9-4FDB-BCF7-8F11AB1DA46F}" srcOrd="0" destOrd="0" presId="urn:microsoft.com/office/officeart/2008/layout/VerticalCurvedList"/>
    <dgm:cxn modelId="{F0AA0133-E3DD-49CC-9E0B-2E88464D897A}" type="presParOf" srcId="{2ECC5A6A-4331-404D-8F3D-3E70A52CBB0C}" destId="{7D77881B-0576-4D57-9B02-EE51AD75439B}" srcOrd="3" destOrd="0" presId="urn:microsoft.com/office/officeart/2008/layout/VerticalCurvedList"/>
    <dgm:cxn modelId="{B49A64DD-EBDE-4920-8E38-9C9713D35046}" type="presParOf" srcId="{2ECC5A6A-4331-404D-8F3D-3E70A52CBB0C}" destId="{AE64C85A-82DC-4920-BDA7-10467CD80EF1}" srcOrd="4" destOrd="0" presId="urn:microsoft.com/office/officeart/2008/layout/VerticalCurvedList"/>
    <dgm:cxn modelId="{19B5FCD3-EFC3-4154-8E8C-2112988B2DC0}" type="presParOf" srcId="{AE64C85A-82DC-4920-BDA7-10467CD80EF1}" destId="{47589412-50F6-4D89-A590-0CC5842CD863}" srcOrd="0" destOrd="0" presId="urn:microsoft.com/office/officeart/2008/layout/VerticalCurvedList"/>
    <dgm:cxn modelId="{C8D49CB4-2082-4EDD-A380-8F21774A78DF}" type="presParOf" srcId="{2ECC5A6A-4331-404D-8F3D-3E70A52CBB0C}" destId="{3C5FB472-30E4-42CA-B3A0-FA1E9E495AFC}" srcOrd="5" destOrd="0" presId="urn:microsoft.com/office/officeart/2008/layout/VerticalCurvedList"/>
    <dgm:cxn modelId="{66A15380-A727-4866-BE08-88164CB844C9}" type="presParOf" srcId="{2ECC5A6A-4331-404D-8F3D-3E70A52CBB0C}" destId="{1118FD5D-9C3B-4B07-9A97-6FBFF2CF4DDB}" srcOrd="6" destOrd="0" presId="urn:microsoft.com/office/officeart/2008/layout/VerticalCurvedList"/>
    <dgm:cxn modelId="{A59CF481-ECEB-4085-981E-89B6506A37B6}" type="presParOf" srcId="{1118FD5D-9C3B-4B07-9A97-6FBFF2CF4DDB}" destId="{E8685F33-7041-49BD-9D88-B2D2587F6F42}" srcOrd="0" destOrd="0" presId="urn:microsoft.com/office/officeart/2008/layout/VerticalCurvedList"/>
    <dgm:cxn modelId="{CDCB3103-A2F1-4BEE-A595-C39AA1704EBA}" type="presParOf" srcId="{2ECC5A6A-4331-404D-8F3D-3E70A52CBB0C}" destId="{3A6C0935-F2E4-4523-90F3-1233821F7D6F}" srcOrd="7" destOrd="0" presId="urn:microsoft.com/office/officeart/2008/layout/VerticalCurvedList"/>
    <dgm:cxn modelId="{0395F7A5-8BD6-40F8-AD4B-1A150A7AADFB}" type="presParOf" srcId="{2ECC5A6A-4331-404D-8F3D-3E70A52CBB0C}" destId="{E9904757-C97F-4951-968C-3CA07BCF8CD6}" srcOrd="8" destOrd="0" presId="urn:microsoft.com/office/officeart/2008/layout/VerticalCurvedList"/>
    <dgm:cxn modelId="{D1987378-E027-474E-AD23-6229AD7FC966}" type="presParOf" srcId="{E9904757-C97F-4951-968C-3CA07BCF8CD6}" destId="{B3F77997-A743-43EB-A5AB-70394A87BD61}" srcOrd="0" destOrd="0" presId="urn:microsoft.com/office/officeart/2008/layout/VerticalCurvedList"/>
    <dgm:cxn modelId="{143F886E-70DB-4BA3-BE00-A19EB3637504}" type="presParOf" srcId="{2ECC5A6A-4331-404D-8F3D-3E70A52CBB0C}" destId="{97C0E976-0CEE-4613-9C79-1890A8A60537}" srcOrd="9" destOrd="0" presId="urn:microsoft.com/office/officeart/2008/layout/VerticalCurvedList"/>
    <dgm:cxn modelId="{FCF93564-92B9-4706-86B6-76B9456B24E8}" type="presParOf" srcId="{2ECC5A6A-4331-404D-8F3D-3E70A52CBB0C}" destId="{81E6981F-8D50-4979-8FCD-48C8058BB64D}" srcOrd="10" destOrd="0" presId="urn:microsoft.com/office/officeart/2008/layout/VerticalCurvedList"/>
    <dgm:cxn modelId="{50032124-45FD-4638-AD97-D3DE9DE72492}" type="presParOf" srcId="{81E6981F-8D50-4979-8FCD-48C8058BB64D}" destId="{E34ECEE6-C6AA-4A51-9C86-E693349EB83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152ACF-DE80-483A-A5F2-0E52E1C61063}">
      <dsp:nvSpPr>
        <dsp:cNvPr id="0" name=""/>
        <dsp:cNvSpPr/>
      </dsp:nvSpPr>
      <dsp:spPr>
        <a:xfrm>
          <a:off x="1166399" y="500890"/>
          <a:ext cx="3347485" cy="3347485"/>
        </a:xfrm>
        <a:prstGeom prst="blockArc">
          <a:avLst>
            <a:gd name="adj1" fmla="val 10800000"/>
            <a:gd name="adj2" fmla="val 16200000"/>
            <a:gd name="adj3" fmla="val 4644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5DCDD5-E038-490B-9E9C-8DFBB1018774}">
      <dsp:nvSpPr>
        <dsp:cNvPr id="0" name=""/>
        <dsp:cNvSpPr/>
      </dsp:nvSpPr>
      <dsp:spPr>
        <a:xfrm>
          <a:off x="1166399" y="500890"/>
          <a:ext cx="3347485" cy="3347485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AC0792-3036-40F4-97C1-0D44F8A8DB2A}">
      <dsp:nvSpPr>
        <dsp:cNvPr id="0" name=""/>
        <dsp:cNvSpPr/>
      </dsp:nvSpPr>
      <dsp:spPr>
        <a:xfrm>
          <a:off x="1166399" y="500890"/>
          <a:ext cx="3347485" cy="3347485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A335D2-916A-447B-B4B6-839AED35315B}">
      <dsp:nvSpPr>
        <dsp:cNvPr id="0" name=""/>
        <dsp:cNvSpPr/>
      </dsp:nvSpPr>
      <dsp:spPr>
        <a:xfrm>
          <a:off x="1166399" y="500890"/>
          <a:ext cx="3347485" cy="3347485"/>
        </a:xfrm>
        <a:prstGeom prst="blockArc">
          <a:avLst>
            <a:gd name="adj1" fmla="val 16200000"/>
            <a:gd name="adj2" fmla="val 0"/>
            <a:gd name="adj3" fmla="val 464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410086-A54D-4624-91C4-06B38ACBA111}">
      <dsp:nvSpPr>
        <dsp:cNvPr id="0" name=""/>
        <dsp:cNvSpPr/>
      </dsp:nvSpPr>
      <dsp:spPr>
        <a:xfrm>
          <a:off x="2043825" y="1377205"/>
          <a:ext cx="1589821" cy="158982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latinLnBrk="1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나눔바른고딕" panose="020B0600000101010101" charset="-127"/>
            <a:ea typeface="나눔바른고딕" panose="020B0600000101010101" charset="-127"/>
          </a:endParaRPr>
        </a:p>
      </dsp:txBody>
      <dsp:txXfrm>
        <a:off x="2276649" y="1610029"/>
        <a:ext cx="1124173" cy="1124173"/>
      </dsp:txXfrm>
    </dsp:sp>
    <dsp:sp modelId="{0AB9EAB2-71D6-4EC9-8457-2B10BF30DCB5}">
      <dsp:nvSpPr>
        <dsp:cNvPr id="0" name=""/>
        <dsp:cNvSpPr/>
      </dsp:nvSpPr>
      <dsp:spPr>
        <a:xfrm>
          <a:off x="2645642" y="337727"/>
          <a:ext cx="388999" cy="40404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200" kern="1200" dirty="0"/>
        </a:p>
      </dsp:txBody>
      <dsp:txXfrm>
        <a:off x="2702610" y="396898"/>
        <a:ext cx="275063" cy="285705"/>
      </dsp:txXfrm>
    </dsp:sp>
    <dsp:sp modelId="{12BF4E00-F354-4A75-9DD3-73B7ED654731}">
      <dsp:nvSpPr>
        <dsp:cNvPr id="0" name=""/>
        <dsp:cNvSpPr/>
      </dsp:nvSpPr>
      <dsp:spPr>
        <a:xfrm>
          <a:off x="4280523" y="1972609"/>
          <a:ext cx="388999" cy="404047"/>
        </a:xfrm>
        <a:prstGeom prst="ellipse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200" kern="1200" dirty="0"/>
        </a:p>
      </dsp:txBody>
      <dsp:txXfrm>
        <a:off x="4337491" y="2031780"/>
        <a:ext cx="275063" cy="285705"/>
      </dsp:txXfrm>
    </dsp:sp>
    <dsp:sp modelId="{AE5CBB0C-B324-4D2B-AE25-875AC9282554}">
      <dsp:nvSpPr>
        <dsp:cNvPr id="0" name=""/>
        <dsp:cNvSpPr/>
      </dsp:nvSpPr>
      <dsp:spPr>
        <a:xfrm>
          <a:off x="2645642" y="3607491"/>
          <a:ext cx="388999" cy="404047"/>
        </a:xfrm>
        <a:prstGeom prst="ellipse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200" kern="1200" dirty="0"/>
        </a:p>
      </dsp:txBody>
      <dsp:txXfrm>
        <a:off x="2702610" y="3666662"/>
        <a:ext cx="275063" cy="285705"/>
      </dsp:txXfrm>
    </dsp:sp>
    <dsp:sp modelId="{14EF62E0-3AFE-4B17-B418-5D7A96D08739}">
      <dsp:nvSpPr>
        <dsp:cNvPr id="0" name=""/>
        <dsp:cNvSpPr/>
      </dsp:nvSpPr>
      <dsp:spPr>
        <a:xfrm>
          <a:off x="1010760" y="1972609"/>
          <a:ext cx="388999" cy="404047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200" kern="1200" dirty="0"/>
        </a:p>
      </dsp:txBody>
      <dsp:txXfrm>
        <a:off x="1067728" y="2031780"/>
        <a:ext cx="275063" cy="2857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40E53-019A-47BE-82F3-51B74BDBBB14}">
      <dsp:nvSpPr>
        <dsp:cNvPr id="0" name=""/>
        <dsp:cNvSpPr/>
      </dsp:nvSpPr>
      <dsp:spPr>
        <a:xfrm>
          <a:off x="2269583" y="2320435"/>
          <a:ext cx="2340008" cy="2341077"/>
        </a:xfrm>
        <a:prstGeom prst="gear9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14000"/>
            </a:prst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930" tIns="74930" rIns="74930" bIns="74930" numCol="1" spcCol="1270" anchor="ctr" anchorCtr="0">
          <a:noAutofit/>
        </a:bodyPr>
        <a:lstStyle/>
        <a:p>
          <a:pPr marL="0" lvl="0" indent="0" algn="ctr" defTabSz="2622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900" kern="1200">
            <a:latin typeface="나눔바른고딕" panose="020B0600000101010101" charset="-127"/>
            <a:ea typeface="나눔바른고딕" panose="020B0600000101010101" charset="-127"/>
          </a:endParaRPr>
        </a:p>
      </dsp:txBody>
      <dsp:txXfrm>
        <a:off x="2740029" y="2868750"/>
        <a:ext cx="1399116" cy="1203499"/>
      </dsp:txXfrm>
    </dsp:sp>
    <dsp:sp modelId="{2C43432F-4279-4216-B2C5-995417C42055}">
      <dsp:nvSpPr>
        <dsp:cNvPr id="0" name=""/>
        <dsp:cNvSpPr/>
      </dsp:nvSpPr>
      <dsp:spPr>
        <a:xfrm>
          <a:off x="4854721" y="981041"/>
          <a:ext cx="1745450" cy="1047270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t" anchorCtr="0">
          <a:noAutofit/>
        </a:bodyPr>
        <a:lstStyle/>
        <a:p>
          <a:pPr marL="285750" lvl="1" indent="-285750" algn="l" defTabSz="1422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ko-KR" altLang="en-US" sz="3200" kern="1200"/>
        </a:p>
      </dsp:txBody>
      <dsp:txXfrm>
        <a:off x="4885394" y="1011714"/>
        <a:ext cx="1684104" cy="985924"/>
      </dsp:txXfrm>
    </dsp:sp>
    <dsp:sp modelId="{23EBACE1-1372-4B85-B927-C4D7D7EC7C7B}">
      <dsp:nvSpPr>
        <dsp:cNvPr id="0" name=""/>
        <dsp:cNvSpPr/>
      </dsp:nvSpPr>
      <dsp:spPr>
        <a:xfrm rot="497545">
          <a:off x="999857" y="647306"/>
          <a:ext cx="2340000" cy="2340000"/>
        </a:xfrm>
        <a:prstGeom prst="gear6">
          <a:avLst/>
        </a:prstGeom>
        <a:solidFill>
          <a:schemeClr val="accent6"/>
        </a:solidFill>
        <a:ln w="19050" cap="flat" cmpd="sng" algn="ctr">
          <a:solidFill>
            <a:schemeClr val="accent6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14000"/>
            </a:prst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2533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700" kern="1200" dirty="0">
            <a:latin typeface="나눔바른고딕" panose="020B0600000101010101" charset="-127"/>
            <a:ea typeface="나눔바른고딕" panose="020B0600000101010101" charset="-127"/>
          </a:endParaRPr>
        </a:p>
      </dsp:txBody>
      <dsp:txXfrm>
        <a:off x="1588959" y="1239969"/>
        <a:ext cx="1161796" cy="1154674"/>
      </dsp:txXfrm>
    </dsp:sp>
    <dsp:sp modelId="{910999B4-C861-41F9-9F48-1BA3B90B31FA}">
      <dsp:nvSpPr>
        <dsp:cNvPr id="0" name=""/>
        <dsp:cNvSpPr/>
      </dsp:nvSpPr>
      <dsp:spPr>
        <a:xfrm rot="20909613">
          <a:off x="3963446" y="965577"/>
          <a:ext cx="2543114" cy="2372563"/>
        </a:xfrm>
        <a:prstGeom prst="gear6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9050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14000"/>
            </a:prst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latinLnBrk="1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ko-KR" sz="2400" b="1" kern="1200" dirty="0">
            <a:latin typeface="나눔바른고딕" panose="020B0600000101010101" charset="-127"/>
            <a:ea typeface="나눔바른고딕" panose="020B0600000101010101" charset="-127"/>
          </a:endParaRPr>
        </a:p>
      </dsp:txBody>
      <dsp:txXfrm rot="-20700000">
        <a:off x="4531342" y="1475834"/>
        <a:ext cx="1407323" cy="1352049"/>
      </dsp:txXfrm>
    </dsp:sp>
    <dsp:sp modelId="{965877F7-0703-4D43-A650-1E7C9C6B8037}">
      <dsp:nvSpPr>
        <dsp:cNvPr id="0" name=""/>
        <dsp:cNvSpPr/>
      </dsp:nvSpPr>
      <dsp:spPr>
        <a:xfrm>
          <a:off x="3288229" y="382605"/>
          <a:ext cx="3510848" cy="3510848"/>
        </a:xfrm>
        <a:prstGeom prst="circularArrow">
          <a:avLst>
            <a:gd name="adj1" fmla="val 4688"/>
            <a:gd name="adj2" fmla="val 299029"/>
            <a:gd name="adj3" fmla="val 2532318"/>
            <a:gd name="adj4" fmla="val 15826911"/>
            <a:gd name="adj5" fmla="val 5469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B678FBE-A542-4AE6-AB82-5FFA51A8F65B}">
      <dsp:nvSpPr>
        <dsp:cNvPr id="0" name=""/>
        <dsp:cNvSpPr/>
      </dsp:nvSpPr>
      <dsp:spPr>
        <a:xfrm>
          <a:off x="313784" y="491026"/>
          <a:ext cx="2550851" cy="255085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3584F7D-5FA2-4A16-9FD3-B7403BCEE26F}">
      <dsp:nvSpPr>
        <dsp:cNvPr id="0" name=""/>
        <dsp:cNvSpPr/>
      </dsp:nvSpPr>
      <dsp:spPr>
        <a:xfrm>
          <a:off x="2403179" y="-72837"/>
          <a:ext cx="2750331" cy="275033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286C3C-48DB-49FA-B232-FA4B39091121}">
      <dsp:nvSpPr>
        <dsp:cNvPr id="0" name=""/>
        <dsp:cNvSpPr/>
      </dsp:nvSpPr>
      <dsp:spPr>
        <a:xfrm>
          <a:off x="-5682299" y="-869807"/>
          <a:ext cx="6765238" cy="6765238"/>
        </a:xfrm>
        <a:prstGeom prst="blockArc">
          <a:avLst>
            <a:gd name="adj1" fmla="val 18900000"/>
            <a:gd name="adj2" fmla="val 2700000"/>
            <a:gd name="adj3" fmla="val 319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096A76-6816-453A-9832-DDB28AE1B32B}">
      <dsp:nvSpPr>
        <dsp:cNvPr id="0" name=""/>
        <dsp:cNvSpPr/>
      </dsp:nvSpPr>
      <dsp:spPr>
        <a:xfrm>
          <a:off x="473398" y="255659"/>
          <a:ext cx="8472326" cy="74508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796" tIns="40640" rIns="40640" bIns="4064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이대종합사회복지관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kern="1200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이대성산종합사회복지관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</a:t>
          </a:r>
        </a:p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 </a:t>
          </a: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반포종합사회복지관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kern="1200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사회복지공동모금회</a:t>
          </a: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 </a:t>
          </a:r>
          <a:r>
            <a:rPr lang="ko-KR" altLang="en-US" sz="1600" kern="1200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rPr>
            <a:t>등</a:t>
          </a:r>
        </a:p>
      </dsp:txBody>
      <dsp:txXfrm>
        <a:off x="473398" y="255659"/>
        <a:ext cx="8472326" cy="745086"/>
      </dsp:txXfrm>
    </dsp:sp>
    <dsp:sp modelId="{E917617A-EBC9-4FDB-BCF7-8F11AB1DA46F}">
      <dsp:nvSpPr>
        <dsp:cNvPr id="0" name=""/>
        <dsp:cNvSpPr/>
      </dsp:nvSpPr>
      <dsp:spPr>
        <a:xfrm>
          <a:off x="80645" y="235450"/>
          <a:ext cx="785505" cy="7855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77881B-0576-4D57-9B02-EE51AD75439B}">
      <dsp:nvSpPr>
        <dsp:cNvPr id="0" name=""/>
        <dsp:cNvSpPr/>
      </dsp:nvSpPr>
      <dsp:spPr>
        <a:xfrm>
          <a:off x="923694" y="1197907"/>
          <a:ext cx="8022030" cy="745199"/>
        </a:xfrm>
        <a:prstGeom prst="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796" tIns="40640" rIns="40640" bIns="4064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초록우산 어린이재단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kern="1200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부스러기사랑나눔회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kern="1200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홀트아동복지회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</a:p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해바라기아동센터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kern="1200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굿네이버스</a:t>
          </a: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 등   </a:t>
          </a:r>
        </a:p>
      </dsp:txBody>
      <dsp:txXfrm>
        <a:off x="923694" y="1197907"/>
        <a:ext cx="8022030" cy="745199"/>
      </dsp:txXfrm>
    </dsp:sp>
    <dsp:sp modelId="{47589412-50F6-4D89-A590-0CC5842CD863}">
      <dsp:nvSpPr>
        <dsp:cNvPr id="0" name=""/>
        <dsp:cNvSpPr/>
      </dsp:nvSpPr>
      <dsp:spPr>
        <a:xfrm>
          <a:off x="530941" y="1177754"/>
          <a:ext cx="785505" cy="7855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5FB472-30E4-42CA-B3A0-FA1E9E495AFC}">
      <dsp:nvSpPr>
        <dsp:cNvPr id="0" name=""/>
        <dsp:cNvSpPr/>
      </dsp:nvSpPr>
      <dsp:spPr>
        <a:xfrm>
          <a:off x="1061898" y="2140212"/>
          <a:ext cx="7883825" cy="745199"/>
        </a:xfrm>
        <a:prstGeom prst="rect">
          <a:avLst/>
        </a:prstGeom>
        <a:solidFill>
          <a:srgbClr val="4DC58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796" tIns="40640" rIns="40640" bIns="4064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마포노인종합복지관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서대문장애인종합복지관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영등포노인종합복지관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</a:p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한국장애인재활협회 등</a:t>
          </a:r>
        </a:p>
      </dsp:txBody>
      <dsp:txXfrm>
        <a:off x="1061898" y="2140212"/>
        <a:ext cx="7883825" cy="745199"/>
      </dsp:txXfrm>
    </dsp:sp>
    <dsp:sp modelId="{E8685F33-7041-49BD-9D88-B2D2587F6F42}">
      <dsp:nvSpPr>
        <dsp:cNvPr id="0" name=""/>
        <dsp:cNvSpPr/>
      </dsp:nvSpPr>
      <dsp:spPr>
        <a:xfrm>
          <a:off x="669146" y="2120059"/>
          <a:ext cx="785505" cy="7855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6C0935-F2E4-4523-90F3-1233821F7D6F}">
      <dsp:nvSpPr>
        <dsp:cNvPr id="0" name=""/>
        <dsp:cNvSpPr/>
      </dsp:nvSpPr>
      <dsp:spPr>
        <a:xfrm>
          <a:off x="923694" y="3082516"/>
          <a:ext cx="8022030" cy="745199"/>
        </a:xfrm>
        <a:prstGeom prst="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796" tIns="40640" rIns="40640" bIns="4064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이대서울병원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서울대학교병원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성심병원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kern="1200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세브란스병원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성모병원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kern="1200" dirty="0" err="1">
              <a:latin typeface="나눔바른고딕" panose="020B0603020101020101" pitchFamily="50" charset="-127"/>
              <a:ea typeface="나눔바른고딕" panose="020B0603020101020101" pitchFamily="50" charset="-127"/>
            </a:rPr>
            <a:t>국립암센터</a:t>
          </a: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 등</a:t>
          </a:r>
        </a:p>
      </dsp:txBody>
      <dsp:txXfrm>
        <a:off x="923694" y="3082516"/>
        <a:ext cx="8022030" cy="745199"/>
      </dsp:txXfrm>
    </dsp:sp>
    <dsp:sp modelId="{B3F77997-A743-43EB-A5AB-70394A87BD61}">
      <dsp:nvSpPr>
        <dsp:cNvPr id="0" name=""/>
        <dsp:cNvSpPr/>
      </dsp:nvSpPr>
      <dsp:spPr>
        <a:xfrm>
          <a:off x="530941" y="3062363"/>
          <a:ext cx="785505" cy="7855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C0E976-0CEE-4613-9C79-1890A8A60537}">
      <dsp:nvSpPr>
        <dsp:cNvPr id="0" name=""/>
        <dsp:cNvSpPr/>
      </dsp:nvSpPr>
      <dsp:spPr>
        <a:xfrm>
          <a:off x="473398" y="4024821"/>
          <a:ext cx="8472326" cy="745199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796" tIns="40640" rIns="40640" bIns="4064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한국보건사회연구원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한국여성정책연구원</a:t>
          </a:r>
          <a:r>
            <a:rPr lang="en-US" altLang="ko-KR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, </a:t>
          </a: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한국청소년정책연구원</a:t>
          </a:r>
          <a:endParaRPr lang="en-US" altLang="ko-KR" sz="1600" kern="1200" dirty="0">
            <a:latin typeface="나눔바른고딕" panose="020B0603020101020101" pitchFamily="50" charset="-127"/>
            <a:ea typeface="나눔바른고딕" panose="020B0603020101020101" pitchFamily="50" charset="-127"/>
          </a:endParaRPr>
        </a:p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>
              <a:latin typeface="나눔바른고딕" panose="020B0603020101020101" pitchFamily="50" charset="-127"/>
              <a:ea typeface="나눔바른고딕" panose="020B0603020101020101" pitchFamily="50" charset="-127"/>
            </a:rPr>
            <a:t>서울연구원 등</a:t>
          </a:r>
          <a:endParaRPr lang="en-US" altLang="ko-KR" sz="1600" kern="1200" dirty="0">
            <a:latin typeface="나눔바른고딕" panose="020B0603020101020101" pitchFamily="50" charset="-127"/>
            <a:ea typeface="나눔바른고딕" panose="020B0603020101020101" pitchFamily="50" charset="-127"/>
          </a:endParaRPr>
        </a:p>
      </dsp:txBody>
      <dsp:txXfrm>
        <a:off x="473398" y="4024821"/>
        <a:ext cx="8472326" cy="745199"/>
      </dsp:txXfrm>
    </dsp:sp>
    <dsp:sp modelId="{E34ECEE6-C6AA-4A51-9C86-E693349EB834}">
      <dsp:nvSpPr>
        <dsp:cNvPr id="0" name=""/>
        <dsp:cNvSpPr/>
      </dsp:nvSpPr>
      <dsp:spPr>
        <a:xfrm>
          <a:off x="80645" y="4004668"/>
          <a:ext cx="785505" cy="7855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8135"/>
          </a:xfrm>
          <a:prstGeom prst="rect">
            <a:avLst/>
          </a:prstGeom>
        </p:spPr>
        <p:txBody>
          <a:bodyPr vert="horz" lIns="91396" tIns="45699" rIns="91396" bIns="4569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8" y="2"/>
            <a:ext cx="2945659" cy="498135"/>
          </a:xfrm>
          <a:prstGeom prst="rect">
            <a:avLst/>
          </a:prstGeom>
        </p:spPr>
        <p:txBody>
          <a:bodyPr vert="horz" lIns="91396" tIns="45699" rIns="91396" bIns="45699" rtlCol="0"/>
          <a:lstStyle>
            <a:lvl1pPr algn="r">
              <a:defRPr sz="1200"/>
            </a:lvl1pPr>
          </a:lstStyle>
          <a:p>
            <a:fld id="{AA376607-2508-44EB-9D36-4375BBAD0A1D}" type="datetimeFigureOut">
              <a:rPr lang="ko-KR" altLang="en-US" smtClean="0"/>
              <a:t>2026-08-18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5" y="9430093"/>
            <a:ext cx="2945659" cy="498134"/>
          </a:xfrm>
          <a:prstGeom prst="rect">
            <a:avLst/>
          </a:prstGeom>
        </p:spPr>
        <p:txBody>
          <a:bodyPr vert="horz" lIns="91396" tIns="45699" rIns="91396" bIns="4569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8" y="9430093"/>
            <a:ext cx="2945659" cy="498134"/>
          </a:xfrm>
          <a:prstGeom prst="rect">
            <a:avLst/>
          </a:prstGeom>
        </p:spPr>
        <p:txBody>
          <a:bodyPr vert="horz" lIns="91396" tIns="45699" rIns="91396" bIns="45699" rtlCol="0" anchor="b"/>
          <a:lstStyle>
            <a:lvl1pPr algn="r">
              <a:defRPr sz="1200"/>
            </a:lvl1pPr>
          </a:lstStyle>
          <a:p>
            <a:fld id="{6CF8D9F9-6B6B-4067-99F6-70F924F2D0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43510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8135"/>
          </a:xfrm>
          <a:prstGeom prst="rect">
            <a:avLst/>
          </a:prstGeom>
        </p:spPr>
        <p:txBody>
          <a:bodyPr vert="horz" lIns="91396" tIns="45699" rIns="91396" bIns="4569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8135"/>
          </a:xfrm>
          <a:prstGeom prst="rect">
            <a:avLst/>
          </a:prstGeom>
        </p:spPr>
        <p:txBody>
          <a:bodyPr vert="horz" lIns="91396" tIns="45699" rIns="91396" bIns="45699" rtlCol="0"/>
          <a:lstStyle>
            <a:lvl1pPr algn="r">
              <a:defRPr sz="1200"/>
            </a:lvl1pPr>
          </a:lstStyle>
          <a:p>
            <a:fld id="{09F5ACE1-64D6-4429-B941-4950FB8202E9}" type="datetimeFigureOut">
              <a:rPr lang="ko-KR" altLang="en-US" smtClean="0"/>
              <a:t>2026-08-18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77900" y="1239838"/>
            <a:ext cx="484187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6" tIns="45699" rIns="91396" bIns="45699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965"/>
            <a:ext cx="5438140" cy="3909239"/>
          </a:xfrm>
          <a:prstGeom prst="rect">
            <a:avLst/>
          </a:prstGeom>
        </p:spPr>
        <p:txBody>
          <a:bodyPr vert="horz" lIns="91396" tIns="45699" rIns="91396" bIns="45699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5" y="9430093"/>
            <a:ext cx="2945659" cy="498134"/>
          </a:xfrm>
          <a:prstGeom prst="rect">
            <a:avLst/>
          </a:prstGeom>
        </p:spPr>
        <p:txBody>
          <a:bodyPr vert="horz" lIns="91396" tIns="45699" rIns="91396" bIns="4569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8" y="9430093"/>
            <a:ext cx="2945659" cy="498134"/>
          </a:xfrm>
          <a:prstGeom prst="rect">
            <a:avLst/>
          </a:prstGeom>
        </p:spPr>
        <p:txBody>
          <a:bodyPr vert="horz" lIns="91396" tIns="45699" rIns="91396" bIns="45699" rtlCol="0" anchor="b"/>
          <a:lstStyle>
            <a:lvl1pPr algn="r">
              <a:defRPr sz="1200"/>
            </a:lvl1pPr>
          </a:lstStyle>
          <a:p>
            <a:fld id="{3ECFA947-2494-4C25-806C-247B1A1CC1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26947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4367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79112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03636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9919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81842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13883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29245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1676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36500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60961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4907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53840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63107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80916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06134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66839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18474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1752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09835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39117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960894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4621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43759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815766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04526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56441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92409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06479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64893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09799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66938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91579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0165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79054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443317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69713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28021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740340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368570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906365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70151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507639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154243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1982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3430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3771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8457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75207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929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EDE32E1-1414-45B0-A3D5-E355FB9B82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E69BD35-0891-4B0A-91B4-C8A92DFBAC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91992FB-718C-4039-ADB4-0FA68328C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9F84-875C-49D8-90A2-B64C2E4D11AC}" type="datetime1">
              <a:rPr lang="ko-KR" altLang="en-US" smtClean="0"/>
              <a:t>2026-08-18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AD80D98-7958-40B8-A684-B66989E9C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44184C-236B-4B38-9F56-4896FD303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920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B73BD3-812F-4C2E-B3EC-607006862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F99F6ED-9668-4164-8676-7BB0DF4F41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1FBE465-64CF-4A4B-9C43-9FBA477B1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5777D-EDF8-4786-9B2D-DDED4746E8FC}" type="datetime1">
              <a:rPr lang="ko-KR" altLang="en-US" smtClean="0"/>
              <a:t>2026-08-18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560927-CD42-4095-8390-CC9CA566C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AA2919-4E03-43CE-905F-0E667EB42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7442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0193A5C-C442-4455-99CA-64B81526E6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8197AC0-8BBC-46FC-9EFE-E1DF845AFC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2144158-1212-48E3-97A5-A447ECC09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602D0-AE2B-4EAA-877F-28F22409C1A7}" type="datetime1">
              <a:rPr lang="ko-KR" altLang="en-US" smtClean="0"/>
              <a:t>2026-08-18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8FFAEDC-BE59-4E32-9616-671EFD095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2D9F67E-236A-40E5-8FED-0A8043419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7685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208BDFB-5CCB-4285-8F6E-F669BDC01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8C3A351-9FC9-4EAF-827C-A77873D7B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9908DDA-22CD-4448-9CDA-712B5AD82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4C93D-DFAD-4643-8909-49E977903BF4}" type="datetime1">
              <a:rPr lang="ko-KR" altLang="en-US" smtClean="0"/>
              <a:t>2026-08-18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182D239-6081-412E-95C2-B2C28DB26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001625B-8BF4-480A-8686-94E2DA13A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4537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E7D26B8-2CF7-44E8-93CF-0C3ABC62B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30B8232-6626-4AFC-9D6D-1E71CD783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C65C9DD-E7CC-4141-8125-D966AF81D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94117-C836-400F-B215-0EA568B303CE}" type="datetime1">
              <a:rPr lang="ko-KR" altLang="en-US" smtClean="0"/>
              <a:t>2026-08-18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E4891F9-DD17-4E5E-9BF2-2F8A1C859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CDF9E47-E663-4B99-85C9-23E157C1D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940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8B8F4F3-579A-4A26-9119-B7B261D27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87AAFED-6BD7-4C60-BE9E-118891E185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4793532-CC8D-4AD7-A4C5-64E5A4B0BD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98B56A2-E32F-46A7-AA6F-7B582C1D0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1F279-592A-47D0-9A4C-2FABB708A5D0}" type="datetime1">
              <a:rPr lang="ko-KR" altLang="en-US" smtClean="0"/>
              <a:t>2026-08-18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91BCEB7-12AD-4D15-8C63-9FEBD00AE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4F1933A-9B9C-406B-9449-0A5F71DF7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3127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CBEE296-31F9-4FB7-B276-6EB6BDEC5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06A9CDC-8AF4-4A28-8B41-BA2CEF464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A0352CA-DE67-445B-AE82-D66C064F8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5DF3D47-B3E7-42A9-AF43-96681ED4CB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62CCC55-D023-49F6-85E3-51F6152E46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45687A9-F924-4C4C-B28F-FAC25B2D2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74F21-07B1-4180-9103-5FB2518E13B2}" type="datetime1">
              <a:rPr lang="ko-KR" altLang="en-US" smtClean="0"/>
              <a:t>2026-08-18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554D542-1199-4E76-9EDD-3EAF33596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910708E-DB32-4D5D-90F1-DF34F199F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86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3F2A812-D777-4843-96CC-D64181949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370E198-0D99-4180-BBFC-AB9DDC46F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364E1-4105-4102-9FAB-177660F74E2A}" type="datetime1">
              <a:rPr lang="ko-KR" altLang="en-US" smtClean="0"/>
              <a:t>2026-08-18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36F7381-943D-44FD-9CF3-A20FC43A3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681C136-F495-4881-97F0-7B3AC4960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4608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BA180E54-6F05-457E-BEA2-9E65877FD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25993-D3D1-479D-BE3F-81FCACBA9010}" type="datetime1">
              <a:rPr lang="ko-KR" altLang="en-US" smtClean="0"/>
              <a:t>2026-08-18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B8B84E78-9D62-4559-A1E0-CBED972F8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C90613C-DD73-4287-AA1E-A440EF9EB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2366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37FCDD9-E9F7-4EE4-AF96-88B60D0F6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416B43A-141C-4937-8863-2FE287F4B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BF3240D-31E5-4563-A555-8FBD27DFB5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3F52651-2FF5-470F-9F73-B59C84740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ECCB7-D9EB-4309-B096-AF1095537C3D}" type="datetime1">
              <a:rPr lang="ko-KR" altLang="en-US" smtClean="0"/>
              <a:t>2026-08-18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0B50164-377A-4C7F-8470-1006F68F9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C5627F0-6F9D-4338-B289-72F0ACAE8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8500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88B6770-05B2-470D-9E9B-CD651A004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2974CE7-6E24-488B-AC49-6591DC88AB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BF0D347-A227-4300-8A13-CD8B1D240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2E3C684-E325-4E98-B4B7-21AF67916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BD38F-4DD0-4FAA-BF39-5D560879925C}" type="datetime1">
              <a:rPr lang="ko-KR" altLang="en-US" smtClean="0"/>
              <a:t>2026-08-18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078EEB9-0A24-4231-BAAD-7B81058C4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0EC2825-DF01-4B3D-8CDA-F5AD64FDF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386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6467D83-7C95-456B-912B-219202CCF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D5A7899-7883-468C-AC35-F2AFAA5953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56EDF05-D5B3-4F25-BAE3-0FC2B9F6C3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46C48-C72A-461B-AD1A-26B5632F91F8}" type="datetime1">
              <a:rPr lang="ko-KR" altLang="en-US" smtClean="0"/>
              <a:t>2026-08-18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B20E4C-6A04-477C-B723-C37E56C599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6B7EB77-8F47-43B5-8CAF-101123753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D3333-A0A7-41B4-BEE0-25A7737DD98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2879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742950" rtl="0" eaLnBrk="1" latinLnBrk="1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1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2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F_y4XJ6xGU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lib.ewha.ac.kr/bbs/content/2_42106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sugang.ewha.ac.kr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mailto:gssw@ewha.ac.kr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yber.ewha.ac.kr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FBF8271-352C-4257-8A9E-231DAB219D31}"/>
              </a:ext>
            </a:extLst>
          </p:cNvPr>
          <p:cNvSpPr/>
          <p:nvPr/>
        </p:nvSpPr>
        <p:spPr>
          <a:xfrm>
            <a:off x="3337446" y="1568740"/>
            <a:ext cx="3081819" cy="2944537"/>
          </a:xfrm>
          <a:prstGeom prst="rect">
            <a:avLst/>
          </a:prstGeom>
          <a:solidFill>
            <a:srgbClr val="FFFFCC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이등변 삼각형 6">
            <a:extLst>
              <a:ext uri="{FF2B5EF4-FFF2-40B4-BE49-F238E27FC236}">
                <a16:creationId xmlns:a16="http://schemas.microsoft.com/office/drawing/2014/main" id="{E7379E82-A802-4F59-8989-07EF53B5A19B}"/>
              </a:ext>
            </a:extLst>
          </p:cNvPr>
          <p:cNvSpPr/>
          <p:nvPr/>
        </p:nvSpPr>
        <p:spPr>
          <a:xfrm>
            <a:off x="7155809" y="5780015"/>
            <a:ext cx="2104239" cy="1077985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이등변 삼각형 8">
            <a:extLst>
              <a:ext uri="{FF2B5EF4-FFF2-40B4-BE49-F238E27FC236}">
                <a16:creationId xmlns:a16="http://schemas.microsoft.com/office/drawing/2014/main" id="{5E37E7EF-6B53-49B0-AFE3-F0B966A607C0}"/>
              </a:ext>
            </a:extLst>
          </p:cNvPr>
          <p:cNvSpPr/>
          <p:nvPr/>
        </p:nvSpPr>
        <p:spPr>
          <a:xfrm flipV="1">
            <a:off x="546998" y="0"/>
            <a:ext cx="2090057" cy="1115736"/>
          </a:xfrm>
          <a:prstGeom prst="triangle">
            <a:avLst>
              <a:gd name="adj" fmla="val 46388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B3AD07-4202-43D5-BAA7-148BFE5910DE}"/>
              </a:ext>
            </a:extLst>
          </p:cNvPr>
          <p:cNvSpPr txBox="1"/>
          <p:nvPr/>
        </p:nvSpPr>
        <p:spPr>
          <a:xfrm>
            <a:off x="3440702" y="1759074"/>
            <a:ext cx="2922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latin typeface="나눔바른고딕" panose="020B0600000101010101" charset="-127"/>
                <a:ea typeface="나눔바른고딕" panose="020B0600000101010101" charset="-127"/>
              </a:rPr>
              <a:t>2026</a:t>
            </a:r>
            <a:r>
              <a:rPr lang="ko-KR" altLang="en-US" sz="2400" b="1" dirty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latin typeface="나눔바른고딕" panose="020B0600000101010101" charset="-127"/>
                <a:ea typeface="나눔바른고딕" panose="020B0600000101010101" charset="-127"/>
              </a:rPr>
              <a:t>학년도 후기</a:t>
            </a:r>
            <a:endParaRPr lang="en-US" altLang="ko-KR" sz="2400" b="1" dirty="0"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  <a:latin typeface="나눔바른고딕" panose="020B0600000101010101" charset="-127"/>
              <a:ea typeface="나눔바른고딕" panose="020B0600000101010101" charset="-127"/>
            </a:endParaRPr>
          </a:p>
        </p:txBody>
      </p:sp>
      <p:sp>
        <p:nvSpPr>
          <p:cNvPr id="2" name="액자 1">
            <a:extLst>
              <a:ext uri="{FF2B5EF4-FFF2-40B4-BE49-F238E27FC236}">
                <a16:creationId xmlns:a16="http://schemas.microsoft.com/office/drawing/2014/main" id="{86F9DEBC-5D0D-467C-B086-382F5A2FB872}"/>
              </a:ext>
            </a:extLst>
          </p:cNvPr>
          <p:cNvSpPr/>
          <p:nvPr/>
        </p:nvSpPr>
        <p:spPr>
          <a:xfrm>
            <a:off x="3271706" y="1380088"/>
            <a:ext cx="3339816" cy="3200301"/>
          </a:xfrm>
          <a:prstGeom prst="frame">
            <a:avLst>
              <a:gd name="adj1" fmla="val 3526"/>
            </a:avLst>
          </a:prstGeom>
          <a:solidFill>
            <a:srgbClr val="0066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37447" y="2511797"/>
            <a:ext cx="317098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>
                <a:latin typeface="나눔바른고딕" panose="020B0600000101010101" charset="-127"/>
                <a:ea typeface="나눔바른고딕" panose="020B0600000101010101" charset="-127"/>
              </a:rPr>
              <a:t>사회복지대학원</a:t>
            </a:r>
            <a:endParaRPr lang="en-US" altLang="ko-KR" sz="3200" b="1" dirty="0">
              <a:latin typeface="나눔바른고딕" panose="020B0600000101010101" charset="-127"/>
              <a:ea typeface="나눔바른고딕" panose="020B0600000101010101" charset="-127"/>
            </a:endParaRPr>
          </a:p>
          <a:p>
            <a:pPr algn="ctr"/>
            <a:endParaRPr lang="en-US" altLang="ko-KR" sz="1000" b="1" dirty="0">
              <a:latin typeface="나눔바른고딕" panose="020B0600000101010101" charset="-127"/>
              <a:ea typeface="나눔바른고딕" panose="020B0600000101010101" charset="-127"/>
            </a:endParaRPr>
          </a:p>
          <a:p>
            <a:pPr algn="ctr"/>
            <a:r>
              <a:rPr lang="ko-KR" altLang="en-US" sz="3200" b="1" dirty="0">
                <a:latin typeface="나눔바른고딕" panose="020B0600000101010101" charset="-127"/>
                <a:ea typeface="나눔바른고딕" panose="020B0600000101010101" charset="-127"/>
              </a:rPr>
              <a:t>신입생 </a:t>
            </a:r>
            <a:endParaRPr lang="en-US" altLang="ko-KR" sz="3200" b="1" dirty="0">
              <a:latin typeface="나눔바른고딕" panose="020B0600000101010101" charset="-127"/>
              <a:ea typeface="나눔바른고딕" panose="020B0600000101010101" charset="-127"/>
            </a:endParaRPr>
          </a:p>
          <a:p>
            <a:pPr algn="ctr"/>
            <a:r>
              <a:rPr lang="ko-KR" altLang="en-US" sz="3200" b="1" dirty="0">
                <a:latin typeface="나눔바른고딕" panose="020B0600000101010101" charset="-127"/>
                <a:ea typeface="나눔바른고딕" panose="020B0600000101010101" charset="-127"/>
              </a:rPr>
              <a:t>오리엔테이션</a:t>
            </a:r>
            <a:endParaRPr lang="ko-KR" altLang="en-US" sz="3600" b="1" dirty="0">
              <a:latin typeface="나눔바른고딕" panose="020B0600000101010101" charset="-127"/>
              <a:ea typeface="나눔바른고딕" panose="020B0600000101010101" charset="-127"/>
            </a:endParaRPr>
          </a:p>
        </p:txBody>
      </p:sp>
      <p:cxnSp>
        <p:nvCxnSpPr>
          <p:cNvPr id="17" name="직선 연결선 16"/>
          <p:cNvCxnSpPr>
            <a:cxnSpLocks/>
          </p:cNvCxnSpPr>
          <p:nvPr/>
        </p:nvCxnSpPr>
        <p:spPr>
          <a:xfrm>
            <a:off x="4507596" y="2259035"/>
            <a:ext cx="830686" cy="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994766" y="4698497"/>
            <a:ext cx="39140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latin typeface="나눔바른고딕" panose="020B0600000101010101" charset="-127"/>
                <a:ea typeface="나눔바른고딕" panose="020B0600000101010101" charset="-127"/>
              </a:rPr>
              <a:t>일 시 </a:t>
            </a:r>
            <a:r>
              <a:rPr lang="en-US" altLang="ko-KR" sz="2000" b="1" dirty="0">
                <a:latin typeface="나눔바른고딕" panose="020B0600000101010101" charset="-127"/>
                <a:ea typeface="나눔바른고딕" panose="020B0600000101010101" charset="-127"/>
              </a:rPr>
              <a:t>: 2026</a:t>
            </a:r>
            <a:r>
              <a:rPr lang="ko-KR" altLang="en-US" sz="2000" b="1" dirty="0">
                <a:latin typeface="나눔바른고딕" panose="020B0600000101010101" charset="-127"/>
                <a:ea typeface="나눔바른고딕" panose="020B0600000101010101" charset="-127"/>
              </a:rPr>
              <a:t>년 </a:t>
            </a:r>
            <a:r>
              <a:rPr lang="en-US" altLang="ko-KR" sz="2000" b="1" dirty="0">
                <a:latin typeface="나눔바른고딕" panose="020B0600000101010101" charset="-127"/>
                <a:ea typeface="나눔바른고딕" panose="020B0600000101010101" charset="-127"/>
              </a:rPr>
              <a:t>8</a:t>
            </a:r>
            <a:r>
              <a:rPr lang="ko-KR" altLang="en-US" sz="2000" b="1" dirty="0">
                <a:latin typeface="나눔바른고딕" panose="020B0600000101010101" charset="-127"/>
                <a:ea typeface="나눔바른고딕" panose="020B0600000101010101" charset="-127"/>
              </a:rPr>
              <a:t>월 </a:t>
            </a:r>
            <a:r>
              <a:rPr lang="en-US" altLang="ko-KR" sz="2000" b="1" dirty="0">
                <a:latin typeface="나눔바른고딕" panose="020B0600000101010101" charset="-127"/>
                <a:ea typeface="나눔바른고딕" panose="020B0600000101010101" charset="-127"/>
              </a:rPr>
              <a:t>13</a:t>
            </a:r>
            <a:r>
              <a:rPr lang="ko-KR" altLang="en-US" sz="2000" b="1" dirty="0">
                <a:latin typeface="나눔바른고딕" panose="020B0600000101010101" charset="-127"/>
                <a:ea typeface="나눔바른고딕" panose="020B0600000101010101" charset="-127"/>
              </a:rPr>
              <a:t>일</a:t>
            </a:r>
            <a:r>
              <a:rPr lang="en-US" altLang="ko-KR" sz="2000" b="1" dirty="0">
                <a:latin typeface="나눔바른고딕" panose="020B0600000101010101" charset="-127"/>
                <a:ea typeface="나눔바른고딕" panose="020B0600000101010101" charset="-127"/>
              </a:rPr>
              <a:t>(</a:t>
            </a:r>
            <a:r>
              <a:rPr lang="ko-KR" altLang="en-US" sz="2000" b="1" dirty="0">
                <a:latin typeface="나눔바른고딕" panose="020B0600000101010101" charset="-127"/>
                <a:ea typeface="나눔바른고딕" panose="020B0600000101010101" charset="-127"/>
              </a:rPr>
              <a:t>목</a:t>
            </a:r>
            <a:r>
              <a:rPr lang="en-US" altLang="ko-KR" sz="2000" b="1" dirty="0">
                <a:latin typeface="나눔바른고딕" panose="020B0600000101010101" charset="-127"/>
                <a:ea typeface="나눔바른고딕" panose="020B0600000101010101" charset="-127"/>
              </a:rPr>
              <a:t>) 16</a:t>
            </a:r>
            <a:r>
              <a:rPr lang="en-US" altLang="ko-KR" sz="2000" b="1" dirty="0">
                <a:ea typeface="나눔바른고딕" panose="020B0600000101010101" charset="-127"/>
              </a:rPr>
              <a:t>:00</a:t>
            </a:r>
          </a:p>
          <a:p>
            <a:pPr algn="ctr"/>
            <a:r>
              <a:rPr lang="ko-KR" altLang="en-US" sz="2000" b="1" dirty="0">
                <a:latin typeface="나눔바른고딕" panose="020B0600000101010101" charset="-127"/>
                <a:ea typeface="나눔바른고딕" panose="020B0600000101010101" charset="-127"/>
              </a:rPr>
              <a:t>장 소 </a:t>
            </a:r>
            <a:r>
              <a:rPr lang="en-US" altLang="ko-KR" sz="2000" b="1" dirty="0">
                <a:latin typeface="나눔바른고딕" panose="020B0600000101010101" charset="-127"/>
                <a:ea typeface="나눔바른고딕" panose="020B0600000101010101" charset="-127"/>
              </a:rPr>
              <a:t>: </a:t>
            </a:r>
            <a:r>
              <a:rPr lang="ko-KR" altLang="en-US" sz="2000" b="1" dirty="0">
                <a:latin typeface="나눔바른고딕" panose="020B0600000101010101" charset="-127"/>
                <a:ea typeface="나눔바른고딕" panose="020B0600000101010101" charset="-127"/>
              </a:rPr>
              <a:t>포스코관 </a:t>
            </a:r>
            <a:r>
              <a:rPr lang="en-US" altLang="ko-KR" sz="2000" b="1" dirty="0">
                <a:latin typeface="나눔바른고딕" panose="020B0600000101010101" charset="-127"/>
                <a:ea typeface="나눔바른고딕" panose="020B0600000101010101" charset="-127"/>
              </a:rPr>
              <a:t>251</a:t>
            </a:r>
            <a:r>
              <a:rPr lang="ko-KR" altLang="en-US" sz="2000" b="1" dirty="0">
                <a:latin typeface="나눔바른고딕" panose="020B0600000101010101" charset="-127"/>
                <a:ea typeface="나눔바른고딕" panose="020B0600000101010101" charset="-127"/>
              </a:rPr>
              <a:t>호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3500D9F-DEDF-4131-8CA4-6BB64002F972}"/>
              </a:ext>
            </a:extLst>
          </p:cNvPr>
          <p:cNvSpPr/>
          <p:nvPr/>
        </p:nvSpPr>
        <p:spPr>
          <a:xfrm>
            <a:off x="3192642" y="1568740"/>
            <a:ext cx="3226623" cy="3070371"/>
          </a:xfrm>
          <a:prstGeom prst="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각 삼각형 7">
            <a:extLst>
              <a:ext uri="{FF2B5EF4-FFF2-40B4-BE49-F238E27FC236}">
                <a16:creationId xmlns:a16="http://schemas.microsoft.com/office/drawing/2014/main" id="{F258A2A4-8BF7-46BE-B7DE-0BFD06B5FF32}"/>
              </a:ext>
            </a:extLst>
          </p:cNvPr>
          <p:cNvSpPr/>
          <p:nvPr/>
        </p:nvSpPr>
        <p:spPr>
          <a:xfrm rot="10800000" flipV="1">
            <a:off x="7801760" y="4513277"/>
            <a:ext cx="2104239" cy="2344723"/>
          </a:xfrm>
          <a:prstGeom prst="rtTriangle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직각 삼각형 3">
            <a:extLst>
              <a:ext uri="{FF2B5EF4-FFF2-40B4-BE49-F238E27FC236}">
                <a16:creationId xmlns:a16="http://schemas.microsoft.com/office/drawing/2014/main" id="{D506A974-89DC-42DC-8020-6E831D4DF937}"/>
              </a:ext>
            </a:extLst>
          </p:cNvPr>
          <p:cNvSpPr/>
          <p:nvPr/>
        </p:nvSpPr>
        <p:spPr>
          <a:xfrm flipV="1">
            <a:off x="-8589" y="0"/>
            <a:ext cx="2090057" cy="2090057"/>
          </a:xfrm>
          <a:prstGeom prst="rtTriangle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2216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 descr="IMG_00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253" y="2875230"/>
            <a:ext cx="3274539" cy="2143948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903252" y="1476785"/>
            <a:ext cx="3274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최고의 교육기관 인증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79561" y="1876895"/>
            <a:ext cx="71196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1999</a:t>
            </a: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</a:t>
            </a:r>
            <a:r>
              <a: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2004</a:t>
            </a: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중앙일보 사회복지학과 평가 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위</a:t>
            </a:r>
            <a:endPara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2002</a:t>
            </a: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대학교육협의회 사회복지학과 평가 학부 및 대학원 종합 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위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E92F892-672D-4698-B2C5-75AD7A4CE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1763" y="3617307"/>
            <a:ext cx="3274540" cy="217029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44D3039-3251-4126-AE12-19EB3CD0AC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3365" y="3947204"/>
            <a:ext cx="3274540" cy="2163572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  <a:effectLst/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5063786A-1864-2F95-D5E6-8A71AF1B18EA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658EE43-8C79-4C86-38DC-72260C844021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055EFC-5117-C24B-8138-5E1BA8D2C672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sp>
        <p:nvSpPr>
          <p:cNvPr id="16" name="텍스트 개체 틀 9">
            <a:extLst>
              <a:ext uri="{FF2B5EF4-FFF2-40B4-BE49-F238E27FC236}">
                <a16:creationId xmlns:a16="http://schemas.microsoft.com/office/drawing/2014/main" id="{6DA6AA5F-BFE9-E4AA-8578-145FF6CD495B}"/>
              </a:ext>
            </a:extLst>
          </p:cNvPr>
          <p:cNvSpPr txBox="1">
            <a:spLocks/>
          </p:cNvSpPr>
          <p:nvPr/>
        </p:nvSpPr>
        <p:spPr>
          <a:xfrm>
            <a:off x="903253" y="806611"/>
            <a:ext cx="4962244" cy="321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 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이화 사회복지 교육의 성과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8DCAD20D-37A8-4C40-980F-DF16A88A2972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4CA0BA79-E470-6952-E785-E9A47EF08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643A093-D8FA-52C1-A8D2-2FD9EC43D92A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8501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4299" y="1753120"/>
            <a:ext cx="830065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2009</a:t>
            </a: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국내 최초로 캄보디아 왕립프놈펜대학교 사회복지 석사학위과정 설치 및 운영</a:t>
            </a:r>
            <a:endPara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2021</a:t>
            </a: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국내 최초로 캄보디아 </a:t>
            </a:r>
            <a:r>
              <a:rPr lang="ko-KR" altLang="en-US" sz="16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왕립프놈펜대학교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사회복지 박사학위과정 설치 및 운영</a:t>
            </a:r>
            <a:endPara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ko-KR" altLang="en-US" sz="16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253" y="2456905"/>
            <a:ext cx="3548966" cy="375096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4A1038E-BB4B-4C2D-BEC9-8275985C7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600" y="2456905"/>
            <a:ext cx="2398804" cy="2767037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78CB720C-35CA-4A2B-961D-566E746F7A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776" y="3431785"/>
            <a:ext cx="2398804" cy="2779750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9F21CE0A-A82B-7A51-BAF8-69CB86BCB590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A0D9A71-4733-5944-3BBC-2850F6383538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E5F399-2CC4-3C57-8F16-15A2491EF134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sp>
        <p:nvSpPr>
          <p:cNvPr id="7" name="텍스트 개체 틀 9">
            <a:extLst>
              <a:ext uri="{FF2B5EF4-FFF2-40B4-BE49-F238E27FC236}">
                <a16:creationId xmlns:a16="http://schemas.microsoft.com/office/drawing/2014/main" id="{1FE153F9-2008-9FB7-58A5-78CC509A8AE3}"/>
              </a:ext>
            </a:extLst>
          </p:cNvPr>
          <p:cNvSpPr txBox="1">
            <a:spLocks/>
          </p:cNvSpPr>
          <p:nvPr/>
        </p:nvSpPr>
        <p:spPr>
          <a:xfrm>
            <a:off x="903253" y="793382"/>
            <a:ext cx="4962244" cy="321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 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이화 사회복지 교육의 성과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F018E2-2CBB-1845-CB61-19E4BB5D8B57}"/>
              </a:ext>
            </a:extLst>
          </p:cNvPr>
          <p:cNvSpPr txBox="1"/>
          <p:nvPr/>
        </p:nvSpPr>
        <p:spPr>
          <a:xfrm>
            <a:off x="978309" y="1374072"/>
            <a:ext cx="3274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최고의 교육기관 인증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280A0888-5E4E-58A9-8872-02C04D779C22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7330AB2-69E7-B49F-A45C-A47A72D992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0FEF7D5-F7F6-51D8-56B5-342A2517608D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8971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8309" y="1411415"/>
            <a:ext cx="3274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최고의 교육기관 인증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54115" y="1792297"/>
            <a:ext cx="9002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2011</a:t>
            </a: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캄보디아에 “</a:t>
            </a:r>
            <a:r>
              <a:rPr lang="en-US" altLang="ko-KR" sz="16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Ewha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Social Services(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사회복지센터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)”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개관</a:t>
            </a:r>
            <a:endPara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2019</a:t>
            </a: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센터 신축 개원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현재 아동청소년 학교탈락 예방 및 학교 복귀 지원 사업에 초점을 두고 운영</a:t>
            </a:r>
            <a:endPara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endPara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D22F23E-791C-44B4-804F-553286D59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306" y="2548596"/>
            <a:ext cx="5624292" cy="3699801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98B4EB10-82DF-4AA2-B87E-3B35AC237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253" y="2548596"/>
            <a:ext cx="2892355" cy="188118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533F109-BBF6-48E4-BCDA-70872A5872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254" y="4429781"/>
            <a:ext cx="2892354" cy="1818616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2B10FA94-62D9-2480-044F-602ED936F4B8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96E1CF3-2E67-D3B3-92A6-D4E0D22E83B3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342DB9-0087-E823-539A-00CDA1D1C3C0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sp>
        <p:nvSpPr>
          <p:cNvPr id="11" name="텍스트 개체 틀 9">
            <a:extLst>
              <a:ext uri="{FF2B5EF4-FFF2-40B4-BE49-F238E27FC236}">
                <a16:creationId xmlns:a16="http://schemas.microsoft.com/office/drawing/2014/main" id="{82807B92-EEB0-7C17-6DE3-F30F4EA1476D}"/>
              </a:ext>
            </a:extLst>
          </p:cNvPr>
          <p:cNvSpPr txBox="1">
            <a:spLocks/>
          </p:cNvSpPr>
          <p:nvPr/>
        </p:nvSpPr>
        <p:spPr>
          <a:xfrm>
            <a:off x="903253" y="806094"/>
            <a:ext cx="4962244" cy="321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 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이화 사회복지 교육의 성과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7CB196C5-88CF-6E38-98BC-73EEB496D2E2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0800D1DD-2296-C24A-5AB5-8020B632D9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7E57578-F298-9CCA-0559-A396890C27E1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8061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8309" y="1411103"/>
            <a:ext cx="3274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최고의 교육기관 인증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93593" y="1723696"/>
            <a:ext cx="737995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교육부</a:t>
            </a:r>
            <a:r>
              <a: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BK21 </a:t>
            </a: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사업</a:t>
            </a:r>
            <a:r>
              <a: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(7</a:t>
            </a: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사업</a:t>
            </a:r>
            <a:r>
              <a: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), </a:t>
            </a: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사업단으로 연달아 선정</a:t>
            </a:r>
            <a:r>
              <a: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우수사업단도 연달아 선정</a:t>
            </a:r>
            <a:endParaRPr lang="en-US" altLang="ko-KR" sz="16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BK21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단계 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(2006. 3 – 2013. 2)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BK21 PLUS (2013. 9 – 2020. 8)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BK21 FOUR (2020. 9 –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현재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06C76B2-40A9-446F-A401-0C9014EC63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53" y="2967310"/>
            <a:ext cx="4314907" cy="309830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453577C-00B4-41E9-8423-82BF090868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626" y="2841432"/>
            <a:ext cx="4314907" cy="3350063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93F3B4E3-C710-1F2C-1DE2-F7F60779AAC7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D6336B-EB8F-A813-1CEF-809F4A3C006F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EA23B6-745B-4E69-277A-A035AC4AE7A3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8AFA370C-E8A7-DB25-4B74-8ADAC38BED12}"/>
              </a:ext>
            </a:extLst>
          </p:cNvPr>
          <p:cNvSpPr txBox="1">
            <a:spLocks/>
          </p:cNvSpPr>
          <p:nvPr/>
        </p:nvSpPr>
        <p:spPr>
          <a:xfrm>
            <a:off x="844530" y="806840"/>
            <a:ext cx="4962244" cy="321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 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이화 사회복지 교육의 성과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21242EE7-0931-413C-05EE-893A959EB4C0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546A3CC6-B96E-431B-3338-FCF63E0D91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DF5E91-7CAC-0910-FE1F-F7AD2E82D92E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3308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8309" y="1429824"/>
            <a:ext cx="3274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최고의 교육기관 인증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21589" y="1793633"/>
            <a:ext cx="8039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2019</a:t>
            </a: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사회복지대학원 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법무부 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MOU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체결</a:t>
            </a:r>
            <a:endPara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2019</a:t>
            </a: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</a:t>
            </a:r>
            <a:r>
              <a: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2023</a:t>
            </a: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싱가폴 사회과학대학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(SUSS)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 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MOU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체결</a:t>
            </a:r>
            <a:endParaRPr lang="en-US" altLang="ko-KR" sz="16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endParaRPr lang="ko-KR" altLang="en-US" sz="16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787D5BF-B989-4996-B308-FFDFED574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58" y="2416028"/>
            <a:ext cx="4656311" cy="389397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53EADAD-558B-4AA4-A1A1-6A69ACAB45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713" y="4413294"/>
            <a:ext cx="3947623" cy="189671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C3A99E7-158D-44CD-AFF7-48F64B4EAE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713" y="2416028"/>
            <a:ext cx="3915013" cy="189671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54DA2E88-42A3-B703-666F-22AEA4062457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0DB2DB-E3FB-57BF-0D4C-2E8E3BE1896B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2D0559-0210-8355-3C9B-28D3632CD799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sp>
        <p:nvSpPr>
          <p:cNvPr id="11" name="텍스트 개체 틀 9">
            <a:extLst>
              <a:ext uri="{FF2B5EF4-FFF2-40B4-BE49-F238E27FC236}">
                <a16:creationId xmlns:a16="http://schemas.microsoft.com/office/drawing/2014/main" id="{78ED43CC-A8C8-0B89-5C77-FC201B3C2F44}"/>
              </a:ext>
            </a:extLst>
          </p:cNvPr>
          <p:cNvSpPr txBox="1">
            <a:spLocks/>
          </p:cNvSpPr>
          <p:nvPr/>
        </p:nvSpPr>
        <p:spPr>
          <a:xfrm>
            <a:off x="870458" y="813657"/>
            <a:ext cx="4962244" cy="321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 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이화 사회복지 교육의 성과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B83B03CE-307D-5A13-AEEF-A2E3FFE02D7C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20129EDC-B505-B3E4-0275-F05E8C333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6E70B8-0C26-5F65-F00F-163E70C8EB6D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9917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8309" y="1443616"/>
            <a:ext cx="3274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최고의 교육기관 인증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2227" y="1787110"/>
            <a:ext cx="5440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2020</a:t>
            </a: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미국 </a:t>
            </a:r>
            <a:r>
              <a:rPr lang="ko-KR" altLang="en-US" sz="16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포틀랜드대학과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MOU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체결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2021</a:t>
            </a:r>
            <a:r>
              <a:rPr lang="ko-KR" altLang="en-US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미국 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ALBANY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대학과 </a:t>
            </a: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MOA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체결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EB1157E-7701-4F50-BFC1-C3B5A5CB96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53" y="2667292"/>
            <a:ext cx="4261236" cy="218074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2F79F39-B47A-410D-9A81-E5B155EB46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7" t="44266" r="4998" b="2523"/>
          <a:stretch/>
        </p:blipFill>
        <p:spPr>
          <a:xfrm>
            <a:off x="5286669" y="3521412"/>
            <a:ext cx="4261236" cy="2297182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6A0DC9B-800A-63C2-E12D-7DBFE89FB49D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AD08D84-CF18-27ED-7B84-0731D41783A9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EE5E15-0F35-D72E-559B-5439EDADF56F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sp>
        <p:nvSpPr>
          <p:cNvPr id="7" name="텍스트 개체 틀 9">
            <a:extLst>
              <a:ext uri="{FF2B5EF4-FFF2-40B4-BE49-F238E27FC236}">
                <a16:creationId xmlns:a16="http://schemas.microsoft.com/office/drawing/2014/main" id="{87FE8247-DF1F-D7A7-3B2B-85A170E8007E}"/>
              </a:ext>
            </a:extLst>
          </p:cNvPr>
          <p:cNvSpPr txBox="1">
            <a:spLocks/>
          </p:cNvSpPr>
          <p:nvPr/>
        </p:nvSpPr>
        <p:spPr>
          <a:xfrm>
            <a:off x="903253" y="812586"/>
            <a:ext cx="4962244" cy="321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 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이화 사회복지 교육의 성과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BD3C0A84-ACD6-94C1-0151-AA408076F852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B39DADED-4F10-3E04-DC89-BD1D951CCE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E8F801D-48EB-6AAD-EC1D-2904CABBB1FB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4399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C7042E5-5C99-4BD0-DF18-90D81EB6F9BF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6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FBF2805-34C6-6014-352A-78E229FC9528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7CFAE1-D5F0-9690-F096-82394D4697E1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sp>
        <p:nvSpPr>
          <p:cNvPr id="6" name="텍스트 개체 틀 9">
            <a:extLst>
              <a:ext uri="{FF2B5EF4-FFF2-40B4-BE49-F238E27FC236}">
                <a16:creationId xmlns:a16="http://schemas.microsoft.com/office/drawing/2014/main" id="{CA0631D4-D78D-540B-7070-554DAB451FB2}"/>
              </a:ext>
            </a:extLst>
          </p:cNvPr>
          <p:cNvSpPr txBox="1">
            <a:spLocks/>
          </p:cNvSpPr>
          <p:nvPr/>
        </p:nvSpPr>
        <p:spPr>
          <a:xfrm>
            <a:off x="903253" y="792842"/>
            <a:ext cx="4962244" cy="321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 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이화 사회복지 교육의 성과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7C40700-7471-4981-43B6-08930884E86E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2511E7AD-1FB0-89A5-46AE-ED8F7EA17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9A8DEB7-B4D0-987A-1EA6-416FA5A78FB3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327751F-F7C5-4A08-BEBA-A4D20011B7DC}"/>
              </a:ext>
            </a:extLst>
          </p:cNvPr>
          <p:cNvSpPr txBox="1"/>
          <p:nvPr/>
        </p:nvSpPr>
        <p:spPr>
          <a:xfrm>
            <a:off x="978309" y="1187770"/>
            <a:ext cx="36050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분야별 최고의 여성리더 배출</a:t>
            </a:r>
          </a:p>
        </p:txBody>
      </p:sp>
      <p:graphicFrame>
        <p:nvGraphicFramePr>
          <p:cNvPr id="12" name="내용 개체 틀 4">
            <a:extLst>
              <a:ext uri="{FF2B5EF4-FFF2-40B4-BE49-F238E27FC236}">
                <a16:creationId xmlns:a16="http://schemas.microsoft.com/office/drawing/2014/main" id="{7BED3AC7-D076-483E-A550-578E920E41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9648577"/>
              </p:ext>
            </p:extLst>
          </p:nvPr>
        </p:nvGraphicFramePr>
        <p:xfrm>
          <a:off x="903254" y="1526324"/>
          <a:ext cx="8242723" cy="4860513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872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11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8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03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분야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99048" marR="99048" marT="45730" marB="45730" anchor="ctr">
                    <a:solidFill>
                      <a:srgbClr val="1CA15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성명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99048" marR="99048" marT="45730" marB="45730" anchor="ctr">
                    <a:solidFill>
                      <a:srgbClr val="1CA15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aseline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 </a:t>
                      </a:r>
                      <a:r>
                        <a:rPr lang="ko-KR" altLang="en-US" sz="1400" baseline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소속 및 직책 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99048" marR="99048" marT="45730" marB="45730" anchor="ctr">
                    <a:solidFill>
                      <a:srgbClr val="1CA1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994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400" b="1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대학</a:t>
                      </a:r>
                      <a:r>
                        <a:rPr lang="en-US" altLang="ko-KR" sz="1400" b="1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(</a:t>
                      </a:r>
                      <a:r>
                        <a:rPr lang="ko-KR" altLang="en-US" sz="1400" b="1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교수</a:t>
                      </a:r>
                      <a:r>
                        <a:rPr lang="en-US" altLang="ko-KR" sz="1400" b="1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)</a:t>
                      </a:r>
                      <a:endParaRPr lang="ko-KR" altLang="en-US" sz="1400" b="1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99048" marR="99048" marT="45730" marB="4573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박보희 외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김선희 외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송경숙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200" dirty="0" err="1">
                          <a:latin typeface="나눔고딕" pitchFamily="2" charset="-127"/>
                          <a:ea typeface="나눔고딕" pitchFamily="2" charset="-127"/>
                        </a:rPr>
                        <a:t>홍현미라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심선경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김영애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박숙경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99048" marR="99048" marT="45730" marB="4573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900" spc="-80" dirty="0">
                          <a:latin typeface="나눔고딕" pitchFamily="2" charset="-127"/>
                          <a:ea typeface="나눔고딕" pitchFamily="2" charset="-127"/>
                        </a:rPr>
                        <a:t>이화여대 출신 </a:t>
                      </a:r>
                      <a:r>
                        <a:rPr lang="en-US" altLang="ko-KR" sz="1200" kern="900" spc="-80" dirty="0">
                          <a:latin typeface="나눔고딕" pitchFamily="2" charset="-127"/>
                          <a:ea typeface="나눔고딕" pitchFamily="2" charset="-127"/>
                        </a:rPr>
                        <a:t>/ </a:t>
                      </a:r>
                      <a:r>
                        <a:rPr lang="ko-KR" altLang="en-US" sz="1200" kern="900" spc="-80" dirty="0">
                          <a:latin typeface="나눔고딕" pitchFamily="2" charset="-127"/>
                          <a:ea typeface="나눔고딕" pitchFamily="2" charset="-127"/>
                        </a:rPr>
                        <a:t>외국대학 박사출신 교수</a:t>
                      </a:r>
                      <a:endParaRPr lang="en-US" altLang="ko-KR" sz="1200" kern="900" spc="-8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이화여대 박사 출신 교수 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USC 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부총장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전주대학교 교수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서울사이버대학교 교수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한국방송통신대학교 교수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경희대 </a:t>
                      </a:r>
                      <a:r>
                        <a:rPr lang="ko-KR" altLang="en-US" sz="1200" dirty="0" err="1">
                          <a:latin typeface="나눔고딕" pitchFamily="2" charset="-127"/>
                          <a:ea typeface="나눔고딕" pitchFamily="2" charset="-127"/>
                        </a:rPr>
                        <a:t>후마니타스교수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99048" marR="99048" marT="45730" marB="4573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88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400" b="1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연구원 </a:t>
                      </a:r>
                    </a:p>
                  </a:txBody>
                  <a:tcPr marL="99048" marR="99048" marT="45730" marB="4573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박보희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김성숙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서명선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99048" marR="99048" marT="45730" marB="45730"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200" kern="900" spc="-8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kern="900" spc="-8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kern="900" spc="-80" baseline="0" dirty="0">
                          <a:latin typeface="나눔고딕" pitchFamily="2" charset="-127"/>
                          <a:ea typeface="나눔고딕" pitchFamily="2" charset="-127"/>
                        </a:rPr>
                        <a:t>  한국사회정보연구원장</a:t>
                      </a:r>
                      <a:endParaRPr lang="en-US" altLang="ko-KR" sz="1200" kern="900" spc="-8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200" kern="900" spc="-80" dirty="0">
                          <a:latin typeface="나눔고딕" pitchFamily="2" charset="-127"/>
                          <a:ea typeface="나눔고딕" pitchFamily="2" charset="-127"/>
                        </a:rPr>
                        <a:t>전 </a:t>
                      </a:r>
                      <a:r>
                        <a:rPr lang="en-US" altLang="ko-KR" sz="1200" kern="900" spc="-80" dirty="0">
                          <a:latin typeface="나눔고딕" pitchFamily="2" charset="-127"/>
                          <a:ea typeface="나눔고딕" pitchFamily="2" charset="-127"/>
                        </a:rPr>
                        <a:t>) </a:t>
                      </a:r>
                      <a:r>
                        <a:rPr lang="ko-KR" altLang="en-US" sz="1200" kern="900" spc="-80" dirty="0">
                          <a:latin typeface="나눔고딕" pitchFamily="2" charset="-127"/>
                          <a:ea typeface="나눔고딕" pitchFamily="2" charset="-127"/>
                        </a:rPr>
                        <a:t>국민연금연구원 원장</a:t>
                      </a:r>
                      <a:endParaRPr lang="en-US" altLang="ko-KR" sz="1200" kern="900" spc="-8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200" kern="900" spc="-8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kern="900" spc="-8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kern="900" spc="-80" dirty="0">
                          <a:latin typeface="나눔고딕" pitchFamily="2" charset="-127"/>
                          <a:ea typeface="나눔고딕" pitchFamily="2" charset="-127"/>
                        </a:rPr>
                        <a:t>  여성정책연구원 원장</a:t>
                      </a:r>
                      <a:endParaRPr lang="en-US" altLang="ko-KR" sz="1200" kern="900" spc="-80" dirty="0"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99048" marR="99048" marT="45730" marB="4573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337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400" b="1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정부</a:t>
                      </a:r>
                      <a:r>
                        <a:rPr lang="en-US" altLang="ko-KR" sz="1400" b="1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/</a:t>
                      </a:r>
                      <a:r>
                        <a:rPr lang="ko-KR" altLang="en-US" sz="1400" b="1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정당</a:t>
                      </a:r>
                    </a:p>
                  </a:txBody>
                  <a:tcPr marL="99048" marR="99048" marT="45710" marB="4571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고경화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200" dirty="0" err="1">
                          <a:latin typeface="나눔고딕" pitchFamily="2" charset="-127"/>
                          <a:ea typeface="나눔고딕" pitchFamily="2" charset="-127"/>
                        </a:rPr>
                        <a:t>이계경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김정자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장옥주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200" dirty="0" err="1">
                          <a:latin typeface="나눔고딕" pitchFamily="2" charset="-127"/>
                          <a:ea typeface="나눔고딕" pitchFamily="2" charset="-127"/>
                        </a:rPr>
                        <a:t>조규영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99048" marR="99048" marT="45710" marB="45710" anchor="ctr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200" baseline="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baseline="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aseline="0" dirty="0">
                          <a:latin typeface="나눔고딕" pitchFamily="2" charset="-127"/>
                          <a:ea typeface="나눔고딕" pitchFamily="2" charset="-127"/>
                        </a:rPr>
                        <a:t> 한나라당 국회의원</a:t>
                      </a:r>
                      <a:r>
                        <a:rPr lang="en-US" altLang="ko-KR" sz="1200" baseline="0" dirty="0">
                          <a:latin typeface="나눔고딕" pitchFamily="2" charset="-127"/>
                          <a:ea typeface="나눔고딕" pitchFamily="2" charset="-127"/>
                        </a:rPr>
                        <a:t>(17</a:t>
                      </a:r>
                      <a:r>
                        <a:rPr lang="ko-KR" altLang="en-US" sz="1200" baseline="0" dirty="0">
                          <a:latin typeface="나눔고딕" pitchFamily="2" charset="-127"/>
                          <a:ea typeface="나눔고딕" pitchFamily="2" charset="-127"/>
                        </a:rPr>
                        <a:t>대</a:t>
                      </a:r>
                      <a:r>
                        <a:rPr lang="en-US" altLang="ko-KR" sz="1200" baseline="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200" baseline="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baseline="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aseline="0" dirty="0">
                          <a:latin typeface="나눔고딕" pitchFamily="2" charset="-127"/>
                          <a:ea typeface="나눔고딕" pitchFamily="2" charset="-127"/>
                        </a:rPr>
                        <a:t> 한나라당 국회의원</a:t>
                      </a:r>
                      <a:r>
                        <a:rPr lang="en-US" altLang="ko-KR" sz="1200" baseline="0" dirty="0">
                          <a:latin typeface="나눔고딕" pitchFamily="2" charset="-127"/>
                          <a:ea typeface="나눔고딕" pitchFamily="2" charset="-127"/>
                        </a:rPr>
                        <a:t>(17</a:t>
                      </a:r>
                      <a:r>
                        <a:rPr lang="ko-KR" altLang="en-US" sz="1200" baseline="0" dirty="0">
                          <a:latin typeface="나눔고딕" pitchFamily="2" charset="-127"/>
                          <a:ea typeface="나눔고딕" pitchFamily="2" charset="-127"/>
                        </a:rPr>
                        <a:t>대</a:t>
                      </a:r>
                      <a:r>
                        <a:rPr lang="en-US" altLang="ko-KR" sz="1200" baseline="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aseline="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baseline="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aseline="0" dirty="0">
                          <a:latin typeface="나눔고딕" pitchFamily="2" charset="-127"/>
                          <a:ea typeface="나눔고딕" pitchFamily="2" charset="-127"/>
                        </a:rPr>
                        <a:t> 정무 제</a:t>
                      </a:r>
                      <a:r>
                        <a:rPr lang="en-US" altLang="ko-KR" sz="1200" baseline="0" dirty="0">
                          <a:latin typeface="나눔고딕" pitchFamily="2" charset="-127"/>
                          <a:ea typeface="나눔고딕" pitchFamily="2" charset="-127"/>
                        </a:rPr>
                        <a:t>2</a:t>
                      </a:r>
                      <a:r>
                        <a:rPr lang="ko-KR" altLang="en-US" sz="1200" baseline="0" dirty="0">
                          <a:latin typeface="나눔고딕" pitchFamily="2" charset="-127"/>
                          <a:ea typeface="나눔고딕" pitchFamily="2" charset="-127"/>
                        </a:rPr>
                        <a:t>장관실 차관</a:t>
                      </a:r>
                      <a:endParaRPr lang="en-US" altLang="ko-KR" sz="1200" baseline="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200" baseline="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baseline="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aseline="0" dirty="0">
                          <a:latin typeface="나눔고딕" pitchFamily="2" charset="-127"/>
                          <a:ea typeface="나눔고딕" pitchFamily="2" charset="-127"/>
                        </a:rPr>
                        <a:t> 보건복지부 차관 </a:t>
                      </a:r>
                      <a:r>
                        <a:rPr lang="en-US" altLang="ko-KR" sz="1200" baseline="0" dirty="0">
                          <a:latin typeface="나눔고딕" pitchFamily="2" charset="-127"/>
                          <a:ea typeface="나눔고딕" pitchFamily="2" charset="-127"/>
                        </a:rPr>
                        <a:t>/ </a:t>
                      </a:r>
                      <a:r>
                        <a:rPr lang="ko-KR" altLang="en-US" sz="1200" baseline="0" dirty="0">
                          <a:latin typeface="나눔고딕" pitchFamily="2" charset="-127"/>
                          <a:ea typeface="나눔고딕" pitchFamily="2" charset="-127"/>
                        </a:rPr>
                        <a:t>전 한국노인인력개발원 원장</a:t>
                      </a:r>
                      <a:endParaRPr lang="en-US" altLang="ko-KR" sz="1200" baseline="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200" baseline="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baseline="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aseline="0" dirty="0">
                          <a:latin typeface="나눔고딕" pitchFamily="2" charset="-127"/>
                          <a:ea typeface="나눔고딕" pitchFamily="2" charset="-127"/>
                        </a:rPr>
                        <a:t> 서울특별시의회 부위원장</a:t>
                      </a:r>
                      <a:endParaRPr lang="en-US" altLang="ko-KR" sz="1200" baseline="0" dirty="0"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99048" marR="99048" marT="45710" marB="4571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7389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F2250DDD-E0E4-2BDA-4953-A1CF2484E91B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871B72-7379-2EB7-3EE9-F6A6B0CB7082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2A6A29-4C6D-5020-7419-EA64842EBB9D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E5760A9F-7BD0-29A8-C01A-CB55C727422A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6ED9DAD6-8618-86C2-BAC1-415B1739A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6B99C61-8EE0-7C31-B3E7-F0473D53E5CB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sp>
        <p:nvSpPr>
          <p:cNvPr id="12" name="텍스트 개체 틀 9">
            <a:extLst>
              <a:ext uri="{FF2B5EF4-FFF2-40B4-BE49-F238E27FC236}">
                <a16:creationId xmlns:a16="http://schemas.microsoft.com/office/drawing/2014/main" id="{4398058A-F85D-4859-98C5-200ECFB1CEFB}"/>
              </a:ext>
            </a:extLst>
          </p:cNvPr>
          <p:cNvSpPr txBox="1">
            <a:spLocks/>
          </p:cNvSpPr>
          <p:nvPr/>
        </p:nvSpPr>
        <p:spPr>
          <a:xfrm>
            <a:off x="903253" y="793220"/>
            <a:ext cx="4962244" cy="321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 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이화 사회복지 교육의 성과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370A50-DB5D-44DA-B3D0-2F0790B18BE6}"/>
              </a:ext>
            </a:extLst>
          </p:cNvPr>
          <p:cNvSpPr txBox="1"/>
          <p:nvPr/>
        </p:nvSpPr>
        <p:spPr>
          <a:xfrm>
            <a:off x="978309" y="1185781"/>
            <a:ext cx="36050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분야별 최고의 여성리더 배출</a:t>
            </a:r>
          </a:p>
        </p:txBody>
      </p:sp>
      <p:graphicFrame>
        <p:nvGraphicFramePr>
          <p:cNvPr id="11" name="내용 개체 틀 4">
            <a:extLst>
              <a:ext uri="{FF2B5EF4-FFF2-40B4-BE49-F238E27FC236}">
                <a16:creationId xmlns:a16="http://schemas.microsoft.com/office/drawing/2014/main" id="{59934A85-FC41-4EA3-90B9-11A35B1653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4700105"/>
              </p:ext>
            </p:extLst>
          </p:nvPr>
        </p:nvGraphicFramePr>
        <p:xfrm>
          <a:off x="903253" y="1505761"/>
          <a:ext cx="8242724" cy="4938954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835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43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분야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99048" marR="99048" marT="45701" marB="45701" anchor="ctr">
                    <a:solidFill>
                      <a:srgbClr val="1CA15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성명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99048" marR="99048" marT="45701" marB="45701" anchor="ctr">
                    <a:solidFill>
                      <a:srgbClr val="1CA15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en-US" altLang="ko-KR" sz="1400" baseline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 </a:t>
                      </a:r>
                      <a:r>
                        <a:rPr lang="ko-KR" altLang="en-US" sz="1400" baseline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소속 및 직책 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99048" marR="99048" marT="45701" marB="45701" anchor="ctr">
                    <a:solidFill>
                      <a:srgbClr val="1CA1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469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400" b="1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사회복지기관장</a:t>
                      </a:r>
                    </a:p>
                  </a:txBody>
                  <a:tcPr marL="99048" marR="99048" marT="45701" marB="4570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송향섭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윤미혜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이영경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이청자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정경애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한상순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최미경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한난영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심정원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조성아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임은경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신재원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창기정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우순덕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원치민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최은숙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우경희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정기은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0" spc="2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조희정</a:t>
                      </a:r>
                      <a:endParaRPr lang="en-US" altLang="ko-KR" sz="1200" b="0" spc="2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99048" marR="99048" marT="45701" marB="45701" anchor="ctr"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서울시 </a:t>
                      </a:r>
                      <a:r>
                        <a:rPr lang="ko-KR" altLang="en-US" sz="1200" b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건강가정지원센터장</a:t>
                      </a:r>
                      <a:r>
                        <a:rPr lang="en-US" altLang="ko-KR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, 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전 과천시 의회의원</a:t>
                      </a:r>
                      <a:endParaRPr lang="en-US" altLang="ko-KR" sz="1200" b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대한적십자사 동부혈액원 원장</a:t>
                      </a:r>
                      <a:endParaRPr lang="en-US" altLang="ko-KR" sz="1200" b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현</a:t>
                      </a:r>
                      <a:r>
                        <a:rPr lang="en-US" altLang="ko-KR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이대 종합사회복지관 관장</a:t>
                      </a:r>
                      <a:endParaRPr lang="en-US" altLang="ko-KR" sz="1200" b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서대문 장애인 종합복지관 관장</a:t>
                      </a:r>
                      <a:endParaRPr lang="en-US" altLang="ko-KR" sz="1200" b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현</a:t>
                      </a:r>
                      <a:r>
                        <a:rPr lang="en-US" altLang="ko-KR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서울시립대 종합사회복지관 관장</a:t>
                      </a:r>
                      <a:endParaRPr lang="en-US" altLang="ko-KR" sz="1200" b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</a:t>
                      </a:r>
                      <a:r>
                        <a:rPr lang="ko-KR" altLang="en-US" sz="1200" b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애란원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원장</a:t>
                      </a:r>
                      <a:endParaRPr lang="en-US" altLang="ko-KR" sz="1200" b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현</a:t>
                      </a:r>
                      <a:r>
                        <a:rPr lang="en-US" altLang="ko-KR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대청종합사회복지관 관장</a:t>
                      </a:r>
                      <a:endParaRPr lang="en-US" altLang="ko-KR" sz="1200" b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서초구 가족센터 센터장</a:t>
                      </a:r>
                      <a:endParaRPr lang="en-US" altLang="ko-KR" sz="1200" b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현</a:t>
                      </a:r>
                      <a:r>
                        <a:rPr lang="en-US" altLang="ko-KR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</a:t>
                      </a:r>
                      <a:r>
                        <a:rPr lang="ko-KR" altLang="en-US" sz="1200" b="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이대성산종합사회복지관</a:t>
                      </a:r>
                      <a:r>
                        <a:rPr lang="ko-KR" altLang="en-US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관장</a:t>
                      </a:r>
                      <a:endParaRPr lang="en-US" altLang="ko-KR" sz="1200" b="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현</a:t>
                      </a:r>
                      <a:r>
                        <a:rPr lang="en-US" altLang="ko-KR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</a:t>
                      </a:r>
                      <a:r>
                        <a:rPr lang="ko-KR" altLang="en-US" sz="1200" b="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은평천사원</a:t>
                      </a:r>
                      <a:r>
                        <a:rPr lang="ko-KR" altLang="en-US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원장</a:t>
                      </a:r>
                      <a:endParaRPr lang="en-US" altLang="ko-KR" sz="1200" b="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 한국여성사회복지사회 이사</a:t>
                      </a:r>
                      <a:endParaRPr lang="en-US" altLang="ko-KR" sz="1200" b="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현</a:t>
                      </a:r>
                      <a:r>
                        <a:rPr lang="en-US" altLang="ko-KR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</a:t>
                      </a:r>
                      <a:r>
                        <a:rPr lang="ko-KR" altLang="en-US" sz="1200" b="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서울시립광진노인종합복지관</a:t>
                      </a:r>
                      <a:r>
                        <a:rPr lang="ko-KR" altLang="en-US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관장</a:t>
                      </a:r>
                      <a:endParaRPr lang="en-US" altLang="ko-KR" sz="1200" b="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현</a:t>
                      </a:r>
                      <a:r>
                        <a:rPr lang="en-US" altLang="ko-KR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과천시 가족센터장</a:t>
                      </a:r>
                      <a:endParaRPr lang="en-US" altLang="ko-KR" sz="1200" b="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현</a:t>
                      </a:r>
                      <a:r>
                        <a:rPr lang="en-US" altLang="ko-KR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햇살사회복지회 회장</a:t>
                      </a:r>
                      <a:endParaRPr lang="en-US" altLang="ko-KR" sz="1200" b="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국제기아대책 본부장</a:t>
                      </a:r>
                      <a:endParaRPr lang="en-US" altLang="ko-KR" sz="1200" b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사회복지공동모금회 기회조정본부장</a:t>
                      </a:r>
                      <a:endParaRPr lang="en-US" altLang="ko-KR" sz="1200" b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</a:t>
                      </a:r>
                      <a:r>
                        <a:rPr lang="ko-KR" altLang="en-US" sz="1200" b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꿈자람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대표</a:t>
                      </a:r>
                      <a:endParaRPr lang="en-US" altLang="ko-KR" sz="1200" b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현</a:t>
                      </a:r>
                      <a:r>
                        <a:rPr lang="en-US" altLang="ko-KR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</a:t>
                      </a:r>
                      <a:r>
                        <a:rPr lang="ko-KR" altLang="en-US" sz="1200" b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분홍빛으로병원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latin typeface="나눔고딕" pitchFamily="2" charset="-127"/>
                          <a:ea typeface="나눔고딕" pitchFamily="2" charset="-127"/>
                        </a:rPr>
                        <a:t> 복지연구소 소장</a:t>
                      </a:r>
                      <a:endParaRPr lang="en-US" altLang="ko-KR" sz="1200" b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) </a:t>
                      </a:r>
                      <a:r>
                        <a:rPr lang="ko-KR" altLang="en-US" sz="1200" b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사당어르신종합복지관</a:t>
                      </a:r>
                      <a:r>
                        <a:rPr lang="ko-KR" altLang="en-US" sz="1200" b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 관장</a:t>
                      </a:r>
                      <a:endParaRPr lang="en-US" altLang="ko-KR" sz="1200" b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99048" marR="99048" marT="45701" marB="4570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212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6675836C-10EC-69E6-FDFD-A5269BB05FDA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C3EFF48-E4E8-AA5C-CE40-62318D04449D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AD65EA-163C-77D0-961C-084FD9AD37B5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72FAB61F-EEA2-A1B4-CDE3-B6115B9F6901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1CC1B652-1275-E209-0B00-63C7DDE45D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1DA55F-9EE0-B6D6-7AAC-BF0ACB4A9EB1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sp>
        <p:nvSpPr>
          <p:cNvPr id="12" name="텍스트 개체 틀 9">
            <a:extLst>
              <a:ext uri="{FF2B5EF4-FFF2-40B4-BE49-F238E27FC236}">
                <a16:creationId xmlns:a16="http://schemas.microsoft.com/office/drawing/2014/main" id="{AD52C55B-0A2E-487A-B666-0BDB17E5F330}"/>
              </a:ext>
            </a:extLst>
          </p:cNvPr>
          <p:cNvSpPr txBox="1">
            <a:spLocks/>
          </p:cNvSpPr>
          <p:nvPr/>
        </p:nvSpPr>
        <p:spPr>
          <a:xfrm>
            <a:off x="903253" y="793220"/>
            <a:ext cx="4962244" cy="321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 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이화 사회복지 교육의 성과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C78979-0D80-4A90-B8EF-061E97F3A58B}"/>
              </a:ext>
            </a:extLst>
          </p:cNvPr>
          <p:cNvSpPr txBox="1"/>
          <p:nvPr/>
        </p:nvSpPr>
        <p:spPr>
          <a:xfrm>
            <a:off x="978309" y="1186072"/>
            <a:ext cx="36050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ko-KR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6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분야별 최고의 여성리더 배출</a:t>
            </a:r>
          </a:p>
        </p:txBody>
      </p:sp>
      <p:graphicFrame>
        <p:nvGraphicFramePr>
          <p:cNvPr id="15" name="내용 개체 틀 4">
            <a:extLst>
              <a:ext uri="{FF2B5EF4-FFF2-40B4-BE49-F238E27FC236}">
                <a16:creationId xmlns:a16="http://schemas.microsoft.com/office/drawing/2014/main" id="{5ED6149B-8A5C-4A57-AEC1-F80DE02572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9309312"/>
              </p:ext>
            </p:extLst>
          </p:nvPr>
        </p:nvGraphicFramePr>
        <p:xfrm>
          <a:off x="903253" y="1535535"/>
          <a:ext cx="8242724" cy="4755659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706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02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05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분야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99048" marR="99048" marT="45701" marB="45701" anchor="ctr">
                    <a:solidFill>
                      <a:srgbClr val="1CA15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성명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99048" marR="99048" marT="45701" marB="45701" anchor="ctr">
                    <a:solidFill>
                      <a:srgbClr val="1CA15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aseline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 </a:t>
                      </a:r>
                      <a:r>
                        <a:rPr lang="ko-KR" altLang="en-US" sz="1400" baseline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소속 및 직책 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99048" marR="99048" marT="45701" marB="45701" anchor="ctr">
                    <a:solidFill>
                      <a:srgbClr val="1CA1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59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복지재단</a:t>
                      </a:r>
                      <a:endParaRPr lang="en-US" altLang="ko-KR" sz="1400" b="1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b="1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이사장</a:t>
                      </a:r>
                    </a:p>
                  </a:txBody>
                  <a:tcPr marL="99048" marR="99048" marT="45701" marB="45701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이혜원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최재명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박현경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정해원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200" dirty="0" err="1">
                          <a:latin typeface="나눔고딕" pitchFamily="2" charset="-127"/>
                          <a:ea typeface="나눔고딕" pitchFamily="2" charset="-127"/>
                        </a:rPr>
                        <a:t>조순실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이선민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강경희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200" dirty="0" err="1">
                          <a:latin typeface="나눔고딕" pitchFamily="2" charset="-127"/>
                          <a:ea typeface="나눔고딕" pitchFamily="2" charset="-127"/>
                        </a:rPr>
                        <a:t>임애덕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이수연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99048" marR="99048" marT="45701" marB="45701" anchor="ctr"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 중부재단 이사장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경산복지재단 이사장 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/ 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전 </a:t>
                      </a:r>
                      <a:r>
                        <a:rPr lang="ko-KR" altLang="en-US" sz="1200" dirty="0" err="1">
                          <a:latin typeface="나눔고딕" pitchFamily="2" charset="-127"/>
                          <a:ea typeface="나눔고딕" pitchFamily="2" charset="-127"/>
                        </a:rPr>
                        <a:t>사랑밭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재활원 원장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서울여성가족재단 대표이사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</a:t>
                      </a:r>
                      <a:r>
                        <a:rPr lang="ko-KR" altLang="en-US" sz="1200" dirty="0" err="1">
                          <a:latin typeface="나눔고딕" pitchFamily="2" charset="-127"/>
                          <a:ea typeface="나눔고딕" pitchFamily="2" charset="-127"/>
                        </a:rPr>
                        <a:t>굿네이버스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이사장 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/ </a:t>
                      </a:r>
                      <a:r>
                        <a:rPr lang="ko-KR" altLang="en-US" sz="1200" dirty="0" err="1">
                          <a:latin typeface="나눔고딕" pitchFamily="2" charset="-127"/>
                          <a:ea typeface="나눔고딕" pitchFamily="2" charset="-127"/>
                        </a:rPr>
                        <a:t>굿네이버스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창설자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</a:t>
                      </a:r>
                      <a:r>
                        <a:rPr lang="ko-KR" altLang="en-US" sz="1200" dirty="0" err="1">
                          <a:latin typeface="나눔고딕" pitchFamily="2" charset="-127"/>
                          <a:ea typeface="나눔고딕" pitchFamily="2" charset="-127"/>
                        </a:rPr>
                        <a:t>들꽃피는마을학교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이사장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</a:t>
                      </a:r>
                      <a:r>
                        <a:rPr lang="ko-KR" altLang="en-US" sz="1200" dirty="0" err="1">
                          <a:latin typeface="나눔고딕" pitchFamily="2" charset="-127"/>
                          <a:ea typeface="나눔고딕" pitchFamily="2" charset="-127"/>
                        </a:rPr>
                        <a:t>푸르뫼</a:t>
                      </a:r>
                      <a:r>
                        <a:rPr lang="en-US" altLang="ko-KR" sz="1200" dirty="0" err="1">
                          <a:latin typeface="나눔고딕" pitchFamily="2" charset="-127"/>
                          <a:ea typeface="나눔고딕" pitchFamily="2" charset="-127"/>
                        </a:rPr>
                        <a:t>Mom&amp;Kids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 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이사장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서울여성가족재단 대표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사회복지법인 청수 이사장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 </a:t>
                      </a:r>
                      <a:r>
                        <a:rPr lang="ko-KR" altLang="en-US" sz="1200" dirty="0" err="1">
                          <a:latin typeface="나눔고딕" pitchFamily="2" charset="-127"/>
                          <a:ea typeface="나눔고딕" pitchFamily="2" charset="-127"/>
                        </a:rPr>
                        <a:t>홀트아동복지회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회장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marL="99048" marR="99048" marT="45701" marB="4570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129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NGO / </a:t>
                      </a:r>
                      <a:r>
                        <a:rPr lang="ko-KR" altLang="en-US" sz="1400" b="1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기타</a:t>
                      </a:r>
                      <a:endParaRPr lang="en-US" altLang="ko-KR" sz="1400" b="1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99048" marR="99048" marT="45710" marB="4571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200" dirty="0" err="1">
                          <a:latin typeface="나눔고딕" pitchFamily="2" charset="-127"/>
                          <a:ea typeface="나눔고딕" pitchFamily="2" charset="-127"/>
                        </a:rPr>
                        <a:t>김천주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이혜경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유영미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박영주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김진숙</a:t>
                      </a:r>
                    </a:p>
                  </a:txBody>
                  <a:tcPr marL="99048" marR="99048" marT="45710" marB="45710" anchor="ctr"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한국여성소비자연합 회장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여성문화예술기획 대표</a:t>
                      </a:r>
                      <a:endParaRPr lang="en-US" altLang="ko-KR" sz="1200" dirty="0"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SBS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아나운서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KBS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나눔고딕" pitchFamily="2" charset="-127"/>
                          <a:ea typeface="나눔고딕" pitchFamily="2" charset="-127"/>
                        </a:rPr>
                        <a:t>아나운서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나눔고딕" pitchFamily="2" charset="-127"/>
                        <a:ea typeface="나눔고딕" pitchFamily="2" charset="-127"/>
                      </a:endParaRPr>
                    </a:p>
                    <a:p>
                      <a:pPr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MJ 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대표</a:t>
                      </a:r>
                    </a:p>
                  </a:txBody>
                  <a:tcPr marL="99048" marR="99048" marT="45710" marB="4571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69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대학교직원</a:t>
                      </a:r>
                    </a:p>
                  </a:txBody>
                  <a:tcPr marL="99048" marR="99048" marT="45710" marB="4571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정연화 외</a:t>
                      </a:r>
                    </a:p>
                  </a:txBody>
                  <a:tcPr marL="99048" marR="99048" marT="45710" marB="45710" anchor="ctr"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40000"/>
                        </a:lnSpc>
                      </a:pP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현</a:t>
                      </a:r>
                      <a:r>
                        <a:rPr lang="en-US" altLang="ko-KR" sz="12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200" dirty="0">
                          <a:latin typeface="나눔고딕" pitchFamily="2" charset="-127"/>
                          <a:ea typeface="나눔고딕" pitchFamily="2" charset="-127"/>
                        </a:rPr>
                        <a:t> 이화여대 교직원</a:t>
                      </a:r>
                    </a:p>
                  </a:txBody>
                  <a:tcPr marL="99048" marR="99048" marT="45710" marB="4571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3223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 bwMode="auto">
          <a:xfrm>
            <a:off x="903253" y="2169661"/>
            <a:ext cx="8162812" cy="221599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457200" indent="-457200">
              <a:lnSpc>
                <a:spcPct val="200000"/>
              </a:lnSpc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ko-KR" altLang="en-US" sz="24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일반사회복지트랙</a:t>
            </a:r>
            <a:r>
              <a:rPr lang="en-US" altLang="ko-KR" sz="24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24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임상상담실천트랙</a:t>
            </a:r>
            <a:r>
              <a:rPr lang="en-US" altLang="ko-KR" sz="24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24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시민사회복지정책트랙 </a:t>
            </a:r>
            <a:endParaRPr lang="en-US" altLang="ko-KR" sz="24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457200" indent="-457200">
              <a:lnSpc>
                <a:spcPct val="200000"/>
              </a:lnSpc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ko-KR" altLang="en-US" sz="24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현장 실무자와 </a:t>
            </a:r>
            <a:r>
              <a:rPr lang="ko-KR" altLang="en-US" sz="2400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입문자를</a:t>
            </a:r>
            <a:r>
              <a:rPr lang="ko-KR" altLang="en-US" sz="24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위한 맞춤형 교육과정 운영</a:t>
            </a:r>
            <a:endParaRPr lang="en-US" altLang="ko-KR" sz="24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457200" indent="-457200">
              <a:lnSpc>
                <a:spcPct val="200000"/>
              </a:lnSpc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ko-KR" altLang="en-US" sz="24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다양한 장학금 혜택</a:t>
            </a:r>
            <a:endParaRPr lang="en-US" altLang="ko-KR" sz="24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E306DC3-EA38-7467-66BF-DB5E4B5096F3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1ECF2DA-3D66-4D4F-4BDA-E6A0327DB346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37B115-9B09-21C8-BC45-D2552A44E06F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sp>
        <p:nvSpPr>
          <p:cNvPr id="5" name="텍스트 개체 틀 9">
            <a:extLst>
              <a:ext uri="{FF2B5EF4-FFF2-40B4-BE49-F238E27FC236}">
                <a16:creationId xmlns:a16="http://schemas.microsoft.com/office/drawing/2014/main" id="{FB8BCE56-A2F5-FF51-3594-4AEDEC392AB4}"/>
              </a:ext>
            </a:extLst>
          </p:cNvPr>
          <p:cNvSpPr txBox="1">
            <a:spLocks/>
          </p:cNvSpPr>
          <p:nvPr/>
        </p:nvSpPr>
        <p:spPr>
          <a:xfrm>
            <a:off x="903253" y="810753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</a:t>
            </a:r>
            <a:endParaRPr lang="ko-KR" altLang="en-US" sz="2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EB708071-97AD-DF4C-370A-7CF210A16BC0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ADE1C49B-B7E7-67D9-AADB-19BF06F84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CE0367C-E642-DE62-1103-FCCB8776B874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6752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D127FD58-7AD8-4815-AE1A-9FEF878BBA72}"/>
              </a:ext>
            </a:extLst>
          </p:cNvPr>
          <p:cNvSpPr>
            <a:spLocks/>
          </p:cNvSpPr>
          <p:nvPr/>
        </p:nvSpPr>
        <p:spPr>
          <a:xfrm rot="10800000" flipV="1">
            <a:off x="0" y="-5825"/>
            <a:ext cx="9906000" cy="272330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ED55127-B6BC-4C01-A78C-58963F5B7E65}"/>
              </a:ext>
            </a:extLst>
          </p:cNvPr>
          <p:cNvSpPr txBox="1"/>
          <p:nvPr/>
        </p:nvSpPr>
        <p:spPr>
          <a:xfrm>
            <a:off x="557791" y="307831"/>
            <a:ext cx="112402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800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목차</a:t>
            </a:r>
          </a:p>
        </p:txBody>
      </p:sp>
      <p:sp>
        <p:nvSpPr>
          <p:cNvPr id="4" name="직각 삼각형 3">
            <a:extLst>
              <a:ext uri="{FF2B5EF4-FFF2-40B4-BE49-F238E27FC236}">
                <a16:creationId xmlns:a16="http://schemas.microsoft.com/office/drawing/2014/main" id="{4E8050D5-AD2F-9B3B-1EEF-2313A71EF78F}"/>
              </a:ext>
            </a:extLst>
          </p:cNvPr>
          <p:cNvSpPr/>
          <p:nvPr/>
        </p:nvSpPr>
        <p:spPr>
          <a:xfrm rot="5400000">
            <a:off x="388359" y="337943"/>
            <a:ext cx="301795" cy="290383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A4D04C5-77B0-42A5-BB73-544B87EFAE98}"/>
              </a:ext>
            </a:extLst>
          </p:cNvPr>
          <p:cNvSpPr txBox="1"/>
          <p:nvPr/>
        </p:nvSpPr>
        <p:spPr>
          <a:xfrm>
            <a:off x="5285992" y="1443726"/>
            <a:ext cx="1273540" cy="1202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02</a:t>
            </a:r>
            <a:endParaRPr lang="ko-KR" altLang="en-US" sz="70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1938119" y="2859889"/>
            <a:ext cx="5789248" cy="2955394"/>
            <a:chOff x="1658252" y="2975711"/>
            <a:chExt cx="4896298" cy="2715329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926FDFB1-8E00-49C2-A3CB-719CC33D7532}"/>
                </a:ext>
              </a:extLst>
            </p:cNvPr>
            <p:cNvSpPr txBox="1"/>
            <p:nvPr/>
          </p:nvSpPr>
          <p:spPr>
            <a:xfrm>
              <a:off x="1658253" y="2981286"/>
              <a:ext cx="189036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>
                  <a:latin typeface="나눔바른고딕" panose="020B0600000101010101" charset="-127"/>
                  <a:ea typeface="나눔바른고딕" panose="020B0600000101010101" charset="-127"/>
                </a:rPr>
                <a:t>대학원 생활안내</a:t>
              </a:r>
            </a:p>
          </p:txBody>
        </p:sp>
        <p:cxnSp>
          <p:nvCxnSpPr>
            <p:cNvPr id="88" name="직선 연결선 87">
              <a:extLst>
                <a:ext uri="{FF2B5EF4-FFF2-40B4-BE49-F238E27FC236}">
                  <a16:creationId xmlns:a16="http://schemas.microsoft.com/office/drawing/2014/main" id="{F247A9BA-0568-4767-A8E4-3EB168ABFCB1}"/>
                </a:ext>
              </a:extLst>
            </p:cNvPr>
            <p:cNvCxnSpPr>
              <a:cxnSpLocks/>
            </p:cNvCxnSpPr>
            <p:nvPr/>
          </p:nvCxnSpPr>
          <p:spPr>
            <a:xfrm>
              <a:off x="1720104" y="3471823"/>
              <a:ext cx="1750448" cy="0"/>
            </a:xfrm>
            <a:prstGeom prst="line">
              <a:avLst/>
            </a:prstGeom>
            <a:ln>
              <a:solidFill>
                <a:srgbClr val="44B9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61A1690-6604-48B7-9A69-ABCA791CC626}"/>
                </a:ext>
              </a:extLst>
            </p:cNvPr>
            <p:cNvSpPr txBox="1"/>
            <p:nvPr/>
          </p:nvSpPr>
          <p:spPr>
            <a:xfrm>
              <a:off x="4579140" y="2975711"/>
              <a:ext cx="16518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>
                  <a:latin typeface="나눔바른고딕" panose="020B0600000101010101" charset="-127"/>
                  <a:ea typeface="나눔바른고딕" panose="020B0600000101010101" charset="-127"/>
                </a:rPr>
                <a:t>신입생 환영회</a:t>
              </a:r>
            </a:p>
          </p:txBody>
        </p:sp>
        <p:cxnSp>
          <p:nvCxnSpPr>
            <p:cNvPr id="69" name="직선 연결선 68">
              <a:extLst>
                <a:ext uri="{FF2B5EF4-FFF2-40B4-BE49-F238E27FC236}">
                  <a16:creationId xmlns:a16="http://schemas.microsoft.com/office/drawing/2014/main" id="{A26F2CD0-D53B-4F69-B318-D23FD7218FD9}"/>
                </a:ext>
              </a:extLst>
            </p:cNvPr>
            <p:cNvCxnSpPr>
              <a:cxnSpLocks/>
            </p:cNvCxnSpPr>
            <p:nvPr/>
          </p:nvCxnSpPr>
          <p:spPr>
            <a:xfrm>
              <a:off x="4668964" y="3484688"/>
              <a:ext cx="1500126" cy="0"/>
            </a:xfrm>
            <a:prstGeom prst="line">
              <a:avLst/>
            </a:prstGeom>
            <a:ln>
              <a:solidFill>
                <a:srgbClr val="44B9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93764C0-FE17-4FD3-8333-010B27E8C4C8}"/>
                </a:ext>
              </a:extLst>
            </p:cNvPr>
            <p:cNvSpPr txBox="1"/>
            <p:nvPr/>
          </p:nvSpPr>
          <p:spPr>
            <a:xfrm>
              <a:off x="1658252" y="3552547"/>
              <a:ext cx="2488053" cy="2138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ko-KR" altLang="en-US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나눔바른고딕" panose="020B0600000101010101" charset="-127"/>
                  <a:ea typeface="나눔바른고딕" panose="020B0600000101010101" charset="-127"/>
                </a:rPr>
                <a:t>환영사</a:t>
              </a:r>
              <a:endParaRPr lang="en-US" altLang="ko-KR" sz="1400" dirty="0">
                <a:ln>
                  <a:solidFill>
                    <a:schemeClr val="tx1">
                      <a:alpha val="3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나눔바른고딕" panose="020B0600000101010101" charset="-127"/>
                <a:ea typeface="나눔바른고딕" panose="020B0600000101010101" charset="-127"/>
              </a:endParaRPr>
            </a:p>
            <a:p>
              <a:pPr marL="285750" indent="-285750">
                <a:lnSpc>
                  <a:spcPct val="150000"/>
                </a:lnSpc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ko-KR" altLang="en-US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나눔바른고딕" panose="020B0600000101010101" charset="-127"/>
                  <a:ea typeface="나눔바른고딕" panose="020B0600000101010101" charset="-127"/>
                </a:rPr>
                <a:t>교수진 소개</a:t>
              </a:r>
              <a:endParaRPr lang="en-US" altLang="ko-KR" sz="1400" dirty="0">
                <a:ln>
                  <a:solidFill>
                    <a:schemeClr val="tx1">
                      <a:alpha val="3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나눔바른고딕" panose="020B0600000101010101" charset="-127"/>
                <a:ea typeface="나눔바른고딕" panose="020B0600000101010101" charset="-127"/>
              </a:endParaRPr>
            </a:p>
            <a:p>
              <a:pPr marL="285750" indent="-285750">
                <a:lnSpc>
                  <a:spcPct val="150000"/>
                </a:lnSpc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ko-KR" altLang="en-US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나눔바른고딕" panose="020B0600000101010101" charset="-127"/>
                  <a:ea typeface="나눔바른고딕" panose="020B0600000101010101" charset="-127"/>
                </a:rPr>
                <a:t>대학원 소개 및 학사 안내</a:t>
              </a:r>
              <a:endParaRPr lang="en-US" altLang="ko-KR" sz="1400" dirty="0">
                <a:ln>
                  <a:solidFill>
                    <a:schemeClr val="tx1">
                      <a:alpha val="3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나눔바른고딕" panose="020B0600000101010101" charset="-127"/>
                <a:ea typeface="나눔바른고딕" panose="020B0600000101010101" charset="-127"/>
              </a:endParaRPr>
            </a:p>
            <a:p>
              <a:pPr marL="285750" indent="-285750">
                <a:lnSpc>
                  <a:spcPct val="150000"/>
                </a:lnSpc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나눔바른고딕" panose="020B0600000101010101" charset="-127"/>
                  <a:ea typeface="나눔바른고딕" panose="020B0600000101010101" charset="-127"/>
                </a:rPr>
                <a:t>2026</a:t>
              </a:r>
              <a:r>
                <a:rPr lang="ko-KR" altLang="en-US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나눔바른고딕" panose="020B0600000101010101" charset="-127"/>
                  <a:ea typeface="나눔바른고딕" panose="020B0600000101010101" charset="-127"/>
                </a:rPr>
                <a:t>학년도</a:t>
              </a:r>
              <a:r>
                <a:rPr lang="en-US" altLang="ko-KR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나눔바른고딕" panose="020B0600000101010101" charset="-127"/>
                  <a:ea typeface="나눔바른고딕" panose="020B0600000101010101" charset="-127"/>
                </a:rPr>
                <a:t> </a:t>
              </a:r>
              <a:r>
                <a:rPr lang="ko-KR" altLang="en-US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나눔바른고딕" panose="020B0600000101010101" charset="-127"/>
                  <a:ea typeface="나눔바른고딕" panose="020B0600000101010101" charset="-127"/>
                </a:rPr>
                <a:t>전기 신입생 장학금</a:t>
              </a:r>
              <a:endParaRPr lang="en-US" altLang="ko-KR" sz="1400" dirty="0">
                <a:ln>
                  <a:solidFill>
                    <a:schemeClr val="tx1">
                      <a:alpha val="3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나눔바른고딕" panose="020B0600000101010101" charset="-127"/>
                <a:ea typeface="나눔바른고딕" panose="020B0600000101010101" charset="-127"/>
              </a:endParaRPr>
            </a:p>
            <a:p>
              <a:pPr marL="285750" indent="-285750">
                <a:lnSpc>
                  <a:spcPct val="150000"/>
                </a:lnSpc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ko-KR" altLang="en-US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나눔바른고딕" panose="020B0600000101010101" charset="-127"/>
                  <a:ea typeface="나눔바른고딕" panose="020B0600000101010101" charset="-127"/>
                </a:rPr>
                <a:t>도서관 이용 안내</a:t>
              </a:r>
              <a:endParaRPr lang="en-US" altLang="ko-KR" sz="1400" dirty="0">
                <a:ln>
                  <a:solidFill>
                    <a:schemeClr val="tx1">
                      <a:alpha val="3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나눔바른고딕" panose="020B0600000101010101" charset="-127"/>
                <a:ea typeface="나눔바른고딕" panose="020B0600000101010101" charset="-127"/>
              </a:endParaRPr>
            </a:p>
            <a:p>
              <a:pPr marL="285750" indent="-285750">
                <a:lnSpc>
                  <a:spcPct val="150000"/>
                </a:lnSpc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ko-KR" altLang="en-US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나눔바른고딕" panose="020B0600000101010101" charset="-127"/>
                  <a:ea typeface="나눔바른고딕" panose="020B0600000101010101" charset="-127"/>
                </a:rPr>
                <a:t>신입생 전공 </a:t>
              </a:r>
              <a:r>
                <a:rPr lang="en-US" altLang="ko-KR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나눔바른고딕" panose="020B0600000101010101" charset="-127"/>
                  <a:ea typeface="나눔바른고딕" panose="020B0600000101010101" charset="-127"/>
                </a:rPr>
                <a:t>Track </a:t>
              </a:r>
              <a:r>
                <a:rPr lang="ko-KR" altLang="en-US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나눔바른고딕" panose="020B0600000101010101" charset="-127"/>
                  <a:ea typeface="나눔바른고딕" panose="020B0600000101010101" charset="-127"/>
                </a:rPr>
                <a:t>신청 안내</a:t>
              </a:r>
              <a:endParaRPr lang="en-US" altLang="ko-KR" sz="1400" dirty="0">
                <a:ln>
                  <a:solidFill>
                    <a:schemeClr val="tx1">
                      <a:alpha val="3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나눔바른고딕" panose="020B0600000101010101" charset="-127"/>
                <a:ea typeface="나눔바른고딕" panose="020B0600000101010101" charset="-127"/>
              </a:endParaRPr>
            </a:p>
            <a:p>
              <a:pPr marL="285750" indent="-285750">
                <a:lnSpc>
                  <a:spcPct val="150000"/>
                </a:lnSpc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ko-KR" altLang="en-US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나눔바른고딕" panose="020B0600000101010101" charset="-127"/>
                  <a:ea typeface="나눔바른고딕" panose="020B0600000101010101" charset="-127"/>
                </a:rPr>
                <a:t>신입생 멘토</a:t>
              </a:r>
              <a:r>
                <a:rPr lang="en-US" altLang="ko-KR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나눔바른고딕" panose="020B0600000101010101" charset="-127"/>
                  <a:ea typeface="나눔바른고딕" panose="020B0600000101010101" charset="-127"/>
                </a:rPr>
                <a:t>-</a:t>
              </a:r>
              <a:r>
                <a:rPr lang="ko-KR" altLang="en-US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나눔바른고딕" panose="020B0600000101010101" charset="-127"/>
                  <a:ea typeface="나눔바른고딕" panose="020B0600000101010101" charset="-127"/>
                </a:rPr>
                <a:t>멘티 제도 안내</a:t>
              </a:r>
              <a:endParaRPr lang="en-US" altLang="ko-KR" sz="1400" dirty="0">
                <a:ln>
                  <a:solidFill>
                    <a:schemeClr val="tx1">
                      <a:alpha val="3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나눔바른고딕" panose="020B0600000101010101" charset="-127"/>
                <a:ea typeface="나눔바른고딕" panose="020B0600000101010101" charset="-127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93764C0-FE17-4FD3-8333-010B27E8C4C8}"/>
                </a:ext>
              </a:extLst>
            </p:cNvPr>
            <p:cNvSpPr txBox="1"/>
            <p:nvPr/>
          </p:nvSpPr>
          <p:spPr>
            <a:xfrm>
              <a:off x="4579140" y="3559234"/>
              <a:ext cx="1975410" cy="711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ko-KR" altLang="en-US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나눔바른고딕" panose="020B0600000101010101" charset="-127"/>
                  <a:ea typeface="나눔바른고딕" panose="020B0600000101010101" charset="-127"/>
                </a:rPr>
                <a:t>학생회 소개 및 환영사</a:t>
              </a:r>
              <a:endParaRPr lang="en-US" altLang="ko-KR" sz="1400" dirty="0">
                <a:ln>
                  <a:solidFill>
                    <a:schemeClr val="tx1">
                      <a:alpha val="30000"/>
                    </a:schemeClr>
                  </a:solidFill>
                </a:ln>
                <a:latin typeface="나눔바른고딕" panose="020B0600000101010101" charset="-127"/>
                <a:ea typeface="나눔바른고딕" panose="020B0600000101010101" charset="-127"/>
              </a:endParaRPr>
            </a:p>
            <a:p>
              <a:pPr marL="285750" indent="-285750">
                <a:lnSpc>
                  <a:spcPct val="150000"/>
                </a:lnSpc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ko-KR" altLang="en-US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나눔바른고딕" panose="020B0600000101010101" charset="-127"/>
                  <a:ea typeface="나눔바른고딕" panose="020B0600000101010101" charset="-127"/>
                </a:rPr>
                <a:t>동아리 소개</a:t>
              </a:r>
              <a:endParaRPr lang="en-US" altLang="ko-KR" sz="1400" dirty="0">
                <a:ln>
                  <a:solidFill>
                    <a:schemeClr val="tx1">
                      <a:alpha val="30000"/>
                    </a:schemeClr>
                  </a:solidFill>
                </a:ln>
                <a:latin typeface="나눔바른고딕" panose="020B0600000101010101" charset="-127"/>
                <a:ea typeface="나눔바른고딕" panose="020B0600000101010101" charset="-127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00471F13-B65F-46E4-88E9-8817767258A2}"/>
              </a:ext>
            </a:extLst>
          </p:cNvPr>
          <p:cNvGrpSpPr/>
          <p:nvPr/>
        </p:nvGrpSpPr>
        <p:grpSpPr>
          <a:xfrm>
            <a:off x="702166" y="1443726"/>
            <a:ext cx="2941805" cy="2243094"/>
            <a:chOff x="-1205256" y="1670711"/>
            <a:chExt cx="2859254" cy="2033476"/>
          </a:xfrm>
        </p:grpSpPr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197A8592-01FE-460A-9351-B17B1CA5D6DB}"/>
                </a:ext>
              </a:extLst>
            </p:cNvPr>
            <p:cNvGrpSpPr/>
            <p:nvPr/>
          </p:nvGrpSpPr>
          <p:grpSpPr>
            <a:xfrm>
              <a:off x="-1205256" y="2825345"/>
              <a:ext cx="2859254" cy="878842"/>
              <a:chOff x="899550" y="2810663"/>
              <a:chExt cx="2488053" cy="878842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6ABA299-741E-419A-8A94-D88BF3227B72}"/>
                  </a:ext>
                </a:extLst>
              </p:cNvPr>
              <p:cNvSpPr txBox="1"/>
              <p:nvPr/>
            </p:nvSpPr>
            <p:spPr>
              <a:xfrm>
                <a:off x="899550" y="2810663"/>
                <a:ext cx="156238" cy="4185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ko-KR" altLang="en-US" sz="2400" b="1" dirty="0">
                  <a:latin typeface="나눔바른고딕" panose="020B0600000101010101" charset="-127"/>
                  <a:ea typeface="나눔바른고딕" panose="020B0600000101010101" charset="-127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42B5AAA-AD48-43AF-B474-BCAC844A3762}"/>
                  </a:ext>
                </a:extLst>
              </p:cNvPr>
              <p:cNvSpPr txBox="1"/>
              <p:nvPr/>
            </p:nvSpPr>
            <p:spPr>
              <a:xfrm>
                <a:off x="899550" y="3337249"/>
                <a:ext cx="2488053" cy="352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buClr>
                    <a:schemeClr val="bg1">
                      <a:lumMod val="50000"/>
                    </a:schemeClr>
                  </a:buClr>
                </a:pPr>
                <a:endParaRPr lang="en-US" altLang="ko-KR" sz="1400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나눔바른고딕" panose="020B0600000101010101" charset="-127"/>
                  <a:ea typeface="나눔바른고딕" panose="020B0600000101010101" charset="-127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3C29B69-159C-4553-8459-2BA7CDC92AA1}"/>
                </a:ext>
              </a:extLst>
            </p:cNvPr>
            <p:cNvSpPr txBox="1"/>
            <p:nvPr/>
          </p:nvSpPr>
          <p:spPr>
            <a:xfrm>
              <a:off x="-77622" y="1670711"/>
              <a:ext cx="1261728" cy="1060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01</a:t>
              </a:r>
              <a:endParaRPr lang="ko-KR" altLang="en-US" sz="70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9468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903253" y="816607"/>
            <a:ext cx="4754602" cy="321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 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맞춤형 교육과정</a:t>
            </a:r>
          </a:p>
        </p:txBody>
      </p:sp>
      <p:cxnSp>
        <p:nvCxnSpPr>
          <p:cNvPr id="8" name="AutoShape 50"/>
          <p:cNvCxnSpPr>
            <a:cxnSpLocks noChangeShapeType="1"/>
            <a:stCxn id="11" idx="6"/>
            <a:endCxn id="19" idx="1"/>
          </p:cNvCxnSpPr>
          <p:nvPr/>
        </p:nvCxnSpPr>
        <p:spPr bwMode="auto">
          <a:xfrm>
            <a:off x="3867168" y="4876245"/>
            <a:ext cx="722490" cy="1009812"/>
          </a:xfrm>
          <a:prstGeom prst="straightConnector1">
            <a:avLst/>
          </a:prstGeom>
          <a:noFill/>
          <a:ln w="19050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" name="Arc 11"/>
          <p:cNvSpPr>
            <a:spLocks/>
          </p:cNvSpPr>
          <p:nvPr/>
        </p:nvSpPr>
        <p:spPr bwMode="gray">
          <a:xfrm>
            <a:off x="808076" y="2764390"/>
            <a:ext cx="1540136" cy="1678434"/>
          </a:xfrm>
          <a:custGeom>
            <a:avLst/>
            <a:gdLst>
              <a:gd name="G0" fmla="+- 0 0 0"/>
              <a:gd name="G1" fmla="+- 14860 0 0"/>
              <a:gd name="G2" fmla="+- 21600 0 0"/>
              <a:gd name="T0" fmla="*/ 15676 w 21600"/>
              <a:gd name="T1" fmla="*/ 0 h 30113"/>
              <a:gd name="T2" fmla="*/ 15294 w 21600"/>
              <a:gd name="T3" fmla="*/ 30113 h 30113"/>
              <a:gd name="T4" fmla="*/ 0 w 21600"/>
              <a:gd name="T5" fmla="*/ 14860 h 30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0113" fill="none" extrusionOk="0">
                <a:moveTo>
                  <a:pt x="15676" y="-1"/>
                </a:moveTo>
                <a:cubicBezTo>
                  <a:pt x="19479" y="4012"/>
                  <a:pt x="21600" y="9331"/>
                  <a:pt x="21600" y="14860"/>
                </a:cubicBezTo>
                <a:cubicBezTo>
                  <a:pt x="21600" y="20578"/>
                  <a:pt x="19332" y="26063"/>
                  <a:pt x="15293" y="30112"/>
                </a:cubicBezTo>
              </a:path>
              <a:path w="21600" h="30113" stroke="0" extrusionOk="0">
                <a:moveTo>
                  <a:pt x="15676" y="-1"/>
                </a:moveTo>
                <a:cubicBezTo>
                  <a:pt x="19479" y="4012"/>
                  <a:pt x="21600" y="9331"/>
                  <a:pt x="21600" y="14860"/>
                </a:cubicBezTo>
                <a:cubicBezTo>
                  <a:pt x="21600" y="20578"/>
                  <a:pt x="19332" y="26063"/>
                  <a:pt x="15293" y="30112"/>
                </a:cubicBezTo>
                <a:lnTo>
                  <a:pt x="0" y="14860"/>
                </a:lnTo>
                <a:close/>
              </a:path>
            </a:pathLst>
          </a:cu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>
              <a:solidFill>
                <a:prstClr val="black"/>
              </a:solidFill>
              <a:latin typeface="이화체" panose="02000300000000000000" pitchFamily="2" charset="-127"/>
              <a:ea typeface="이화체" panose="02000300000000000000" pitchFamily="2" charset="-127"/>
            </a:endParaRPr>
          </a:p>
        </p:txBody>
      </p:sp>
      <p:sp>
        <p:nvSpPr>
          <p:cNvPr id="10" name="Oval 17"/>
          <p:cNvSpPr>
            <a:spLocks noChangeArrowheads="1"/>
          </p:cNvSpPr>
          <p:nvPr/>
        </p:nvSpPr>
        <p:spPr bwMode="auto">
          <a:xfrm>
            <a:off x="2607236" y="1754122"/>
            <a:ext cx="1259932" cy="1259931"/>
          </a:xfrm>
          <a:prstGeom prst="ellipse">
            <a:avLst/>
          </a:prstGeom>
          <a:solidFill>
            <a:srgbClr val="F8F8F8">
              <a:lumMod val="75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7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스퀘어 ExtraBold" panose="020B0600000101010101" charset="-127"/>
              </a:rPr>
              <a:t>학사 및</a:t>
            </a:r>
            <a:endParaRPr kumimoji="0" lang="en-US" altLang="ko-KR" sz="1700" kern="0" dirty="0">
              <a:solidFill>
                <a:prstClr val="black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나눔스퀘어 ExtraBold" panose="020B0600000101010101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7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스퀘어 ExtraBold" panose="020B0600000101010101" charset="-127"/>
              </a:rPr>
              <a:t>논문지도</a:t>
            </a:r>
          </a:p>
        </p:txBody>
      </p:sp>
      <p:sp>
        <p:nvSpPr>
          <p:cNvPr id="11" name="Oval 19"/>
          <p:cNvSpPr>
            <a:spLocks noChangeArrowheads="1"/>
          </p:cNvSpPr>
          <p:nvPr/>
        </p:nvSpPr>
        <p:spPr bwMode="auto">
          <a:xfrm>
            <a:off x="2607236" y="4246279"/>
            <a:ext cx="1259932" cy="125993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7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트랙강화</a:t>
            </a:r>
          </a:p>
        </p:txBody>
      </p:sp>
      <p:sp>
        <p:nvSpPr>
          <p:cNvPr id="12" name="Oval 22"/>
          <p:cNvSpPr>
            <a:spLocks noChangeArrowheads="1"/>
          </p:cNvSpPr>
          <p:nvPr/>
        </p:nvSpPr>
        <p:spPr bwMode="gray">
          <a:xfrm flipH="1">
            <a:off x="726182" y="2915643"/>
            <a:ext cx="1313948" cy="1330636"/>
          </a:xfrm>
          <a:prstGeom prst="ellipse">
            <a:avLst/>
          </a:prstGeom>
          <a:noFill/>
          <a:ln w="69850" algn="ctr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dirty="0">
              <a:solidFill>
                <a:prstClr val="black"/>
              </a:solidFill>
              <a:latin typeface="나눔바른고딕" panose="020B0600000101010101" charset="-127"/>
              <a:ea typeface="나눔바른고딕" panose="020B0600000101010101" charset="-127"/>
            </a:endParaRPr>
          </a:p>
        </p:txBody>
      </p:sp>
      <p:cxnSp>
        <p:nvCxnSpPr>
          <p:cNvPr id="14" name="AutoShape 48"/>
          <p:cNvCxnSpPr>
            <a:cxnSpLocks noChangeShapeType="1"/>
            <a:stCxn id="11" idx="6"/>
            <a:endCxn id="17" idx="1"/>
          </p:cNvCxnSpPr>
          <p:nvPr/>
        </p:nvCxnSpPr>
        <p:spPr bwMode="auto">
          <a:xfrm flipV="1">
            <a:off x="3867168" y="4848880"/>
            <a:ext cx="722490" cy="27365"/>
          </a:xfrm>
          <a:prstGeom prst="straightConnector1">
            <a:avLst/>
          </a:prstGeom>
          <a:noFill/>
          <a:ln w="19050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5" name="AutoShape 49"/>
          <p:cNvCxnSpPr>
            <a:cxnSpLocks noChangeShapeType="1"/>
            <a:stCxn id="10" idx="6"/>
            <a:endCxn id="16" idx="1"/>
          </p:cNvCxnSpPr>
          <p:nvPr/>
        </p:nvCxnSpPr>
        <p:spPr bwMode="auto">
          <a:xfrm flipV="1">
            <a:off x="3867168" y="1962086"/>
            <a:ext cx="722490" cy="422002"/>
          </a:xfrm>
          <a:prstGeom prst="straightConnector1">
            <a:avLst/>
          </a:prstGeom>
          <a:noFill/>
          <a:ln w="19050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6" name="AutoShape 36"/>
          <p:cNvSpPr>
            <a:spLocks noChangeArrowheads="1"/>
          </p:cNvSpPr>
          <p:nvPr/>
        </p:nvSpPr>
        <p:spPr bwMode="gray">
          <a:xfrm>
            <a:off x="4589658" y="1639016"/>
            <a:ext cx="4993252" cy="64614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algn="ctr">
            <a:solidFill>
              <a:srgbClr val="96969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7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7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스퀘어 Bold" panose="020B0600000101010101" charset="-127"/>
              </a:rPr>
              <a:t>입학부터 졸업까지 </a:t>
            </a:r>
            <a:r>
              <a:rPr kumimoji="0" lang="ko-KR" altLang="en-US" sz="17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스퀘어 Bold" panose="020B0600000101010101" charset="-127"/>
              </a:rPr>
              <a:t>전임 교원의 </a:t>
            </a:r>
            <a:r>
              <a:rPr kumimoji="0" lang="en-US" altLang="ko-KR" sz="17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스퀘어 Bold" panose="020B0600000101010101" charset="-127"/>
              </a:rPr>
              <a:t>1:1 </a:t>
            </a:r>
            <a:r>
              <a:rPr kumimoji="0" lang="ko-KR" altLang="en-US" sz="17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스퀘어 Bold" panose="020B0600000101010101" charset="-127"/>
              </a:rPr>
              <a:t>지도체제</a:t>
            </a:r>
          </a:p>
        </p:txBody>
      </p:sp>
      <p:sp>
        <p:nvSpPr>
          <p:cNvPr id="17" name="AutoShape 37"/>
          <p:cNvSpPr>
            <a:spLocks noChangeArrowheads="1"/>
          </p:cNvSpPr>
          <p:nvPr/>
        </p:nvSpPr>
        <p:spPr bwMode="gray">
          <a:xfrm>
            <a:off x="4589658" y="4417665"/>
            <a:ext cx="4993254" cy="862429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algn="ctr">
            <a:solidFill>
              <a:srgbClr val="96969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임상상담실천 </a:t>
            </a:r>
            <a:r>
              <a:rPr kumimoji="0" lang="en-US" altLang="ko-KR" sz="1600" b="1" kern="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Track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융합학문시대에 대응하는 상담실무능력을 갖춘 전문사회복지사 양성</a:t>
            </a:r>
            <a:endParaRPr kumimoji="0" lang="en-US" altLang="ko-KR" sz="1700" kern="0" dirty="0">
              <a:solidFill>
                <a:prstClr val="black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18" name="AutoShape 48"/>
          <p:cNvCxnSpPr>
            <a:cxnSpLocks noChangeShapeType="1"/>
            <a:stCxn id="9" idx="1"/>
            <a:endCxn id="11" idx="2"/>
          </p:cNvCxnSpPr>
          <p:nvPr/>
        </p:nvCxnSpPr>
        <p:spPr bwMode="auto">
          <a:xfrm>
            <a:off x="1898578" y="4442824"/>
            <a:ext cx="708658" cy="433421"/>
          </a:xfrm>
          <a:prstGeom prst="straightConnector1">
            <a:avLst/>
          </a:prstGeom>
          <a:noFill/>
          <a:ln w="1905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9" name="AutoShape 37"/>
          <p:cNvSpPr>
            <a:spLocks noChangeArrowheads="1"/>
          </p:cNvSpPr>
          <p:nvPr/>
        </p:nvSpPr>
        <p:spPr bwMode="gray">
          <a:xfrm>
            <a:off x="4589658" y="5454842"/>
            <a:ext cx="4993252" cy="862429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algn="ctr">
            <a:solidFill>
              <a:srgbClr val="96969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kern="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kumimoji="0" lang="ko-KR" altLang="en-US" sz="1600" b="1" kern="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시민사회복지정책 </a:t>
            </a:r>
            <a:r>
              <a:rPr kumimoji="0" lang="en-US" altLang="ko-KR" sz="1600" b="1" kern="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Track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신사회적 위험</a:t>
            </a:r>
            <a:r>
              <a:rPr kumimoji="0" lang="en-US" altLang="ko-KR" sz="12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4</a:t>
            </a:r>
            <a:r>
              <a:rPr kumimoji="0" lang="ko-KR" altLang="en-US" sz="1200" kern="0" dirty="0" err="1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차산업혁명</a:t>
            </a:r>
            <a:r>
              <a:rPr kumimoji="0" lang="ko-KR" altLang="en-US" sz="12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시대에 대응하는 사회복지정책가 양성</a:t>
            </a:r>
            <a:endParaRPr kumimoji="0" lang="en-US" altLang="ko-KR" sz="1700" kern="0" dirty="0">
              <a:solidFill>
                <a:prstClr val="black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0" name="AutoShape 37"/>
          <p:cNvSpPr>
            <a:spLocks noChangeArrowheads="1"/>
          </p:cNvSpPr>
          <p:nvPr/>
        </p:nvSpPr>
        <p:spPr bwMode="gray">
          <a:xfrm>
            <a:off x="4589658" y="3419669"/>
            <a:ext cx="4993254" cy="862429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algn="ctr">
            <a:solidFill>
              <a:srgbClr val="96969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kumimoji="0" lang="ko-KR" altLang="en-US" sz="1600" b="1" kern="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일반사회복지 </a:t>
            </a:r>
            <a:r>
              <a:rPr kumimoji="0" lang="en-US" altLang="ko-KR" sz="1600" b="1" kern="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Track </a:t>
            </a:r>
            <a:endParaRPr lang="en-US" altLang="ko-KR" sz="1600" kern="0" dirty="0">
              <a:solidFill>
                <a:srgbClr val="00206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사회복지학에 입문하는</a:t>
            </a:r>
            <a:r>
              <a:rPr kumimoji="0" lang="en-US" altLang="ko-KR" sz="12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kumimoji="0" lang="ko-KR" altLang="en-US" sz="1200" kern="0" dirty="0" err="1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사회복지사</a:t>
            </a:r>
            <a:r>
              <a:rPr kumimoji="0" lang="ko-KR" altLang="en-US" sz="12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양성</a:t>
            </a:r>
            <a:endParaRPr kumimoji="0" lang="en-US" altLang="ko-KR" sz="1700" kern="0" dirty="0">
              <a:solidFill>
                <a:prstClr val="black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21" name="AutoShape 50"/>
          <p:cNvCxnSpPr>
            <a:cxnSpLocks noChangeShapeType="1"/>
            <a:stCxn id="11" idx="6"/>
            <a:endCxn id="20" idx="1"/>
          </p:cNvCxnSpPr>
          <p:nvPr/>
        </p:nvCxnSpPr>
        <p:spPr bwMode="auto">
          <a:xfrm flipV="1">
            <a:off x="3867168" y="3850884"/>
            <a:ext cx="722490" cy="1025361"/>
          </a:xfrm>
          <a:prstGeom prst="straightConnector1">
            <a:avLst/>
          </a:prstGeom>
          <a:noFill/>
          <a:ln w="19050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2" name="AutoShape 48"/>
          <p:cNvCxnSpPr>
            <a:cxnSpLocks noChangeShapeType="1"/>
            <a:stCxn id="9" idx="0"/>
            <a:endCxn id="10" idx="2"/>
          </p:cNvCxnSpPr>
          <p:nvPr/>
        </p:nvCxnSpPr>
        <p:spPr bwMode="auto">
          <a:xfrm flipV="1">
            <a:off x="1925815" y="2384088"/>
            <a:ext cx="681421" cy="380302"/>
          </a:xfrm>
          <a:prstGeom prst="straightConnector1">
            <a:avLst/>
          </a:prstGeom>
          <a:noFill/>
          <a:ln w="1905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3" name="Rectangle 31"/>
          <p:cNvSpPr>
            <a:spLocks noChangeArrowheads="1"/>
          </p:cNvSpPr>
          <p:nvPr/>
        </p:nvSpPr>
        <p:spPr bwMode="black">
          <a:xfrm>
            <a:off x="790977" y="3262031"/>
            <a:ext cx="11561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Arial" charset="0"/>
              </a:rPr>
              <a:t>사회복지대학원</a:t>
            </a:r>
            <a:endParaRPr kumimoji="0" lang="en-US" altLang="ko-KR" sz="2000" b="1" kern="0" dirty="0">
              <a:latin typeface="나눔바른고딕" panose="020B0603020101020101" pitchFamily="50" charset="-127"/>
              <a:ea typeface="나눔바른고딕" panose="020B0603020101020101" pitchFamily="50" charset="-127"/>
              <a:cs typeface="Arial" charset="0"/>
            </a:endParaRPr>
          </a:p>
        </p:txBody>
      </p:sp>
      <p:sp>
        <p:nvSpPr>
          <p:cNvPr id="25" name="AutoShape 36">
            <a:extLst>
              <a:ext uri="{FF2B5EF4-FFF2-40B4-BE49-F238E27FC236}">
                <a16:creationId xmlns:a16="http://schemas.microsoft.com/office/drawing/2014/main" id="{06E0D65D-B3D4-4A77-8241-021D8A4A14F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89658" y="2386033"/>
            <a:ext cx="4993252" cy="64614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algn="ctr">
            <a:solidFill>
              <a:srgbClr val="96969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7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스퀘어 ExtraBold" panose="020B0600000101010101" charset="-127"/>
              </a:rPr>
              <a:t> </a:t>
            </a:r>
            <a:r>
              <a:rPr lang="ko-KR" altLang="en-US" sz="1700" kern="0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haroni" panose="020B0604020202020204" pitchFamily="2" charset="-79"/>
              </a:rPr>
              <a:t>지도교수와의 간담회 실시</a:t>
            </a:r>
            <a:endParaRPr kumimoji="0" lang="ko-KR" altLang="en-US" sz="1700" kern="0" dirty="0">
              <a:solidFill>
                <a:prstClr val="black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haroni" panose="020B0604020202020204" pitchFamily="2" charset="-79"/>
            </a:endParaRPr>
          </a:p>
        </p:txBody>
      </p:sp>
      <p:cxnSp>
        <p:nvCxnSpPr>
          <p:cNvPr id="28" name="AutoShape 49">
            <a:extLst>
              <a:ext uri="{FF2B5EF4-FFF2-40B4-BE49-F238E27FC236}">
                <a16:creationId xmlns:a16="http://schemas.microsoft.com/office/drawing/2014/main" id="{C91E2BCD-E83E-4ABE-A7F9-70155B725DB3}"/>
              </a:ext>
            </a:extLst>
          </p:cNvPr>
          <p:cNvCxnSpPr>
            <a:cxnSpLocks noChangeShapeType="1"/>
            <a:stCxn id="10" idx="6"/>
            <a:endCxn id="25" idx="1"/>
          </p:cNvCxnSpPr>
          <p:nvPr/>
        </p:nvCxnSpPr>
        <p:spPr bwMode="auto">
          <a:xfrm>
            <a:off x="3867168" y="2384088"/>
            <a:ext cx="722490" cy="325015"/>
          </a:xfrm>
          <a:prstGeom prst="straightConnector1">
            <a:avLst/>
          </a:prstGeom>
          <a:noFill/>
          <a:ln w="19050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" name="직사각형 1">
            <a:extLst>
              <a:ext uri="{FF2B5EF4-FFF2-40B4-BE49-F238E27FC236}">
                <a16:creationId xmlns:a16="http://schemas.microsoft.com/office/drawing/2014/main" id="{B748112D-2F90-C411-68CC-E9F94C8D17BE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A874C55-D655-D1FA-58FC-0A508B5B91B4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555B06-D415-D5CE-8680-91BEE891EB5C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67D5AD4B-44BF-0DF7-97E5-FEC2DBAA89E0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BE97793B-DCA4-15D9-10B5-4652979AD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F5B5F44-1681-99DA-50F7-665F079261E0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7119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직사각형 76">
            <a:extLst>
              <a:ext uri="{FF2B5EF4-FFF2-40B4-BE49-F238E27FC236}">
                <a16:creationId xmlns:a16="http://schemas.microsoft.com/office/drawing/2014/main" id="{232DEDD9-1AB9-4F38-BFDD-78B87194AF5D}"/>
              </a:ext>
            </a:extLst>
          </p:cNvPr>
          <p:cNvSpPr/>
          <p:nvPr/>
        </p:nvSpPr>
        <p:spPr>
          <a:xfrm rot="18900000">
            <a:off x="1255581" y="4721138"/>
            <a:ext cx="1220092" cy="1220092"/>
          </a:xfrm>
          <a:prstGeom prst="rect">
            <a:avLst/>
          </a:prstGeom>
          <a:solidFill>
            <a:srgbClr val="115911">
              <a:alpha val="89804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EAE6E4CA-044F-4C15-9BAA-C38128E782A3}"/>
              </a:ext>
            </a:extLst>
          </p:cNvPr>
          <p:cNvSpPr/>
          <p:nvPr/>
        </p:nvSpPr>
        <p:spPr>
          <a:xfrm rot="18900000">
            <a:off x="1255580" y="3222011"/>
            <a:ext cx="1220092" cy="1220092"/>
          </a:xfrm>
          <a:prstGeom prst="rect">
            <a:avLst/>
          </a:prstGeom>
          <a:solidFill>
            <a:srgbClr val="0CA050">
              <a:alpha val="89804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E03E9C1A-A401-4771-9CF4-5F07853FC67F}"/>
              </a:ext>
            </a:extLst>
          </p:cNvPr>
          <p:cNvSpPr/>
          <p:nvPr/>
        </p:nvSpPr>
        <p:spPr>
          <a:xfrm rot="18900000">
            <a:off x="1255581" y="1722885"/>
            <a:ext cx="1220092" cy="1220092"/>
          </a:xfrm>
          <a:prstGeom prst="rect">
            <a:avLst/>
          </a:prstGeom>
          <a:solidFill>
            <a:schemeClr val="accent6">
              <a:lumMod val="60000"/>
              <a:lumOff val="40000"/>
              <a:alpha val="9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2588731" y="1512175"/>
            <a:ext cx="6557246" cy="158339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285750" indent="-285750">
              <a:lnSpc>
                <a:spcPct val="11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최우수입학 장학금</a:t>
            </a:r>
            <a:r>
              <a:rPr lang="en-US" altLang="ko-KR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신입생</a:t>
            </a:r>
            <a:r>
              <a:rPr lang="en-US" altLang="ko-KR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    </a:t>
            </a:r>
          </a:p>
          <a:p>
            <a:pPr marL="285750" indent="-285750">
              <a:lnSpc>
                <a:spcPct val="11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우수입학 장학금</a:t>
            </a:r>
            <a:r>
              <a:rPr lang="en-US" altLang="ko-KR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신입생</a:t>
            </a:r>
            <a:r>
              <a:rPr lang="en-US" altLang="ko-KR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pPr marL="285750" indent="-285750">
              <a:lnSpc>
                <a:spcPct val="11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미래인재 장학금</a:t>
            </a:r>
            <a:r>
              <a:rPr lang="en-US" altLang="ko-KR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신입생</a:t>
            </a:r>
            <a:r>
              <a:rPr lang="en-US" altLang="ko-KR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pPr marL="285750" indent="-285750">
              <a:lnSpc>
                <a:spcPct val="11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성적우수 장학금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연구조교 장학금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학생조교 장학금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이화복지</a:t>
            </a:r>
            <a:r>
              <a:rPr lang="en-US" altLang="ko-KR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I </a:t>
            </a: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장학금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이자지원 장학금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사회복지선도 장학금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홍보대사 장학금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선배라면 장학금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Clr>
                <a:schemeClr val="accent6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재직자 장학금</a:t>
            </a:r>
            <a:r>
              <a:rPr lang="en-US" altLang="ko-KR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신입생</a:t>
            </a:r>
            <a:r>
              <a:rPr lang="en-US" altLang="ko-KR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입학금 면제</a:t>
            </a:r>
            <a:r>
              <a:rPr lang="en-US" altLang="ko-KR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</p:txBody>
      </p:sp>
      <p:sp>
        <p:nvSpPr>
          <p:cNvPr id="10" name="모서리가 둥근 직사각형 9"/>
          <p:cNvSpPr/>
          <p:nvPr/>
        </p:nvSpPr>
        <p:spPr>
          <a:xfrm>
            <a:off x="2588731" y="3191135"/>
            <a:ext cx="6557246" cy="149912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119B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285750" indent="-285750">
              <a:lnSpc>
                <a:spcPct val="110000"/>
              </a:lnSpc>
              <a:buClr>
                <a:srgbClr val="119B11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후암문화재단 장학금</a:t>
            </a:r>
            <a:r>
              <a:rPr lang="en-US" altLang="ko-KR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구 경원문화재단</a:t>
            </a:r>
            <a:r>
              <a:rPr lang="en-US" altLang="ko-KR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pPr marL="285750" indent="-285750">
              <a:lnSpc>
                <a:spcPct val="110000"/>
              </a:lnSpc>
              <a:buClr>
                <a:srgbClr val="119B11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감리회여선교회</a:t>
            </a: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장학금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Clr>
                <a:srgbClr val="119B11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소화재단 장학금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Clr>
                <a:srgbClr val="119B11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중부재단 이혜원 장학금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Clr>
                <a:srgbClr val="119B11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사회복지대학원 동창회 장학금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Clr>
                <a:srgbClr val="119B11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김혜옥 장학금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Clr>
                <a:srgbClr val="119B11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밝은청소년허들링</a:t>
            </a: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장학금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Clr>
                <a:srgbClr val="119B11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사회복지대학원 해외연수 장학금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Clr>
                <a:srgbClr val="119B11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유지장학금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10000"/>
              </a:lnSpc>
              <a:buClr>
                <a:srgbClr val="119B11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사회복지대학원</a:t>
            </a:r>
            <a:r>
              <a:rPr lang="en-US" altLang="ko-KR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장학금</a:t>
            </a:r>
          </a:p>
        </p:txBody>
      </p:sp>
      <p:sp>
        <p:nvSpPr>
          <p:cNvPr id="11" name="모서리가 둥근 직사각형 10"/>
          <p:cNvSpPr/>
          <p:nvPr/>
        </p:nvSpPr>
        <p:spPr>
          <a:xfrm>
            <a:off x="2588731" y="4808177"/>
            <a:ext cx="6557246" cy="11312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1159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0" numCol="2" rtlCol="0" anchor="ctr"/>
          <a:lstStyle/>
          <a:p>
            <a:pPr marL="285750" indent="-285750">
              <a:lnSpc>
                <a:spcPct val="150000"/>
              </a:lnSpc>
              <a:buClr>
                <a:srgbClr val="115911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한국장학재단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50000"/>
              </a:lnSpc>
              <a:buClr>
                <a:srgbClr val="115911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학자금대출제도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>
              <a:lnSpc>
                <a:spcPct val="150000"/>
              </a:lnSpc>
              <a:buClr>
                <a:srgbClr val="115911"/>
              </a:buClr>
            </a:pP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50000"/>
              </a:lnSpc>
              <a:buClr>
                <a:srgbClr val="115911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개인교수연구과제</a:t>
            </a:r>
            <a:endParaRPr lang="en-US" altLang="ko-KR" sz="14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85750" indent="-285750">
              <a:lnSpc>
                <a:spcPct val="150000"/>
              </a:lnSpc>
              <a:buClr>
                <a:srgbClr val="115911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조교장학금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96069" y="1980891"/>
            <a:ext cx="939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스퀘어 ExtraBold" panose="020B0600000101010101" charset="-127"/>
              </a:rPr>
              <a:t>교내</a:t>
            </a:r>
            <a:endParaRPr lang="en-US" altLang="ko-KR" sz="20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나눔스퀘어 ExtraBold" panose="020B0600000101010101" charset="-127"/>
            </a:endParaRPr>
          </a:p>
          <a:p>
            <a:pPr algn="ctr"/>
            <a:r>
              <a:rPr lang="ko-KR" altLang="en-US" sz="20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스퀘어 ExtraBold" panose="020B0600000101010101" charset="-127"/>
              </a:rPr>
              <a:t>장학금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96069" y="3480017"/>
            <a:ext cx="939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교외</a:t>
            </a:r>
            <a:endParaRPr lang="en-US" altLang="ko-KR" sz="20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20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장학금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96069" y="5131129"/>
            <a:ext cx="939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기타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9F09E24-73E3-C768-C910-2F5FD0494B66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BC71E23-3876-1979-9016-523A76986BBF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310FB4-2672-62A1-7309-B1292F5A0A09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sp>
        <p:nvSpPr>
          <p:cNvPr id="9" name="텍스트 개체 틀 9">
            <a:extLst>
              <a:ext uri="{FF2B5EF4-FFF2-40B4-BE49-F238E27FC236}">
                <a16:creationId xmlns:a16="http://schemas.microsoft.com/office/drawing/2014/main" id="{FD5FCA0F-2363-5E18-0220-3F23DFA2860D}"/>
              </a:ext>
            </a:extLst>
          </p:cNvPr>
          <p:cNvSpPr txBox="1">
            <a:spLocks/>
          </p:cNvSpPr>
          <p:nvPr/>
        </p:nvSpPr>
        <p:spPr>
          <a:xfrm>
            <a:off x="903253" y="791366"/>
            <a:ext cx="4754602" cy="321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 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장학금 지원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0B579564-DB74-ADFD-A011-F82115BE1776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5ED3E675-127B-5762-731A-B6F5F86CB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0BFFD9A-1F67-FCCE-7F35-27512426ED59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7277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직사각형 79">
            <a:extLst>
              <a:ext uri="{FF2B5EF4-FFF2-40B4-BE49-F238E27FC236}">
                <a16:creationId xmlns:a16="http://schemas.microsoft.com/office/drawing/2014/main" id="{E03E9C1A-A401-4771-9CF4-5F07853FC67F}"/>
              </a:ext>
            </a:extLst>
          </p:cNvPr>
          <p:cNvSpPr/>
          <p:nvPr/>
        </p:nvSpPr>
        <p:spPr>
          <a:xfrm rot="18900000">
            <a:off x="792208" y="3213591"/>
            <a:ext cx="1220092" cy="1220092"/>
          </a:xfrm>
          <a:prstGeom prst="rect">
            <a:avLst/>
          </a:prstGeom>
          <a:solidFill>
            <a:schemeClr val="accent6">
              <a:lumMod val="60000"/>
              <a:lumOff val="40000"/>
              <a:alpha val="9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0000101010101" charset="-127"/>
              <a:ea typeface="나눔바른고딕" panose="020B0600000101010101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707364"/>
              </p:ext>
            </p:extLst>
          </p:nvPr>
        </p:nvGraphicFramePr>
        <p:xfrm>
          <a:off x="2069068" y="1404710"/>
          <a:ext cx="7340602" cy="4873811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77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3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23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장학금명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신청자격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0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최우수입학</a:t>
                      </a:r>
                      <a:r>
                        <a:rPr lang="en-US" altLang="ko-KR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/</a:t>
                      </a:r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우수입학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신입생 중 전형 성적 우수자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3048"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미래인재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신입생 중 사회복지분야 종사자로서 전문역량이 뛰어난 자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, 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또는 미래 </a:t>
                      </a:r>
                      <a:r>
                        <a:rPr lang="ko-KR" altLang="en-US" sz="1400" b="0" i="0" kern="1200" dirty="0" err="1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인재로서의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 잠재적 역량이 인정되는 자</a:t>
                      </a:r>
                      <a:endParaRPr lang="ko-KR" altLang="en-US" sz="1400" dirty="0">
                        <a:latin typeface="나눔바른고딕" panose="020B0600000101010101" charset="-127"/>
                        <a:ea typeface="나눔바른고딕" panose="020B0600000101010101" charset="-127"/>
                        <a:cs typeface="나눔바른고딕" panose="020B0600000101010101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483591"/>
                  </a:ext>
                </a:extLst>
              </a:tr>
              <a:tr h="3820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성적우수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학기 별</a:t>
                      </a:r>
                      <a:r>
                        <a:rPr lang="en-US" altLang="ko-KR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(2~4</a:t>
                      </a:r>
                      <a:r>
                        <a:rPr lang="ko-KR" altLang="en-US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학기</a:t>
                      </a:r>
                      <a:r>
                        <a:rPr lang="en-US" altLang="ko-KR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)</a:t>
                      </a:r>
                      <a:r>
                        <a:rPr lang="ko-KR" altLang="en-US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 성적우수자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0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연구조교</a:t>
                      </a:r>
                      <a:r>
                        <a:rPr lang="en-US" altLang="ko-KR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/</a:t>
                      </a:r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학생조교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대학원 </a:t>
                      </a:r>
                      <a:r>
                        <a:rPr lang="ko-KR" altLang="en-US" sz="1400" dirty="0" err="1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정규등록생</a:t>
                      </a:r>
                      <a:r>
                        <a:rPr lang="ko-KR" altLang="en-US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 및 </a:t>
                      </a:r>
                      <a:r>
                        <a:rPr lang="ko-KR" altLang="en-US" sz="1400" dirty="0" err="1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교과목등록생</a:t>
                      </a:r>
                      <a:endParaRPr lang="ko-KR" altLang="en-US" sz="1400" dirty="0"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0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이화복지</a:t>
                      </a:r>
                      <a:r>
                        <a:rPr lang="en-US" altLang="ko-KR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Ⅰ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직전학기 성적 </a:t>
                      </a:r>
                      <a:r>
                        <a:rPr lang="en-US" altLang="ko-KR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3.0</a:t>
                      </a:r>
                      <a:r>
                        <a:rPr lang="ko-KR" altLang="en-US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이상인 정규등록생으로서 가계곤란자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0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이자지원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한국장학재단에서 학자금대출을 받은 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20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사회복지선도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학생회 임원</a:t>
                      </a:r>
                      <a:r>
                        <a:rPr lang="en-US" altLang="ko-KR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(1</a:t>
                      </a:r>
                      <a:r>
                        <a:rPr lang="ko-KR" altLang="en-US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 임기</a:t>
                      </a:r>
                      <a:r>
                        <a:rPr lang="en-US" altLang="ko-KR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)</a:t>
                      </a:r>
                      <a:endParaRPr lang="ko-KR" altLang="en-US" sz="1400" dirty="0"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20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홍보대사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사회복지대학원 홍보활동가</a:t>
                      </a:r>
                      <a:r>
                        <a:rPr lang="en-US" altLang="ko-KR" sz="1400" dirty="0"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, 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사회복지 각 분야 종사자로서 우리 대학원의 홍보에 기여 가능한 자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(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매 학기 선출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)</a:t>
                      </a:r>
                      <a:endParaRPr lang="ko-KR" altLang="en-US" sz="1400" dirty="0">
                        <a:latin typeface="나눔바른고딕" panose="020B0600000101010101" charset="-127"/>
                        <a:ea typeface="나눔바른고딕" panose="020B0600000101010101" charset="-127"/>
                        <a:cs typeface="나눔바른고딕" panose="020B0600000101010101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20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재직자</a:t>
                      </a:r>
                      <a:r>
                        <a:rPr lang="en-US" altLang="ko-KR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(</a:t>
                      </a:r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신입생</a:t>
                      </a:r>
                      <a:r>
                        <a:rPr lang="en-US" altLang="ko-KR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)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사회복지사 자격증 소지자 중 사회복지 관련 공공 및 민간기관 재직자</a:t>
                      </a:r>
                      <a:endParaRPr lang="ko-KR" altLang="en-US" sz="1400" dirty="0">
                        <a:latin typeface="나눔바른고딕" panose="020B0600000101010101" charset="-127"/>
                        <a:ea typeface="나눔바른고딕" panose="020B0600000101010101" charset="-127"/>
                        <a:cs typeface="나눔바른고딕" panose="020B0600000101010101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280296"/>
                  </a:ext>
                </a:extLst>
              </a:tr>
              <a:tr h="3820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미래인재</a:t>
                      </a:r>
                      <a:r>
                        <a:rPr lang="en-US" altLang="ko-KR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Ⅱ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사회복지사 자격증 소지자 중 사회복지관련 공공 및 민간기관 </a:t>
                      </a:r>
                      <a:r>
                        <a:rPr lang="en-US" altLang="ko-KR" sz="1400" dirty="0"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3</a:t>
                      </a:r>
                      <a:r>
                        <a:rPr lang="ko-KR" altLang="en-US" sz="1400" dirty="0"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년 이상 재직하며</a:t>
                      </a:r>
                      <a:r>
                        <a:rPr lang="en-US" altLang="ko-KR" sz="1400" dirty="0"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, </a:t>
                      </a:r>
                      <a:r>
                        <a:rPr lang="ko-KR" altLang="en-US" sz="1400" dirty="0"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직전 학기 성적 </a:t>
                      </a:r>
                      <a:r>
                        <a:rPr lang="en-US" altLang="ko-KR" sz="1400" dirty="0"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4.0 </a:t>
                      </a:r>
                      <a:r>
                        <a:rPr lang="ko-KR" altLang="en-US" sz="1400" dirty="0"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이상</a:t>
                      </a:r>
                      <a:r>
                        <a:rPr lang="en-US" altLang="ko-KR" sz="1400" dirty="0"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(2~5</a:t>
                      </a:r>
                      <a:r>
                        <a:rPr lang="ko-KR" altLang="en-US" sz="1400" dirty="0" err="1"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학기생</a:t>
                      </a:r>
                      <a:r>
                        <a:rPr lang="en-US" altLang="ko-KR" sz="1400" dirty="0"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)</a:t>
                      </a:r>
                      <a:endParaRPr lang="ko-KR" altLang="en-US" sz="1400" dirty="0">
                        <a:latin typeface="나눔바른고딕" panose="020B0600000101010101" charset="-127"/>
                        <a:ea typeface="나눔바른고딕" panose="020B0600000101010101" charset="-127"/>
                        <a:cs typeface="나눔바른고딕" panose="020B0600000101010101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910764"/>
                  </a:ext>
                </a:extLst>
              </a:tr>
            </a:tbl>
          </a:graphicData>
        </a:graphic>
      </p:graphicFrame>
      <p:sp>
        <p:nvSpPr>
          <p:cNvPr id="2" name="직사각형 1">
            <a:extLst>
              <a:ext uri="{FF2B5EF4-FFF2-40B4-BE49-F238E27FC236}">
                <a16:creationId xmlns:a16="http://schemas.microsoft.com/office/drawing/2014/main" id="{7BCCD7E6-4B76-B548-32DC-34AD1E77CFB1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081AEC3-08DA-5260-1190-6DDFD9E1C097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1226F6-AFC8-4CAE-0CC6-CD304768B2D0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C96B26-4346-ACAE-06CF-22C4C4D43E27}"/>
              </a:ext>
            </a:extLst>
          </p:cNvPr>
          <p:cNvSpPr txBox="1"/>
          <p:nvPr/>
        </p:nvSpPr>
        <p:spPr>
          <a:xfrm>
            <a:off x="932697" y="3469694"/>
            <a:ext cx="939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스퀘어 ExtraBold" panose="020B0600000101010101" charset="-127"/>
              </a:rPr>
              <a:t>교내</a:t>
            </a:r>
            <a:endParaRPr lang="en-US" altLang="ko-KR" sz="20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나눔스퀘어 ExtraBold" panose="020B0600000101010101" charset="-127"/>
            </a:endParaRPr>
          </a:p>
          <a:p>
            <a:pPr algn="ctr"/>
            <a:r>
              <a:rPr lang="ko-KR" altLang="en-US" sz="20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스퀘어 ExtraBold" panose="020B0600000101010101" charset="-127"/>
              </a:rPr>
              <a:t>장학금</a:t>
            </a:r>
          </a:p>
        </p:txBody>
      </p:sp>
      <p:sp>
        <p:nvSpPr>
          <p:cNvPr id="9" name="텍스트 개체 틀 9">
            <a:extLst>
              <a:ext uri="{FF2B5EF4-FFF2-40B4-BE49-F238E27FC236}">
                <a16:creationId xmlns:a16="http://schemas.microsoft.com/office/drawing/2014/main" id="{0DF8FF46-F453-F3CD-89B8-963E224FBB0F}"/>
              </a:ext>
            </a:extLst>
          </p:cNvPr>
          <p:cNvSpPr txBox="1">
            <a:spLocks/>
          </p:cNvSpPr>
          <p:nvPr/>
        </p:nvSpPr>
        <p:spPr>
          <a:xfrm>
            <a:off x="903253" y="793220"/>
            <a:ext cx="4754602" cy="321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 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장학금 지원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CA17185-FC8A-7DD1-3391-B5F8C609DFEF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13B49967-D382-68D8-F7CF-7D6B4348D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583C45F-E75F-007F-4E6B-F6F18DE6EB5B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8336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직사각형 79">
            <a:extLst>
              <a:ext uri="{FF2B5EF4-FFF2-40B4-BE49-F238E27FC236}">
                <a16:creationId xmlns:a16="http://schemas.microsoft.com/office/drawing/2014/main" id="{E03E9C1A-A401-4771-9CF4-5F07853FC67F}"/>
              </a:ext>
            </a:extLst>
          </p:cNvPr>
          <p:cNvSpPr/>
          <p:nvPr/>
        </p:nvSpPr>
        <p:spPr>
          <a:xfrm rot="18900000">
            <a:off x="875002" y="2845255"/>
            <a:ext cx="1220092" cy="1220092"/>
          </a:xfrm>
          <a:prstGeom prst="rect">
            <a:avLst/>
          </a:prstGeom>
          <a:solidFill>
            <a:srgbClr val="1CA159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792219"/>
              </p:ext>
            </p:extLst>
          </p:nvPr>
        </p:nvGraphicFramePr>
        <p:xfrm>
          <a:off x="2145599" y="1321078"/>
          <a:ext cx="7340602" cy="5015656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777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29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59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장학금명</a:t>
                      </a:r>
                      <a:endParaRPr lang="ko-KR" altLang="en-US" sz="16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A15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신청자격</a:t>
                      </a:r>
                    </a:p>
                  </a:txBody>
                  <a:tcPr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A1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246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0000"/>
                        </a:lnSpc>
                      </a:pPr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후암문화재단</a:t>
                      </a:r>
                      <a:endParaRPr lang="en-US" altLang="ko-KR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algn="ctr" latinLnBrk="1">
                        <a:lnSpc>
                          <a:spcPct val="110000"/>
                        </a:lnSpc>
                      </a:pPr>
                      <a:r>
                        <a:rPr lang="en-US" altLang="ko-KR" sz="12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((</a:t>
                      </a:r>
                      <a:r>
                        <a:rPr lang="ko-KR" altLang="en-US" sz="12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구</a:t>
                      </a:r>
                      <a:r>
                        <a:rPr lang="en-US" altLang="ko-KR" sz="12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)</a:t>
                      </a:r>
                      <a:r>
                        <a:rPr lang="ko-KR" altLang="en-US" sz="12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경원문화재단</a:t>
                      </a:r>
                      <a:r>
                        <a:rPr lang="en-US" altLang="ko-KR" sz="12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)</a:t>
                      </a:r>
                      <a:endParaRPr lang="ko-KR" altLang="en-US" sz="12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ct val="110000"/>
                        </a:lnSpc>
                        <a:buNone/>
                      </a:pPr>
                      <a:r>
                        <a:rPr lang="en-US" altLang="ko-KR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1) </a:t>
                      </a:r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재학생 중 직전학기 성적이 가장 우수한 자</a:t>
                      </a:r>
                      <a:endParaRPr lang="en-US" altLang="ko-KR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marL="0" indent="0" algn="l" latinLnBrk="1">
                        <a:lnSpc>
                          <a:spcPct val="110000"/>
                        </a:lnSpc>
                        <a:buNone/>
                      </a:pPr>
                      <a:r>
                        <a:rPr lang="en-US" altLang="ko-KR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2) </a:t>
                      </a:r>
                      <a:r>
                        <a:rPr lang="ko-KR" altLang="en-US" sz="1400" baseline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재학생 중 직전학기 성적이 우수한 자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41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0000"/>
                        </a:lnSpc>
                      </a:pPr>
                      <a:r>
                        <a:rPr lang="ko-KR" altLang="en-US" sz="1400" dirty="0" err="1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감리회여선교회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ct val="110000"/>
                        </a:lnSpc>
                        <a:buNone/>
                      </a:pPr>
                      <a:r>
                        <a:rPr lang="en-US" altLang="ko-KR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1) </a:t>
                      </a:r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신입생 중 전형성적이 우수한 자</a:t>
                      </a:r>
                      <a:endParaRPr lang="en-US" altLang="ko-KR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marL="0" indent="0" algn="l" latinLnBrk="1">
                        <a:lnSpc>
                          <a:spcPct val="110000"/>
                        </a:lnSpc>
                        <a:buNone/>
                      </a:pPr>
                      <a:r>
                        <a:rPr lang="en-US" altLang="ko-KR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2) </a:t>
                      </a:r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감리교인 또는 </a:t>
                      </a:r>
                      <a:r>
                        <a:rPr lang="ko-KR" altLang="en-US" sz="1400" dirty="0" err="1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감리회</a:t>
                      </a:r>
                      <a:r>
                        <a:rPr lang="ko-KR" altLang="en-US" sz="1400" baseline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사회복지기관에서 근무하는 자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4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소화재단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가계가 곤란하며 원장이 추천한자</a:t>
                      </a:r>
                      <a:r>
                        <a:rPr lang="en-US" altLang="ko-KR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(</a:t>
                      </a:r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신입생 제외</a:t>
                      </a:r>
                      <a:r>
                        <a:rPr lang="en-US" altLang="ko-KR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) 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4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중부재단 이혜원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가계곤란 및 성적우수자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사회복지대학원 </a:t>
                      </a:r>
                      <a:endParaRPr lang="en-US" altLang="ko-KR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동창회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학생회 임원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84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김혜옥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가계곤란자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84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밝은청소년허들링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직전학기 성적 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3.0(4.30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만점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)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이상인 재학생</a:t>
                      </a:r>
                      <a:r>
                        <a:rPr lang="en-US" altLang="ko-KR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, </a:t>
                      </a: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연구 조교</a:t>
                      </a:r>
                      <a:endParaRPr lang="ko-KR" altLang="en-US" sz="1200" dirty="0">
                        <a:latin typeface="나눔바른고딕" panose="020B0600000101010101" charset="-127"/>
                        <a:ea typeface="나눔바른고딕" panose="020B0600000101010101" charset="-127"/>
                        <a:cs typeface="나눔바른고딕" panose="020B0600000101010101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3996138"/>
                  </a:ext>
                </a:extLst>
              </a:tr>
              <a:tr h="20920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해외연수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해외연수 공모전 우승팀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785708"/>
                  </a:ext>
                </a:extLst>
              </a:tr>
              <a:tr h="20920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유지장학금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 latinLnBrk="1">
                        <a:buAutoNum type="arabicParenR"/>
                      </a:pPr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고등학교 이하 자녀가 있는 자 </a:t>
                      </a:r>
                      <a:endParaRPr lang="en-US" altLang="ko-KR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marL="342900" indent="-342900" algn="l" latinLnBrk="1">
                        <a:buAutoNum type="arabicParenR"/>
                      </a:pPr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직장이 있거나 성적이 우수한 자 우대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052026"/>
                  </a:ext>
                </a:extLst>
              </a:tr>
              <a:tr h="20920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사회복지대학원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sz="1400" b="0" i="0" kern="1200" dirty="0">
                          <a:solidFill>
                            <a:schemeClr val="tx1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  <a:cs typeface="나눔바른고딕" panose="020B0600000101010101" charset="-127"/>
                        </a:rPr>
                        <a:t>신입생 중 장학위원회가 선정한 자 또는 재학생 중 사회복지분야 종사자로서 전문역량이 뛰어난 자 </a:t>
                      </a:r>
                      <a:endParaRPr lang="ko-KR" altLang="en-US" sz="1200" dirty="0">
                        <a:latin typeface="나눔바른고딕" panose="020B0600000101010101" charset="-127"/>
                        <a:ea typeface="나눔바른고딕" panose="020B0600000101010101" charset="-127"/>
                        <a:cs typeface="나눔바른고딕" panose="020B0600000101010101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572939"/>
                  </a:ext>
                </a:extLst>
              </a:tr>
            </a:tbl>
          </a:graphicData>
        </a:graphic>
      </p:graphicFrame>
      <p:sp>
        <p:nvSpPr>
          <p:cNvPr id="2" name="직사각형 1">
            <a:extLst>
              <a:ext uri="{FF2B5EF4-FFF2-40B4-BE49-F238E27FC236}">
                <a16:creationId xmlns:a16="http://schemas.microsoft.com/office/drawing/2014/main" id="{29AF8611-9F81-5219-B5BC-E55D2FC089AA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3C38B96-6E90-012E-CA1A-627C401C8F5A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D0FAB1-05B7-8920-A555-7D7FB1852DBF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sp>
        <p:nvSpPr>
          <p:cNvPr id="7" name="텍스트 개체 틀 9">
            <a:extLst>
              <a:ext uri="{FF2B5EF4-FFF2-40B4-BE49-F238E27FC236}">
                <a16:creationId xmlns:a16="http://schemas.microsoft.com/office/drawing/2014/main" id="{213F2981-AEED-AC68-A163-A92C637CC76F}"/>
              </a:ext>
            </a:extLst>
          </p:cNvPr>
          <p:cNvSpPr txBox="1">
            <a:spLocks/>
          </p:cNvSpPr>
          <p:nvPr/>
        </p:nvSpPr>
        <p:spPr>
          <a:xfrm>
            <a:off x="901270" y="791206"/>
            <a:ext cx="4754602" cy="321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 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장학금 지원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AD363E-EB48-1DD3-E085-DD7CE25800E3}"/>
              </a:ext>
            </a:extLst>
          </p:cNvPr>
          <p:cNvSpPr txBox="1"/>
          <p:nvPr/>
        </p:nvSpPr>
        <p:spPr>
          <a:xfrm>
            <a:off x="1015491" y="3139958"/>
            <a:ext cx="939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교외</a:t>
            </a:r>
            <a:endParaRPr lang="en-US" altLang="ko-KR" sz="20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20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장학금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CDF83EF-212E-FD21-66C8-9EA45EC82431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5044A5A-3389-70DE-1E6C-EF15B8CF2B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1CA241A-A6F4-7443-1549-54838E4D5933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73445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직사각형 79">
            <a:extLst>
              <a:ext uri="{FF2B5EF4-FFF2-40B4-BE49-F238E27FC236}">
                <a16:creationId xmlns:a16="http://schemas.microsoft.com/office/drawing/2014/main" id="{E03E9C1A-A401-4771-9CF4-5F07853FC67F}"/>
              </a:ext>
            </a:extLst>
          </p:cNvPr>
          <p:cNvSpPr/>
          <p:nvPr/>
        </p:nvSpPr>
        <p:spPr>
          <a:xfrm rot="18900000">
            <a:off x="875002" y="2845255"/>
            <a:ext cx="1220092" cy="1220092"/>
          </a:xfrm>
          <a:prstGeom prst="rect">
            <a:avLst/>
          </a:prstGeom>
          <a:solidFill>
            <a:srgbClr val="1CA159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640876"/>
              </p:ext>
            </p:extLst>
          </p:nvPr>
        </p:nvGraphicFramePr>
        <p:xfrm>
          <a:off x="2145599" y="1321078"/>
          <a:ext cx="7340603" cy="4678258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777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7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4955">
                  <a:extLst>
                    <a:ext uri="{9D8B030D-6E8A-4147-A177-3AD203B41FA5}">
                      <a16:colId xmlns:a16="http://schemas.microsoft.com/office/drawing/2014/main" val="3097741489"/>
                    </a:ext>
                  </a:extLst>
                </a:gridCol>
              </a:tblGrid>
              <a:tr h="3373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ㅇ연수</a:t>
                      </a:r>
                      <a:r>
                        <a:rPr lang="ko-KR" altLang="en-US" sz="16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기간</a:t>
                      </a:r>
                      <a:endParaRPr lang="en-US" altLang="ko-KR" sz="16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A15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연수 국가</a:t>
                      </a:r>
                    </a:p>
                  </a:txBody>
                  <a:tcPr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A15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연수 주제</a:t>
                      </a:r>
                    </a:p>
                  </a:txBody>
                  <a:tcPr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A1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75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0000"/>
                        </a:lnSpc>
                      </a:pP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2021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년 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2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월 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~ 4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월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ct val="110000"/>
                        </a:lnSpc>
                        <a:buNone/>
                      </a:pP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미국  포틀랜드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(</a:t>
                      </a:r>
                      <a:r>
                        <a:rPr lang="ko-KR" altLang="en-US" sz="1400" dirty="0" err="1">
                          <a:latin typeface="나눔고딕" pitchFamily="2" charset="-127"/>
                          <a:ea typeface="나눔고딕" pitchFamily="2" charset="-127"/>
                        </a:rPr>
                        <a:t>비대면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endParaRPr lang="ko-KR" altLang="en-US" sz="1400" dirty="0">
                        <a:latin typeface="나눔고딕" pitchFamily="2" charset="-127"/>
                        <a:ea typeface="나눔고딕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ct val="110000"/>
                        </a:lnSpc>
                        <a:buNone/>
                      </a:pP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포틀랜드 지역의 위기아동 및 위기가족 개입 프로그램과 정책을 연구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475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0000"/>
                        </a:lnSpc>
                      </a:pP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2023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년 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6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월 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24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일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 ~ 28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ct val="110000"/>
                        </a:lnSpc>
                        <a:buNone/>
                      </a:pP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싱가포르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ct val="110000"/>
                        </a:lnSpc>
                        <a:buNone/>
                      </a:pP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싱가포르 주거복지 정책 모색을 통한 한국형 노인주거복지 정책 제안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86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2025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년 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2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월 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20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일 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~ 28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호주 멜버른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호주의 </a:t>
                      </a:r>
                      <a:r>
                        <a:rPr lang="ko-KR" altLang="en-US" sz="1400" dirty="0" err="1">
                          <a:latin typeface="나눔고딕" pitchFamily="2" charset="-127"/>
                          <a:ea typeface="나눔고딕" pitchFamily="2" charset="-127"/>
                        </a:rPr>
                        <a:t>취약층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 청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(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소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)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년 대상 정책 및 비영리 단체의 지원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25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2026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년 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2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월 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6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일 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~ 13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미국 뉴욕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미국 </a:t>
                      </a:r>
                      <a:r>
                        <a:rPr lang="ko-KR" altLang="en-US" sz="1400" dirty="0" err="1">
                          <a:latin typeface="나눔고딕" pitchFamily="2" charset="-127"/>
                          <a:ea typeface="나눔고딕" pitchFamily="2" charset="-127"/>
                        </a:rPr>
                        <a:t>뉴욕시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 사례를 중심으로 정신건강 위기 대응을 위한 복지선진국 서비스 정책 및 현장 탐방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401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2026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년 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7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월 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1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일 </a:t>
                      </a:r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~</a:t>
                      </a:r>
                    </a:p>
                    <a:p>
                      <a:pPr algn="ctr" latinLnBrk="1"/>
                      <a:r>
                        <a:rPr lang="en-US" altLang="ko-KR" sz="1400" dirty="0">
                          <a:latin typeface="나눔고딕" pitchFamily="2" charset="-127"/>
                          <a:ea typeface="나눔고딕" pitchFamily="2" charset="-127"/>
                        </a:rPr>
                        <a:t>5</a:t>
                      </a:r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>
                          <a:latin typeface="나눔고딕" pitchFamily="2" charset="-127"/>
                          <a:ea typeface="나눔고딕" pitchFamily="2" charset="-127"/>
                        </a:rPr>
                        <a:t>일본 도쿄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1200" dirty="0"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  <a:cs typeface="+mn-cs"/>
                        </a:rPr>
                        <a:t>「초고령사회</a:t>
                      </a:r>
                      <a:r>
                        <a:rPr lang="en-US" altLang="ko-KR" sz="1400" b="0" kern="1200" dirty="0"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400" b="0" kern="1200" dirty="0">
                          <a:solidFill>
                            <a:schemeClr val="tx1"/>
                          </a:solidFill>
                          <a:effectLst/>
                          <a:latin typeface="나눔고딕" pitchFamily="2" charset="-127"/>
                          <a:ea typeface="나눔고딕" pitchFamily="2" charset="-127"/>
                          <a:cs typeface="+mn-cs"/>
                        </a:rPr>
                        <a:t>함께 사는 돌봄」 일본의 사회통합형 시니어 주거모델을 통해 학습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A1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직사각형 1">
            <a:extLst>
              <a:ext uri="{FF2B5EF4-FFF2-40B4-BE49-F238E27FC236}">
                <a16:creationId xmlns:a16="http://schemas.microsoft.com/office/drawing/2014/main" id="{29AF8611-9F81-5219-B5BC-E55D2FC089AA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3C38B96-6E90-012E-CA1A-627C401C8F5A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D0FAB1-05B7-8920-A555-7D7FB1852DBF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sp>
        <p:nvSpPr>
          <p:cNvPr id="7" name="텍스트 개체 틀 9">
            <a:extLst>
              <a:ext uri="{FF2B5EF4-FFF2-40B4-BE49-F238E27FC236}">
                <a16:creationId xmlns:a16="http://schemas.microsoft.com/office/drawing/2014/main" id="{213F2981-AEED-AC68-A163-A92C637CC76F}"/>
              </a:ext>
            </a:extLst>
          </p:cNvPr>
          <p:cNvSpPr txBox="1">
            <a:spLocks/>
          </p:cNvSpPr>
          <p:nvPr/>
        </p:nvSpPr>
        <p:spPr>
          <a:xfrm>
            <a:off x="901269" y="791206"/>
            <a:ext cx="6324283" cy="321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 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해외연수 장학금 실시 현황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(2021~)</a:t>
            </a:r>
            <a:endParaRPr lang="ko-KR" altLang="en-US" sz="20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AD363E-EB48-1DD3-E085-DD7CE25800E3}"/>
              </a:ext>
            </a:extLst>
          </p:cNvPr>
          <p:cNvSpPr txBox="1"/>
          <p:nvPr/>
        </p:nvSpPr>
        <p:spPr>
          <a:xfrm>
            <a:off x="862883" y="3101358"/>
            <a:ext cx="12443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해외연수</a:t>
            </a:r>
            <a:endParaRPr lang="en-US" altLang="ko-KR" sz="20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20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프로그램</a:t>
            </a:r>
            <a:endParaRPr lang="en-US" altLang="ko-KR" sz="20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CDF83EF-212E-FD21-66C8-9EA45EC82431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5044A5A-3389-70DE-1E6C-EF15B8CF2B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1CA241A-A6F4-7443-1549-54838E4D5933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19099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1128512-2003-4085-8117-1A27906A3D78}"/>
              </a:ext>
            </a:extLst>
          </p:cNvPr>
          <p:cNvSpPr txBox="1"/>
          <p:nvPr/>
        </p:nvSpPr>
        <p:spPr>
          <a:xfrm>
            <a:off x="6251786" y="4907612"/>
            <a:ext cx="2796219" cy="1347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이대종합사회복지관</a:t>
            </a: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이대성산종합사회복지관</a:t>
            </a: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마포구고용복지지원센터</a:t>
            </a: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서대문구 가족센터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9A2CCFC-A615-1530-4C43-C75C96587E9C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7FF14B3-E723-05F1-F0A7-56E0A1971730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9135D7-1C77-A1A2-ABBA-113A4AB78B57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sp>
        <p:nvSpPr>
          <p:cNvPr id="5" name="텍스트 개체 틀 9">
            <a:extLst>
              <a:ext uri="{FF2B5EF4-FFF2-40B4-BE49-F238E27FC236}">
                <a16:creationId xmlns:a16="http://schemas.microsoft.com/office/drawing/2014/main" id="{F0EA3430-4385-5A35-13D1-9EB2104413B1}"/>
              </a:ext>
            </a:extLst>
          </p:cNvPr>
          <p:cNvSpPr txBox="1">
            <a:spLocks/>
          </p:cNvSpPr>
          <p:nvPr/>
        </p:nvSpPr>
        <p:spPr>
          <a:xfrm>
            <a:off x="898926" y="810753"/>
            <a:ext cx="5592439" cy="321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 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산학 및 협력 프로그램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00EB96-281D-CF6D-2D57-84133EA2A7A5}"/>
              </a:ext>
            </a:extLst>
          </p:cNvPr>
          <p:cNvSpPr txBox="1"/>
          <p:nvPr/>
        </p:nvSpPr>
        <p:spPr>
          <a:xfrm>
            <a:off x="1913796" y="4913460"/>
            <a:ext cx="3562698" cy="711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캄보디아 고등교육기관 역량강화사업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Ewha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-Cambodia Social Services Center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A19516B2-D028-8DAE-5E8D-90406E4FFB74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CD81D5CD-6E23-B24A-5DDC-498253FF71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15200F0-1B00-46F2-F918-84AE310CEC42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sp>
        <p:nvSpPr>
          <p:cNvPr id="13" name="타원 12">
            <a:extLst>
              <a:ext uri="{FF2B5EF4-FFF2-40B4-BE49-F238E27FC236}">
                <a16:creationId xmlns:a16="http://schemas.microsoft.com/office/drawing/2014/main" id="{922F02D7-B7FE-4B90-84E0-C2CD8F5B6106}"/>
              </a:ext>
            </a:extLst>
          </p:cNvPr>
          <p:cNvSpPr/>
          <p:nvPr/>
        </p:nvSpPr>
        <p:spPr>
          <a:xfrm>
            <a:off x="3824915" y="1381556"/>
            <a:ext cx="3021419" cy="295117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glow rad="139700">
              <a:schemeClr val="accent4">
                <a:lumMod val="60000"/>
                <a:lumOff val="40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500" dist="50800" dir="5400000" sy="-100000" algn="bl" rotWithShape="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7C11CD-0DE5-43B5-AC21-A012B48BD52B}"/>
              </a:ext>
            </a:extLst>
          </p:cNvPr>
          <p:cNvSpPr txBox="1"/>
          <p:nvPr/>
        </p:nvSpPr>
        <p:spPr>
          <a:xfrm>
            <a:off x="4089337" y="2361919"/>
            <a:ext cx="2630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사회복지대학원</a:t>
            </a:r>
            <a:endParaRPr lang="ko-KR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09C3266E-6661-48EF-9E28-B9C77D6276D5}"/>
              </a:ext>
            </a:extLst>
          </p:cNvPr>
          <p:cNvSpPr/>
          <p:nvPr/>
        </p:nvSpPr>
        <p:spPr>
          <a:xfrm>
            <a:off x="2622045" y="2792459"/>
            <a:ext cx="1865214" cy="1783775"/>
          </a:xfrm>
          <a:prstGeom prst="ellipse">
            <a:avLst/>
          </a:prstGeom>
          <a:solidFill>
            <a:srgbClr val="70AD47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162A95-C7A6-42B1-98B0-B349CCDDE56C}"/>
              </a:ext>
            </a:extLst>
          </p:cNvPr>
          <p:cNvSpPr txBox="1"/>
          <p:nvPr/>
        </p:nvSpPr>
        <p:spPr>
          <a:xfrm>
            <a:off x="2863495" y="3453513"/>
            <a:ext cx="1515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국제협력</a:t>
            </a: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D6BA05E6-26E8-47B2-863C-19AECFD114A8}"/>
              </a:ext>
            </a:extLst>
          </p:cNvPr>
          <p:cNvSpPr/>
          <p:nvPr/>
        </p:nvSpPr>
        <p:spPr>
          <a:xfrm>
            <a:off x="6183990" y="2792459"/>
            <a:ext cx="1865214" cy="1783775"/>
          </a:xfrm>
          <a:prstGeom prst="ellipse">
            <a:avLst/>
          </a:prstGeom>
          <a:solidFill>
            <a:srgbClr val="5B9BD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DA45B4-571A-455A-AD22-D5EDB1056322}"/>
              </a:ext>
            </a:extLst>
          </p:cNvPr>
          <p:cNvSpPr txBox="1"/>
          <p:nvPr/>
        </p:nvSpPr>
        <p:spPr>
          <a:xfrm>
            <a:off x="6413038" y="3268848"/>
            <a:ext cx="1407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사회복지실천현장</a:t>
            </a:r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19D17F0E-C93E-4850-B913-D9A776AD080B}"/>
              </a:ext>
            </a:extLst>
          </p:cNvPr>
          <p:cNvCxnSpPr>
            <a:cxnSpLocks/>
            <a:stCxn id="18" idx="4"/>
          </p:cNvCxnSpPr>
          <p:nvPr/>
        </p:nvCxnSpPr>
        <p:spPr>
          <a:xfrm>
            <a:off x="7116597" y="4576234"/>
            <a:ext cx="0" cy="313644"/>
          </a:xfrm>
          <a:prstGeom prst="straightConnector1">
            <a:avLst/>
          </a:prstGeom>
          <a:ln w="38100">
            <a:solidFill>
              <a:srgbClr val="5B9BD5"/>
            </a:solidFill>
            <a:headEnd type="none" w="med" len="med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E2C38D37-61C0-4FE8-988E-AE5ABE7F5486}"/>
              </a:ext>
            </a:extLst>
          </p:cNvPr>
          <p:cNvCxnSpPr>
            <a:cxnSpLocks/>
          </p:cNvCxnSpPr>
          <p:nvPr/>
        </p:nvCxnSpPr>
        <p:spPr>
          <a:xfrm>
            <a:off x="3554651" y="4576234"/>
            <a:ext cx="0" cy="313644"/>
          </a:xfrm>
          <a:prstGeom prst="straightConnector1">
            <a:avLst/>
          </a:prstGeom>
          <a:ln w="38100">
            <a:solidFill>
              <a:srgbClr val="70AD47"/>
            </a:solidFill>
            <a:headEnd type="none" w="med" len="med"/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7923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Box 86">
            <a:extLst>
              <a:ext uri="{FF2B5EF4-FFF2-40B4-BE49-F238E27FC236}">
                <a16:creationId xmlns:a16="http://schemas.microsoft.com/office/drawing/2014/main" id="{5C95AAEB-41C9-4B9D-88D1-F71031B571FE}"/>
              </a:ext>
            </a:extLst>
          </p:cNvPr>
          <p:cNvSpPr txBox="1"/>
          <p:nvPr/>
        </p:nvSpPr>
        <p:spPr>
          <a:xfrm>
            <a:off x="459882" y="2121533"/>
            <a:ext cx="572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954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-128" normalizeH="0" baseline="0" noProof="0" dirty="0">
                <a:ln>
                  <a:solidFill>
                    <a:srgbClr val="4F81BD">
                      <a:alpha val="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  <a:cs typeface="Tahoma" pitchFamily="34" charset="0"/>
              </a:rPr>
              <a:t>섭외</a:t>
            </a:r>
            <a:endParaRPr kumimoji="0" lang="en-US" altLang="ko-KR" sz="1000" b="0" i="0" u="none" strike="noStrike" kern="0" cap="none" spc="-128" normalizeH="0" baseline="0" noProof="0" dirty="0">
              <a:ln>
                <a:solidFill>
                  <a:srgbClr val="4F81BD">
                    <a:alpha val="0"/>
                  </a:srgbClr>
                </a:solidFill>
                <a:prstDash val="solid"/>
              </a:ln>
              <a:solidFill>
                <a:prstClr val="white"/>
              </a:solidFill>
              <a:effectLst/>
              <a:uLnTx/>
              <a:uFillTx/>
              <a:latin typeface="나눔고딕 ExtraBold" panose="020D0904000000000000" pitchFamily="50" charset="-127"/>
              <a:ea typeface="나눔고딕 ExtraBold" panose="020D0904000000000000" pitchFamily="50" charset="-127"/>
              <a:cs typeface="Tahoma" pitchFamily="34" charset="0"/>
            </a:endParaRPr>
          </a:p>
        </p:txBody>
      </p:sp>
      <p:graphicFrame>
        <p:nvGraphicFramePr>
          <p:cNvPr id="22" name="다이어그램 21"/>
          <p:cNvGraphicFramePr/>
          <p:nvPr>
            <p:extLst>
              <p:ext uri="{D42A27DB-BD31-4B8C-83A1-F6EECF244321}">
                <p14:modId xmlns:p14="http://schemas.microsoft.com/office/powerpoint/2010/main" val="3249746122"/>
              </p:ext>
            </p:extLst>
          </p:nvPr>
        </p:nvGraphicFramePr>
        <p:xfrm>
          <a:off x="459882" y="1306440"/>
          <a:ext cx="9016099" cy="5025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28227" y="1747173"/>
            <a:ext cx="686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지역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0788" y="2692500"/>
            <a:ext cx="686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아동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30542" y="3631665"/>
            <a:ext cx="686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노인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590" y="4590387"/>
            <a:ext cx="686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의료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6876" y="5523709"/>
            <a:ext cx="961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연구소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453D906-D9ED-7C22-0085-1502E17412CC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AAB165C-A800-B683-0FC5-2C73B306D8F2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DB1D06-B9EA-2EF5-68AF-F41B44E99FA0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sp>
        <p:nvSpPr>
          <p:cNvPr id="6" name="텍스트 개체 틀 9">
            <a:extLst>
              <a:ext uri="{FF2B5EF4-FFF2-40B4-BE49-F238E27FC236}">
                <a16:creationId xmlns:a16="http://schemas.microsoft.com/office/drawing/2014/main" id="{D340EAC0-55E3-DFDC-C287-1F1CDB3F6BC5}"/>
              </a:ext>
            </a:extLst>
          </p:cNvPr>
          <p:cNvSpPr txBox="1">
            <a:spLocks/>
          </p:cNvSpPr>
          <p:nvPr/>
        </p:nvSpPr>
        <p:spPr>
          <a:xfrm>
            <a:off x="903253" y="810753"/>
            <a:ext cx="5592439" cy="321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 </a:t>
            </a:r>
            <a:r>
              <a:rPr lang="en-US" altLang="ko-KR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주요 실습기관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F8E8AF69-C3D3-7FA9-73EF-595FAD313EBF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46D7F93F-E47E-A028-4ED3-C7005BB93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7244985-B326-D0A5-3B08-10A001FF9145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5443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880706" y="826794"/>
            <a:ext cx="3911920" cy="3411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</a:t>
            </a:r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–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졸업 후 진로</a:t>
            </a:r>
            <a:endParaRPr lang="ko-KR" altLang="en-US" sz="2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15" name="그룹 42"/>
          <p:cNvGrpSpPr>
            <a:grpSpLocks/>
          </p:cNvGrpSpPr>
          <p:nvPr/>
        </p:nvGrpSpPr>
        <p:grpSpPr bwMode="auto">
          <a:xfrm>
            <a:off x="2853397" y="1847895"/>
            <a:ext cx="4102144" cy="3752304"/>
            <a:chOff x="2120938" y="1916834"/>
            <a:chExt cx="4695946" cy="4294718"/>
          </a:xfrm>
        </p:grpSpPr>
        <p:grpSp>
          <p:nvGrpSpPr>
            <p:cNvPr id="29" name="그룹 43"/>
            <p:cNvGrpSpPr>
              <a:grpSpLocks/>
            </p:cNvGrpSpPr>
            <p:nvPr/>
          </p:nvGrpSpPr>
          <p:grpSpPr bwMode="auto">
            <a:xfrm>
              <a:off x="2120938" y="1916834"/>
              <a:ext cx="4695946" cy="4294718"/>
              <a:chOff x="2192944" y="2229690"/>
              <a:chExt cx="4695945" cy="4294714"/>
            </a:xfrm>
          </p:grpSpPr>
          <p:pic>
            <p:nvPicPr>
              <p:cNvPr id="31" name="그림 4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519" r="27290"/>
              <a:stretch>
                <a:fillRect/>
              </a:stretch>
            </p:blipFill>
            <p:spPr bwMode="auto">
              <a:xfrm rot="8803983">
                <a:off x="2938681" y="2582576"/>
                <a:ext cx="937887" cy="1151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그림 4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212" r="29517"/>
              <a:stretch>
                <a:fillRect/>
              </a:stretch>
            </p:blipFill>
            <p:spPr bwMode="auto">
              <a:xfrm rot="2444512">
                <a:off x="2849023" y="4888465"/>
                <a:ext cx="800898" cy="12300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" name="그림 4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539" r="28511"/>
              <a:stretch>
                <a:fillRect/>
              </a:stretch>
            </p:blipFill>
            <p:spPr bwMode="auto">
              <a:xfrm rot="16200000" flipH="1">
                <a:off x="5856268" y="3693761"/>
                <a:ext cx="910323" cy="11549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" name="그림 4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363" r="26414"/>
              <a:stretch>
                <a:fillRect/>
              </a:stretch>
            </p:blipFill>
            <p:spPr bwMode="auto">
              <a:xfrm>
                <a:off x="4073235" y="5373216"/>
                <a:ext cx="898788" cy="1151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" name="그림 4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622" r="29015"/>
              <a:stretch>
                <a:fillRect/>
              </a:stretch>
            </p:blipFill>
            <p:spPr bwMode="auto">
              <a:xfrm rot="5400000">
                <a:off x="2360705" y="3693761"/>
                <a:ext cx="819397" cy="11549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6" name="그림 50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195" r="25320"/>
              <a:stretch>
                <a:fillRect/>
              </a:stretch>
            </p:blipFill>
            <p:spPr bwMode="auto">
              <a:xfrm rot="-2451945">
                <a:off x="5321997" y="4904757"/>
                <a:ext cx="983506" cy="1151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그림 51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242" r="27534"/>
              <a:stretch>
                <a:fillRect/>
              </a:stretch>
            </p:blipFill>
            <p:spPr bwMode="auto">
              <a:xfrm rot="10800000">
                <a:off x="4073235" y="2229690"/>
                <a:ext cx="898788" cy="11511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" name="그림 52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970" r="21814"/>
              <a:stretch>
                <a:fillRect/>
              </a:stretch>
            </p:blipFill>
            <p:spPr bwMode="auto">
              <a:xfrm rot="-8701518">
                <a:off x="5146706" y="2590269"/>
                <a:ext cx="1038411" cy="11511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0" name="TextBox 44"/>
            <p:cNvSpPr txBox="1">
              <a:spLocks noChangeArrowheads="1"/>
            </p:cNvSpPr>
            <p:nvPr/>
          </p:nvSpPr>
          <p:spPr bwMode="auto">
            <a:xfrm>
              <a:off x="3168597" y="3800654"/>
              <a:ext cx="2600625" cy="563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 eaLnBrk="1" hangingPunct="1"/>
              <a:r>
                <a:rPr lang="ko-KR" altLang="en-US" sz="2600" b="1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사회복지대학원</a:t>
              </a:r>
            </a:p>
          </p:txBody>
        </p:sp>
      </p:grpSp>
      <p:grpSp>
        <p:nvGrpSpPr>
          <p:cNvPr id="16" name="그룹 53"/>
          <p:cNvGrpSpPr>
            <a:grpSpLocks/>
          </p:cNvGrpSpPr>
          <p:nvPr/>
        </p:nvGrpSpPr>
        <p:grpSpPr bwMode="auto">
          <a:xfrm>
            <a:off x="2218891" y="1485168"/>
            <a:ext cx="5729229" cy="4493130"/>
            <a:chOff x="1390042" y="1273772"/>
            <a:chExt cx="6558556" cy="5142629"/>
          </a:xfrm>
        </p:grpSpPr>
        <p:sp>
          <p:nvSpPr>
            <p:cNvPr id="17" name="TextBox 54"/>
            <p:cNvSpPr txBox="1">
              <a:spLocks noChangeArrowheads="1"/>
            </p:cNvSpPr>
            <p:nvPr/>
          </p:nvSpPr>
          <p:spPr bwMode="auto">
            <a:xfrm>
              <a:off x="4036605" y="1273772"/>
              <a:ext cx="692180" cy="422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 eaLnBrk="1" hangingPunct="1"/>
              <a:r>
                <a:rPr lang="ko-KR" altLang="en-US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대학</a:t>
              </a:r>
              <a:endPara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8" name="TextBox 55"/>
            <p:cNvSpPr txBox="1">
              <a:spLocks noChangeArrowheads="1"/>
            </p:cNvSpPr>
            <p:nvPr/>
          </p:nvSpPr>
          <p:spPr bwMode="auto">
            <a:xfrm>
              <a:off x="5807451" y="1802717"/>
              <a:ext cx="692180" cy="422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 eaLnBrk="1" hangingPunct="1"/>
              <a:r>
                <a:rPr lang="ko-KR" altLang="en-US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학교</a:t>
              </a:r>
              <a:endPara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" name="TextBox 56"/>
            <p:cNvSpPr txBox="1">
              <a:spLocks noChangeArrowheads="1"/>
            </p:cNvSpPr>
            <p:nvPr/>
          </p:nvSpPr>
          <p:spPr bwMode="auto">
            <a:xfrm>
              <a:off x="6797658" y="3557672"/>
              <a:ext cx="1150940" cy="422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 eaLnBrk="1" hangingPunct="1"/>
              <a:r>
                <a:rPr lang="ko-KR" altLang="en-US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복지기관</a:t>
              </a:r>
              <a:endPara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" name="TextBox 57"/>
            <p:cNvSpPr txBox="1">
              <a:spLocks noChangeArrowheads="1"/>
            </p:cNvSpPr>
            <p:nvPr/>
          </p:nvSpPr>
          <p:spPr bwMode="auto">
            <a:xfrm>
              <a:off x="6072075" y="5320089"/>
              <a:ext cx="1150940" cy="422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 eaLnBrk="1" hangingPunct="1"/>
              <a:r>
                <a:rPr lang="ko-KR" altLang="en-US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복지재단</a:t>
              </a:r>
              <a:endPara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5" name="TextBox 58"/>
            <p:cNvSpPr txBox="1">
              <a:spLocks noChangeArrowheads="1"/>
            </p:cNvSpPr>
            <p:nvPr/>
          </p:nvSpPr>
          <p:spPr bwMode="auto">
            <a:xfrm>
              <a:off x="3870611" y="5993681"/>
              <a:ext cx="1150940" cy="422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 eaLnBrk="1" hangingPunct="1"/>
              <a:r>
                <a:rPr lang="ko-KR" altLang="en-US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공공기관</a:t>
              </a:r>
              <a:endPara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TextBox 59"/>
            <p:cNvSpPr txBox="1">
              <a:spLocks noChangeArrowheads="1"/>
            </p:cNvSpPr>
            <p:nvPr/>
          </p:nvSpPr>
          <p:spPr bwMode="auto">
            <a:xfrm>
              <a:off x="2097242" y="5342609"/>
              <a:ext cx="692180" cy="422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 eaLnBrk="1" hangingPunct="1"/>
              <a:r>
                <a:rPr lang="ko-KR" altLang="en-US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병원</a:t>
              </a:r>
              <a:endPara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TextBox 60"/>
            <p:cNvSpPr txBox="1">
              <a:spLocks noChangeArrowheads="1"/>
            </p:cNvSpPr>
            <p:nvPr/>
          </p:nvSpPr>
          <p:spPr bwMode="auto">
            <a:xfrm>
              <a:off x="1390042" y="3568187"/>
              <a:ext cx="783931" cy="422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 eaLnBrk="1" hangingPunct="1"/>
              <a:r>
                <a:rPr lang="en-US" altLang="ko-KR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NGO</a:t>
              </a:r>
            </a:p>
          </p:txBody>
        </p:sp>
        <p:sp>
          <p:nvSpPr>
            <p:cNvPr id="28" name="TextBox 61"/>
            <p:cNvSpPr txBox="1">
              <a:spLocks noChangeArrowheads="1"/>
            </p:cNvSpPr>
            <p:nvPr/>
          </p:nvSpPr>
          <p:spPr bwMode="auto">
            <a:xfrm>
              <a:off x="2226006" y="1739686"/>
              <a:ext cx="916054" cy="422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algn="ctr" eaLnBrk="1" hangingPunct="1"/>
              <a:r>
                <a:rPr lang="ko-KR" altLang="en-US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연구소</a:t>
              </a:r>
              <a:endParaRPr lang="en-US" altLang="ko-KR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87674D78-0D86-2E41-8E9A-78974DBE9F8E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7FC448-DC6E-51CE-B687-CE4310DC72A1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F8CD7C-847D-3275-F024-92F6A83B6D18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E97154C6-FEF5-6E2A-CD4E-CC7741F0D830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C976D6D2-3FAF-BB0C-DC8D-E480DD7BCB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85510FB-B439-5D06-8077-6CD6F9F19B78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23455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903253" y="810753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</a:t>
            </a:r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학사안내 </a:t>
            </a:r>
            <a:endParaRPr lang="ko-KR" altLang="en-US" sz="2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903253" y="2850155"/>
            <a:ext cx="8158003" cy="116955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marL="457200" indent="-457200">
              <a:lnSpc>
                <a:spcPct val="200000"/>
              </a:lnSpc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ko-KR" alt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4000" b="1" u="dbl" spc="300" dirty="0">
                <a:ln w="0"/>
                <a:solidFill>
                  <a:schemeClr val="tx1">
                    <a:alpha val="92000"/>
                  </a:schemeClr>
                </a:solidFill>
                <a:uFill>
                  <a:solidFill>
                    <a:schemeClr val="accent4"/>
                  </a:solidFill>
                </a:u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신입생 오리엔테이션 자료집</a:t>
            </a:r>
            <a:r>
              <a:rPr lang="ko-KR" altLang="en-US" sz="4000" b="1" spc="300" dirty="0">
                <a:ln w="0"/>
                <a:uFill>
                  <a:solidFill>
                    <a:schemeClr val="accent4"/>
                  </a:solidFill>
                </a:u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4000" spc="300" dirty="0">
                <a:ln w="0"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참조</a:t>
            </a:r>
            <a:endParaRPr lang="en-US" altLang="ko-KR" sz="4000" spc="300" dirty="0">
              <a:ln w="0"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CC960B0-7F83-CD36-81BE-E689698AE5D2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29CC08B-7FB3-1077-0725-908DBB9353CF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70D003-386F-1781-34D0-86EC4958E0A0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970D69E9-093C-59F1-27CA-FF34BC77A0E5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BB7B905B-DCBF-9BDE-D58A-C0E8F51A6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0C7E14-12DE-2ADF-03D8-2CE061088A22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53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Box 86">
            <a:extLst>
              <a:ext uri="{FF2B5EF4-FFF2-40B4-BE49-F238E27FC236}">
                <a16:creationId xmlns:a16="http://schemas.microsoft.com/office/drawing/2014/main" id="{5C95AAEB-41C9-4B9D-88D1-F71031B571FE}"/>
              </a:ext>
            </a:extLst>
          </p:cNvPr>
          <p:cNvSpPr txBox="1"/>
          <p:nvPr/>
        </p:nvSpPr>
        <p:spPr>
          <a:xfrm>
            <a:off x="459882" y="2121533"/>
            <a:ext cx="572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954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-128" normalizeH="0" baseline="0" noProof="0" dirty="0">
                <a:ln>
                  <a:solidFill>
                    <a:srgbClr val="4F81BD">
                      <a:alpha val="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  <a:cs typeface="Tahoma" pitchFamily="34" charset="0"/>
              </a:rPr>
              <a:t>섭외</a:t>
            </a:r>
            <a:endParaRPr kumimoji="0" lang="en-US" altLang="ko-KR" sz="1000" b="0" i="0" u="none" strike="noStrike" kern="0" cap="none" spc="-128" normalizeH="0" baseline="0" noProof="0" dirty="0">
              <a:ln>
                <a:solidFill>
                  <a:srgbClr val="4F81BD">
                    <a:alpha val="0"/>
                  </a:srgbClr>
                </a:solidFill>
                <a:prstDash val="solid"/>
              </a:ln>
              <a:solidFill>
                <a:prstClr val="white"/>
              </a:solidFill>
              <a:effectLst/>
              <a:uLnTx/>
              <a:uFillTx/>
              <a:latin typeface="나눔고딕 ExtraBold" panose="020D0904000000000000" pitchFamily="50" charset="-127"/>
              <a:ea typeface="나눔고딕 ExtraBold" panose="020D0904000000000000" pitchFamily="50" charset="-127"/>
              <a:cs typeface="Tahoma" pitchFamily="34" charset="0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509959"/>
              </p:ext>
            </p:extLst>
          </p:nvPr>
        </p:nvGraphicFramePr>
        <p:xfrm>
          <a:off x="1669827" y="713306"/>
          <a:ext cx="3340211" cy="279654"/>
        </p:xfrm>
        <a:graphic>
          <a:graphicData uri="http://schemas.openxmlformats.org/drawingml/2006/table">
            <a:tbl>
              <a:tblPr/>
              <a:tblGrid>
                <a:gridCol w="3340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21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사회복지대학원 교과과정표</a:t>
                      </a:r>
                    </a:p>
                  </a:txBody>
                  <a:tcPr marL="17907" marR="17907" marT="17907" marB="17907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5843651" y="1706953"/>
            <a:ext cx="410785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200" b="1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※ </a:t>
            </a:r>
            <a:r>
              <a:rPr lang="ko-KR" altLang="en-US" sz="1200" b="1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일반교과목</a:t>
            </a:r>
            <a:r>
              <a:rPr kumimoji="1" lang="ko-KR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 </a:t>
            </a:r>
            <a:r>
              <a:rPr kumimoji="1" lang="en-US" altLang="ko-KR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itchFamily="18" charset="-127"/>
              </a:rPr>
              <a:t>: </a:t>
            </a:r>
            <a:r>
              <a:rPr kumimoji="1" lang="ko-KR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전공 </a:t>
            </a:r>
            <a:r>
              <a:rPr kumimoji="1" lang="en-US" altLang="ko-KR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itchFamily="18" charset="-127"/>
              </a:rPr>
              <a:t>24</a:t>
            </a:r>
            <a:r>
              <a:rPr kumimoji="1" lang="ko-KR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학점</a:t>
            </a:r>
            <a:r>
              <a:rPr kumimoji="1" lang="en-US" altLang="ko-KR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itchFamily="18" charset="-127"/>
              </a:rPr>
              <a:t>(</a:t>
            </a:r>
            <a:r>
              <a:rPr kumimoji="1" lang="ko-KR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전공공통 </a:t>
            </a:r>
            <a:r>
              <a:rPr kumimoji="1" lang="en-US" altLang="ko-KR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3</a:t>
            </a:r>
            <a:r>
              <a:rPr kumimoji="1" lang="ko-KR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학점 이상</a:t>
            </a:r>
            <a:r>
              <a:rPr kumimoji="1" lang="en-US" altLang="ko-KR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itchFamily="18" charset="-127"/>
              </a:rPr>
              <a:t>)</a:t>
            </a:r>
          </a:p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  <a:cs typeface="굴림" pitchFamily="50" charset="-127"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1" lang="ko-KR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전공공통 </a:t>
            </a:r>
            <a:r>
              <a:rPr lang="en-US" altLang="ko-KR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itchFamily="18" charset="-127"/>
              </a:rPr>
              <a:t>3</a:t>
            </a:r>
            <a:r>
              <a:rPr kumimoji="1" lang="ko-KR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학점을 포함하여 전공 </a:t>
            </a:r>
            <a:r>
              <a:rPr kumimoji="1" lang="en-US" altLang="ko-KR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itchFamily="18" charset="-127"/>
              </a:rPr>
              <a:t>24</a:t>
            </a:r>
            <a:r>
              <a:rPr kumimoji="1" lang="ko-KR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학점을 이수하여야 한다</a:t>
            </a:r>
            <a:r>
              <a:rPr kumimoji="1" lang="en-US" altLang="ko-KR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itchFamily="18" charset="-127"/>
              </a:rPr>
              <a:t>.</a:t>
            </a: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1" lang="en-US" altLang="ko-KR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  <a:cs typeface="굴림" pitchFamily="50" charset="-127"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1" lang="ko-KR" altLang="en-US" sz="12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전공공통 </a:t>
            </a:r>
            <a:r>
              <a:rPr lang="en-US" altLang="ko-KR" sz="1200" b="1" u="sng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itchFamily="18" charset="-127"/>
              </a:rPr>
              <a:t>3</a:t>
            </a:r>
            <a:r>
              <a:rPr kumimoji="1" lang="ko-KR" altLang="en-US" sz="12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학점은 아래와 같음</a:t>
            </a:r>
            <a:endParaRPr kumimoji="1" lang="ko-KR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  <a:cs typeface="굴림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5843651" y="4658828"/>
            <a:ext cx="40101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/>
            <a:r>
              <a:rPr lang="en-US" altLang="ko-KR" sz="1200" b="1" dirty="0">
                <a:solidFill>
                  <a:srgbClr val="000000"/>
                </a:solidFill>
                <a:highlight>
                  <a:srgbClr val="FFFF00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※  </a:t>
            </a:r>
            <a:r>
              <a:rPr lang="en-US" altLang="ko-KR" sz="1200" b="1" dirty="0">
                <a:solidFill>
                  <a:srgbClr val="000000"/>
                </a:solidFill>
                <a:highlight>
                  <a:srgbClr val="FFFF00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itchFamily="18" charset="-127"/>
              </a:rPr>
              <a:t>Track </a:t>
            </a:r>
            <a:r>
              <a:rPr lang="ko-KR" altLang="en-US" sz="1200" b="1" dirty="0">
                <a:solidFill>
                  <a:srgbClr val="000000"/>
                </a:solidFill>
                <a:highlight>
                  <a:srgbClr val="FFFF00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결정 </a:t>
            </a:r>
            <a:r>
              <a:rPr lang="en-US" altLang="ko-KR" sz="1200" b="1" dirty="0">
                <a:solidFill>
                  <a:srgbClr val="000000"/>
                </a:solidFill>
                <a:highlight>
                  <a:srgbClr val="FFFF00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itchFamily="18" charset="-127"/>
              </a:rPr>
              <a:t>: </a:t>
            </a:r>
            <a:r>
              <a:rPr lang="ko-KR" altLang="en-US" sz="1200" b="1" dirty="0">
                <a:solidFill>
                  <a:srgbClr val="000000"/>
                </a:solidFill>
                <a:highlight>
                  <a:srgbClr val="FFFF00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신청서를 통해 결정 </a:t>
            </a:r>
            <a:r>
              <a:rPr lang="en-US" altLang="ko-KR" sz="1200" b="1" dirty="0">
                <a:solidFill>
                  <a:srgbClr val="000000"/>
                </a:solidFill>
                <a:highlight>
                  <a:srgbClr val="FFFF00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(~8/20</a:t>
            </a:r>
            <a:r>
              <a:rPr lang="ko-KR" altLang="en-US" sz="1200" b="1" dirty="0">
                <a:solidFill>
                  <a:srgbClr val="000000"/>
                </a:solidFill>
                <a:highlight>
                  <a:srgbClr val="FFFF00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일까지</a:t>
            </a:r>
            <a:r>
              <a:rPr lang="en-US" altLang="ko-KR" sz="1200" b="1" dirty="0">
                <a:solidFill>
                  <a:srgbClr val="000000"/>
                </a:solidFill>
                <a:highlight>
                  <a:srgbClr val="FFFF00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)</a:t>
            </a:r>
          </a:p>
          <a:p>
            <a:pPr lvl="0" algn="just" eaLnBrk="0" latinLnBrk="0" hangingPunct="0"/>
            <a:r>
              <a:rPr lang="en-US" altLang="ko-KR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     </a:t>
            </a:r>
            <a:r>
              <a:rPr lang="en-US" altLang="ko-KR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(</a:t>
            </a:r>
            <a:r>
              <a:rPr lang="ko-KR" altLang="en-US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면담 필요한 경우</a:t>
            </a:r>
            <a:r>
              <a:rPr lang="en-US" altLang="ko-KR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, </a:t>
            </a:r>
            <a:r>
              <a:rPr lang="ko-KR" altLang="en-US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학과 이메일로 연락</a:t>
            </a:r>
            <a:r>
              <a:rPr lang="en-US" altLang="ko-KR" sz="105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)</a:t>
            </a:r>
          </a:p>
          <a:p>
            <a:pPr lvl="0" algn="just" eaLnBrk="0" latinLnBrk="0" hangingPunct="0"/>
            <a:endParaRPr lang="en-US" altLang="ko-KR" sz="120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itchFamily="18" charset="-127"/>
            </a:endParaRPr>
          </a:p>
          <a:p>
            <a:pPr lvl="0" algn="just" eaLnBrk="0" hangingPunct="0"/>
            <a:r>
              <a:rPr lang="en-US" altLang="ko-KR" sz="1200" b="1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※ </a:t>
            </a:r>
            <a:r>
              <a:rPr lang="ko-KR" altLang="en-US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itchFamily="18" charset="-127"/>
              </a:rPr>
              <a:t>과목당 수강인원 </a:t>
            </a:r>
            <a:r>
              <a:rPr lang="en-US" altLang="ko-KR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itchFamily="18" charset="-127"/>
              </a:rPr>
              <a:t>: 35</a:t>
            </a:r>
            <a:r>
              <a:rPr lang="ko-KR" altLang="en-US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itchFamily="18" charset="-127"/>
              </a:rPr>
              <a:t>명으로 제한</a:t>
            </a:r>
            <a:endParaRPr lang="en-US" altLang="ko-KR" sz="120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itchFamily="18" charset="-127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12547" y="1268583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A57C1C9-46CF-A425-1650-17E28AB8D5A7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9A2846-B26C-24AC-CD3B-8C97D17DBBCE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060955-4272-4432-0A29-3DB5814FC1CB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117F74CD-20D7-6D37-1ABD-833081CD4CAA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FAEC090D-16E8-0881-75B2-ECB5843CD6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AF68C26-F3EE-1140-79F5-E8CB3F15EF75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21953D8B-F77B-4B0B-A0EE-3ACE4EFA9D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242834"/>
              </p:ext>
            </p:extLst>
          </p:nvPr>
        </p:nvGraphicFramePr>
        <p:xfrm>
          <a:off x="5980674" y="2489761"/>
          <a:ext cx="3736137" cy="721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5379">
                  <a:extLst>
                    <a:ext uri="{9D8B030D-6E8A-4147-A177-3AD203B41FA5}">
                      <a16:colId xmlns:a16="http://schemas.microsoft.com/office/drawing/2014/main" val="2523716429"/>
                    </a:ext>
                  </a:extLst>
                </a:gridCol>
                <a:gridCol w="1245379">
                  <a:extLst>
                    <a:ext uri="{9D8B030D-6E8A-4147-A177-3AD203B41FA5}">
                      <a16:colId xmlns:a16="http://schemas.microsoft.com/office/drawing/2014/main" val="3954456066"/>
                    </a:ext>
                  </a:extLst>
                </a:gridCol>
                <a:gridCol w="1245379">
                  <a:extLst>
                    <a:ext uri="{9D8B030D-6E8A-4147-A177-3AD203B41FA5}">
                      <a16:colId xmlns:a16="http://schemas.microsoft.com/office/drawing/2014/main" val="3929349345"/>
                    </a:ext>
                  </a:extLst>
                </a:gridCol>
              </a:tblGrid>
              <a:tr h="3462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0" dirty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일반사회복지 </a:t>
                      </a:r>
                      <a:endParaRPr lang="en-US" altLang="ko-KR" sz="1050" b="0" dirty="0"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algn="ctr" latinLnBrk="1"/>
                      <a:r>
                        <a:rPr lang="en-US" altLang="ko-KR" sz="1050" b="0" dirty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Track</a:t>
                      </a:r>
                      <a:endParaRPr lang="ko-KR" altLang="en-US" sz="1050" b="0" dirty="0"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0" dirty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임상상담실천 </a:t>
                      </a:r>
                      <a:endParaRPr lang="en-US" altLang="ko-KR" sz="1050" b="0" dirty="0"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Track</a:t>
                      </a:r>
                      <a:endParaRPr lang="ko-KR" altLang="en-US" sz="1050" b="0" dirty="0"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0" dirty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시민사회복지정책 </a:t>
                      </a:r>
                      <a:r>
                        <a:rPr lang="en-US" altLang="ko-KR" sz="1050" b="0" dirty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Track</a:t>
                      </a:r>
                      <a:endParaRPr lang="ko-KR" altLang="en-US" sz="1050" b="0" dirty="0"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462810"/>
                  </a:ext>
                </a:extLst>
              </a:tr>
              <a:tr h="309934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0" dirty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사회복지조사론과 사회복지자료분석론 중 </a:t>
                      </a:r>
                      <a:r>
                        <a:rPr lang="ko-KR" altLang="en-US" sz="1050" b="0" dirty="0" err="1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택</a:t>
                      </a:r>
                      <a:r>
                        <a:rPr lang="en-US" altLang="ko-KR" sz="1050" b="0" dirty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1</a:t>
                      </a:r>
                      <a:endParaRPr lang="ko-KR" altLang="en-US" sz="1050" b="0" dirty="0"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986915"/>
                  </a:ext>
                </a:extLst>
              </a:tr>
            </a:tbl>
          </a:graphicData>
        </a:graphic>
      </p:graphicFrame>
      <p:sp>
        <p:nvSpPr>
          <p:cNvPr id="18" name="Rectangle 1">
            <a:extLst>
              <a:ext uri="{FF2B5EF4-FFF2-40B4-BE49-F238E27FC236}">
                <a16:creationId xmlns:a16="http://schemas.microsoft.com/office/drawing/2014/main" id="{EBB59DAE-E979-4920-A952-0679FFF8DB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3651" y="3288670"/>
            <a:ext cx="4010184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200" b="1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※ </a:t>
            </a:r>
            <a:r>
              <a:rPr lang="ko-KR" altLang="en-US" sz="1200" b="1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전공필수교과목</a:t>
            </a:r>
            <a:endParaRPr lang="en-US" altLang="ko-KR" sz="1200" b="1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굴림" pitchFamily="50" charset="-127"/>
            </a:endParaRPr>
          </a:p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  <a:cs typeface="굴림" pitchFamily="50" charset="-127"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1" lang="ko-KR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일반사회복지</a:t>
            </a:r>
            <a:r>
              <a:rPr kumimoji="1" lang="en-US" altLang="ko-KR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 Track : </a:t>
            </a:r>
            <a:r>
              <a:rPr kumimoji="1" lang="ko-KR" altLang="en-US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전공공통 </a:t>
            </a:r>
            <a:r>
              <a:rPr kumimoji="1" lang="en-US" altLang="ko-KR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1</a:t>
            </a:r>
            <a:r>
              <a:rPr kumimoji="1" lang="ko-KR" altLang="en-US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과목 </a:t>
            </a:r>
            <a:r>
              <a:rPr kumimoji="1" lang="en-US" altLang="ko-KR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+ </a:t>
            </a:r>
            <a:r>
              <a:rPr kumimoji="1" lang="ko-KR" altLang="en-US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사회복지개론</a:t>
            </a:r>
            <a:endParaRPr kumimoji="1" lang="en-US" altLang="ko-KR" sz="120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굴림" pitchFamily="50" charset="-127"/>
            </a:endParaRPr>
          </a:p>
          <a:p>
            <a:pPr marL="171450" lvl="0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1" lang="ko-KR" altLang="en-US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임상상담실천 </a:t>
            </a:r>
            <a:r>
              <a:rPr kumimoji="1" lang="en-US" altLang="ko-KR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Track : </a:t>
            </a:r>
            <a:r>
              <a:rPr kumimoji="1" lang="ko-KR" altLang="en-US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전공공통 </a:t>
            </a:r>
            <a:r>
              <a:rPr kumimoji="1" lang="en-US" altLang="ko-KR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1</a:t>
            </a:r>
            <a:r>
              <a:rPr kumimoji="1" lang="ko-KR" altLang="en-US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과목 </a:t>
            </a:r>
            <a:r>
              <a:rPr kumimoji="1" lang="en-US" altLang="ko-KR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+ </a:t>
            </a:r>
            <a:r>
              <a:rPr kumimoji="1" lang="ko-KR" altLang="en-US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시민사회복지정책                    </a:t>
            </a:r>
            <a:r>
              <a:rPr kumimoji="1" lang="en-US" altLang="ko-KR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                        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                                            Track 1</a:t>
            </a:r>
            <a:r>
              <a:rPr kumimoji="1" lang="ko-KR" altLang="en-US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과목</a:t>
            </a:r>
            <a:endParaRPr kumimoji="1" lang="en-US" altLang="ko-KR" sz="120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굴림" pitchFamily="50" charset="-127"/>
            </a:endParaRPr>
          </a:p>
          <a:p>
            <a:pPr marL="171450" lvl="0" indent="-1714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kumimoji="1" lang="en-US" altLang="ko-KR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  <a:cs typeface="굴림" pitchFamily="50" charset="-127"/>
            </a:endParaRPr>
          </a:p>
          <a:p>
            <a:pPr marL="171450" lvl="0" indent="-1714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1" lang="ko-KR" altLang="en-US" sz="120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시민사회복지정책 </a:t>
            </a:r>
            <a:r>
              <a:rPr kumimoji="1" lang="en-US" altLang="ko-KR" sz="120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Track : </a:t>
            </a:r>
            <a:r>
              <a:rPr kumimoji="1" lang="ko-KR" altLang="en-US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전공공통 </a:t>
            </a:r>
            <a:r>
              <a:rPr kumimoji="1" lang="en-US" altLang="ko-KR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1</a:t>
            </a:r>
            <a:r>
              <a:rPr kumimoji="1" lang="ko-KR" altLang="en-US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과목 </a:t>
            </a:r>
            <a:r>
              <a:rPr kumimoji="1" lang="en-US" altLang="ko-KR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+ </a:t>
            </a:r>
            <a:r>
              <a:rPr kumimoji="1" lang="ko-KR" altLang="en-US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임상상담실천 </a:t>
            </a:r>
            <a:endParaRPr kumimoji="1" lang="en-US" altLang="ko-KR" sz="120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굴림" pitchFamily="50" charset="-127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                                                    Track 1</a:t>
            </a:r>
            <a:r>
              <a:rPr kumimoji="1" lang="ko-KR" altLang="en-US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굴림" pitchFamily="50" charset="-127"/>
              </a:rPr>
              <a:t>과목</a:t>
            </a:r>
            <a:endParaRPr kumimoji="1" lang="ko-KR" altLang="en-US" sz="120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  <a:cs typeface="굴림" pitchFamily="50" charset="-127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58942928-6379-45C4-878F-2378EE0D3E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0163" y="1825625"/>
            <a:ext cx="5936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407CF886-0C44-4C9E-A718-62E894F4DA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074632"/>
              </p:ext>
            </p:extLst>
          </p:nvPr>
        </p:nvGraphicFramePr>
        <p:xfrm>
          <a:off x="903252" y="1070510"/>
          <a:ext cx="4873360" cy="5565190"/>
        </p:xfrm>
        <a:graphic>
          <a:graphicData uri="http://schemas.openxmlformats.org/drawingml/2006/table">
            <a:tbl>
              <a:tblPr/>
              <a:tblGrid>
                <a:gridCol w="244957">
                  <a:extLst>
                    <a:ext uri="{9D8B030D-6E8A-4147-A177-3AD203B41FA5}">
                      <a16:colId xmlns:a16="http://schemas.microsoft.com/office/drawing/2014/main" val="193712366"/>
                    </a:ext>
                  </a:extLst>
                </a:gridCol>
                <a:gridCol w="409252">
                  <a:extLst>
                    <a:ext uri="{9D8B030D-6E8A-4147-A177-3AD203B41FA5}">
                      <a16:colId xmlns:a16="http://schemas.microsoft.com/office/drawing/2014/main" val="1573383925"/>
                    </a:ext>
                  </a:extLst>
                </a:gridCol>
                <a:gridCol w="701577">
                  <a:extLst>
                    <a:ext uri="{9D8B030D-6E8A-4147-A177-3AD203B41FA5}">
                      <a16:colId xmlns:a16="http://schemas.microsoft.com/office/drawing/2014/main" val="2816718203"/>
                    </a:ext>
                  </a:extLst>
                </a:gridCol>
                <a:gridCol w="1428207">
                  <a:extLst>
                    <a:ext uri="{9D8B030D-6E8A-4147-A177-3AD203B41FA5}">
                      <a16:colId xmlns:a16="http://schemas.microsoft.com/office/drawing/2014/main" val="4168158668"/>
                    </a:ext>
                  </a:extLst>
                </a:gridCol>
                <a:gridCol w="659815">
                  <a:extLst>
                    <a:ext uri="{9D8B030D-6E8A-4147-A177-3AD203B41FA5}">
                      <a16:colId xmlns:a16="http://schemas.microsoft.com/office/drawing/2014/main" val="1057555663"/>
                    </a:ext>
                  </a:extLst>
                </a:gridCol>
                <a:gridCol w="1429552">
                  <a:extLst>
                    <a:ext uri="{9D8B030D-6E8A-4147-A177-3AD203B41FA5}">
                      <a16:colId xmlns:a16="http://schemas.microsoft.com/office/drawing/2014/main" val="1318846332"/>
                    </a:ext>
                  </a:extLst>
                </a:gridCol>
              </a:tblGrid>
              <a:tr h="246971">
                <a:tc rowSpan="2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구분   </a:t>
                      </a:r>
                    </a:p>
                  </a:txBody>
                  <a:tcPr marL="52186" marR="52186" marT="14428" marB="1442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1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학기  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</a:t>
                      </a: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</a:t>
                      </a: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학기 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229235"/>
                  </a:ext>
                </a:extLst>
              </a:tr>
              <a:tr h="246971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학수번호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교과목명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학수번호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교과목명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942634"/>
                  </a:ext>
                </a:extLst>
              </a:tr>
              <a:tr h="396380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전공공통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(</a:t>
                      </a: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필수 </a:t>
                      </a:r>
                      <a:r>
                        <a:rPr lang="en-US" altLang="ko-KR" sz="800" b="1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/ </a:t>
                      </a: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택</a:t>
                      </a:r>
                      <a:r>
                        <a:rPr lang="en-US" altLang="ko-KR" sz="800" b="1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1)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SW4016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사회복지조사론 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SW4014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사회복지자료분석론 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8657293"/>
                  </a:ext>
                </a:extLst>
              </a:tr>
              <a:tr h="212494">
                <a:tc rowSpan="2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전</a:t>
                      </a:r>
                      <a:endParaRPr lang="en-US" altLang="ko-KR" sz="8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공</a:t>
                      </a:r>
                      <a:endParaRPr lang="en-US" altLang="ko-KR" sz="8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선</a:t>
                      </a:r>
                      <a:endParaRPr lang="en-US" altLang="ko-KR" sz="8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택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일반</a:t>
                      </a:r>
                      <a:endParaRPr lang="en-US" altLang="ko-KR" sz="8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</a:t>
                      </a:r>
                      <a:endParaRPr lang="en-US" altLang="ko-KR" sz="8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복지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Track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SW4012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사회복지개론 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SW4008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노인복지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1225154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SW4013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사회복지실천론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SW4015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사회복지정책론 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4626455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SW4021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아동복지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SW4025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</a:t>
                      </a: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인간행동과사회환경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8417816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SW4033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프로그램개발과평가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SW4027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장애인복지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2526685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SW4042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지역사회복지론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SW4035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사회복지현장실습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0932870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SW4061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사회복지법제와실천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SW4046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사회복지실천기술론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076311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9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임상</a:t>
                      </a:r>
                      <a:endParaRPr lang="en-US" altLang="ko-KR" sz="8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상담</a:t>
                      </a:r>
                      <a:endParaRPr lang="en-US" altLang="ko-KR" sz="8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실천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Track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SW4028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정신건강과</a:t>
                      </a: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DSM 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SW4022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중독과사회복지상담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1758124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SW4038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가족치료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SW4023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base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kern="0" spc="0" baseline="300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</a:t>
                      </a: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재난과위기개입</a:t>
                      </a:r>
                      <a:endParaRPr lang="ko-KR" altLang="en-US" sz="800" kern="0" spc="0" baseline="3000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8703407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SW4039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사례관리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SW4037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증거기반임상실천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1198503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SW4050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영성과사회복지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SW4051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집단상담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528211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SW4052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base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폭력과트라우마</a:t>
                      </a:r>
                      <a:endParaRPr lang="ko-KR" altLang="en-US" sz="800" kern="0" spc="0" baseline="3000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SW4053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인지행동치료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119002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SW4054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최신임상기법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SW4055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</a:t>
                      </a: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사례연구수퍼비전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8080050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SW4063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의료현장과사회복지실천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SW4064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회복적사회복지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5159992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SW4066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정신건강사회복지론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SW4065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다양성과사회복지실천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342428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SW4070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사회복지상담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Ⅰ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SW4071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사회복지상담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Ⅱ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5131045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시민</a:t>
                      </a:r>
                      <a:endParaRPr lang="en-US" altLang="ko-KR" sz="8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</a:t>
                      </a:r>
                      <a:endParaRPr lang="en-US" altLang="ko-KR" sz="8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복지</a:t>
                      </a:r>
                      <a:endParaRPr lang="en-US" altLang="ko-KR" sz="8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정책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Track 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SW4007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기획과조직관리 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SW4010 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비교사회정책론 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6274836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SW4018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사회복지서비스정책과전달체계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SW4011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</a:t>
                      </a: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사회공헌과사회적기업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891050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SW4047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고급정책분석론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SW4049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</a:t>
                      </a: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국제개발과사회복지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1937118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SW4056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 시민사회와지역개발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SW4058</a:t>
                      </a:r>
                      <a:endParaRPr lang="en-US" sz="8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미디어와사회복지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545911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SW4057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base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AI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시대의소득보장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SW4060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노동시장과사회복지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723440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SW4069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사회서비스론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SW4068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불평등과사회정의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037101"/>
                  </a:ext>
                </a:extLst>
              </a:tr>
              <a:tr h="2124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SW4072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사회복지와테크널러지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SW4073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사회복지마케팅</a:t>
                      </a:r>
                    </a:p>
                  </a:txBody>
                  <a:tcPr marL="52186" marR="52186" marT="14428" marB="1442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084280"/>
                  </a:ext>
                </a:extLst>
              </a:tr>
            </a:tbl>
          </a:graphicData>
        </a:graphic>
      </p:graphicFrame>
      <p:sp>
        <p:nvSpPr>
          <p:cNvPr id="14" name="Rectangle 2">
            <a:extLst>
              <a:ext uri="{FF2B5EF4-FFF2-40B4-BE49-F238E27FC236}">
                <a16:creationId xmlns:a16="http://schemas.microsoft.com/office/drawing/2014/main" id="{77B25399-6A57-48FD-9CA6-4D42B82B7E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946" y="1070566"/>
            <a:ext cx="487266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8145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BD6F0EC2-02F3-4F46-80CB-0D418ED3D3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custGeom>
            <a:avLst/>
            <a:gdLst>
              <a:gd name="connsiteX0" fmla="*/ 0 w 9906000"/>
              <a:gd name="connsiteY0" fmla="*/ 0 h 6858001"/>
              <a:gd name="connsiteX1" fmla="*/ 9906000 w 9906000"/>
              <a:gd name="connsiteY1" fmla="*/ 0 h 6858001"/>
              <a:gd name="connsiteX2" fmla="*/ 9906000 w 9906000"/>
              <a:gd name="connsiteY2" fmla="*/ 1 h 6858001"/>
              <a:gd name="connsiteX3" fmla="*/ 3009901 w 9906000"/>
              <a:gd name="connsiteY3" fmla="*/ 6858001 h 6858001"/>
              <a:gd name="connsiteX4" fmla="*/ 0 w 9906000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06000" h="6858001">
                <a:moveTo>
                  <a:pt x="0" y="0"/>
                </a:moveTo>
                <a:lnTo>
                  <a:pt x="9906000" y="0"/>
                </a:lnTo>
                <a:lnTo>
                  <a:pt x="9906000" y="1"/>
                </a:lnTo>
                <a:lnTo>
                  <a:pt x="3009901" y="6858001"/>
                </a:lnTo>
                <a:lnTo>
                  <a:pt x="0" y="6858001"/>
                </a:lnTo>
                <a:close/>
              </a:path>
            </a:pathLst>
          </a:custGeom>
        </p:spPr>
      </p:pic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16C0BD31-C42A-4BBA-A41D-838A200D791F}"/>
              </a:ext>
            </a:extLst>
          </p:cNvPr>
          <p:cNvSpPr/>
          <p:nvPr/>
        </p:nvSpPr>
        <p:spPr>
          <a:xfrm>
            <a:off x="0" y="-1"/>
            <a:ext cx="9905999" cy="6858001"/>
          </a:xfrm>
          <a:custGeom>
            <a:avLst/>
            <a:gdLst>
              <a:gd name="connsiteX0" fmla="*/ 0 w 9905999"/>
              <a:gd name="connsiteY0" fmla="*/ 0 h 6858001"/>
              <a:gd name="connsiteX1" fmla="*/ 9905999 w 9905999"/>
              <a:gd name="connsiteY1" fmla="*/ 0 h 6858001"/>
              <a:gd name="connsiteX2" fmla="*/ 3018971 w 9905999"/>
              <a:gd name="connsiteY2" fmla="*/ 6858001 h 6858001"/>
              <a:gd name="connsiteX3" fmla="*/ 0 w 9905999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05999" h="6858001">
                <a:moveTo>
                  <a:pt x="0" y="0"/>
                </a:moveTo>
                <a:lnTo>
                  <a:pt x="9905999" y="0"/>
                </a:lnTo>
                <a:lnTo>
                  <a:pt x="3018971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각 삼각형 4">
            <a:extLst>
              <a:ext uri="{FF2B5EF4-FFF2-40B4-BE49-F238E27FC236}">
                <a16:creationId xmlns:a16="http://schemas.microsoft.com/office/drawing/2014/main" id="{D02A3259-DDF7-489C-B38E-BCFB0B2E34F6}"/>
              </a:ext>
            </a:extLst>
          </p:cNvPr>
          <p:cNvSpPr/>
          <p:nvPr/>
        </p:nvSpPr>
        <p:spPr>
          <a:xfrm flipV="1">
            <a:off x="0" y="0"/>
            <a:ext cx="2090057" cy="2090057"/>
          </a:xfrm>
          <a:prstGeom prst="rtTriangle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80E211-E1E8-F87D-5624-2A591E797EC6}"/>
              </a:ext>
            </a:extLst>
          </p:cNvPr>
          <p:cNvSpPr txBox="1"/>
          <p:nvPr/>
        </p:nvSpPr>
        <p:spPr>
          <a:xfrm>
            <a:off x="8309920" y="4112675"/>
            <a:ext cx="168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01</a:t>
            </a:r>
            <a:endParaRPr lang="ko-KR" altLang="en-US" sz="8000" dirty="0">
              <a:solidFill>
                <a:srgbClr val="11591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D30F56-DC52-0EC5-5795-AED5A9FE226D}"/>
              </a:ext>
            </a:extLst>
          </p:cNvPr>
          <p:cNvSpPr txBox="1"/>
          <p:nvPr/>
        </p:nvSpPr>
        <p:spPr>
          <a:xfrm>
            <a:off x="5659689" y="5436115"/>
            <a:ext cx="3974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3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</a:t>
            </a:r>
            <a:endParaRPr lang="en-US" altLang="ko-KR" sz="32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r"/>
            <a:r>
              <a:rPr lang="ko-KR" altLang="en-US" sz="3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생활안내</a:t>
            </a:r>
          </a:p>
        </p:txBody>
      </p:sp>
    </p:spTree>
    <p:extLst>
      <p:ext uri="{BB962C8B-B14F-4D97-AF65-F5344CB8AC3E}">
        <p14:creationId xmlns:p14="http://schemas.microsoft.com/office/powerpoint/2010/main" val="39031494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072293"/>
              </p:ext>
            </p:extLst>
          </p:nvPr>
        </p:nvGraphicFramePr>
        <p:xfrm>
          <a:off x="1761502" y="1023817"/>
          <a:ext cx="6655057" cy="469015"/>
        </p:xfrm>
        <a:graphic>
          <a:graphicData uri="http://schemas.openxmlformats.org/drawingml/2006/table">
            <a:tbl>
              <a:tblPr/>
              <a:tblGrid>
                <a:gridCol w="6655057">
                  <a:extLst>
                    <a:ext uri="{9D8B030D-6E8A-4147-A177-3AD203B41FA5}">
                      <a16:colId xmlns:a16="http://schemas.microsoft.com/office/drawing/2014/main" val="1273443224"/>
                    </a:ext>
                  </a:extLst>
                </a:gridCol>
              </a:tblGrid>
              <a:tr h="4690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2026</a:t>
                      </a:r>
                      <a:r>
                        <a:rPr lang="ko-KR" altLang="en-US" sz="20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학년도 </a:t>
                      </a:r>
                      <a:r>
                        <a:rPr lang="en-US" altLang="ko-KR" sz="20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</a:t>
                      </a:r>
                      <a:r>
                        <a:rPr lang="ko-KR" altLang="en-US" sz="20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학기 개설 교과목 및 수업시간표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17907" marR="17907" marT="17907" marB="17907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175191"/>
                  </a:ext>
                </a:extLst>
              </a:tr>
            </a:tbl>
          </a:graphicData>
        </a:graphic>
      </p:graphicFrame>
      <p:sp>
        <p:nvSpPr>
          <p:cNvPr id="18" name="직사각형 17"/>
          <p:cNvSpPr/>
          <p:nvPr/>
        </p:nvSpPr>
        <p:spPr>
          <a:xfrm>
            <a:off x="897540" y="1661572"/>
            <a:ext cx="8317482" cy="749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※ 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강의실이 변경될 수 있으니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수업 시작 전 </a:t>
            </a:r>
            <a:r>
              <a:rPr lang="en-US" altLang="ko-KR" sz="1400" u="sng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&lt; </a:t>
            </a:r>
            <a:r>
              <a:rPr lang="ko-KR" altLang="en-US" sz="1400" u="sng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사회복지대학원 홈페이지</a:t>
            </a:r>
            <a:r>
              <a:rPr lang="en-US" altLang="ko-KR" sz="1400" u="sng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&gt; </a:t>
            </a:r>
            <a:r>
              <a:rPr lang="ko-KR" altLang="en-US" sz="1400" u="sng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학사안내</a:t>
            </a:r>
            <a:r>
              <a:rPr lang="en-US" altLang="ko-KR" sz="1400" u="sng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&gt; </a:t>
            </a:r>
            <a:r>
              <a:rPr lang="ko-KR" altLang="en-US" sz="1400" u="sng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대학원강의시간표</a:t>
            </a:r>
            <a:r>
              <a:rPr lang="en-US" altLang="ko-KR" sz="1400" u="sng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/</a:t>
            </a:r>
            <a:r>
              <a:rPr lang="ko-KR" altLang="en-US" sz="1400" u="sng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강의계획안</a:t>
            </a:r>
            <a:r>
              <a:rPr lang="en-US" altLang="ko-KR" sz="1400" u="sng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&gt; </a:t>
            </a:r>
            <a:r>
              <a:rPr lang="ko-KR" altLang="en-US" sz="1400" u="sng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</a:t>
            </a:r>
            <a:r>
              <a:rPr lang="ko-KR" altLang="en-US" sz="1400" u="sng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강의시간표</a:t>
            </a:r>
            <a:r>
              <a:rPr lang="en-US" altLang="ko-KR" sz="1400" u="sng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/</a:t>
            </a:r>
            <a:r>
              <a:rPr lang="ko-KR" altLang="en-US" sz="1400" u="sng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강의계획안 보기 </a:t>
            </a:r>
            <a:r>
              <a:rPr lang="en-US" altLang="ko-KR" sz="1400" u="sng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&gt;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에서 확인하시고 수업에  참여하시기 바랍니다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(9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 중순 이후 확정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100" kern="0" spc="0" dirty="0">
              <a:solidFill>
                <a:srgbClr val="000000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43A9F2E9-2F48-4AD5-BC11-73329AAB9E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82394"/>
              </p:ext>
            </p:extLst>
          </p:nvPr>
        </p:nvGraphicFramePr>
        <p:xfrm>
          <a:off x="922619" y="2721638"/>
          <a:ext cx="8332821" cy="2963696"/>
        </p:xfrm>
        <a:graphic>
          <a:graphicData uri="http://schemas.openxmlformats.org/drawingml/2006/table">
            <a:tbl>
              <a:tblPr/>
              <a:tblGrid>
                <a:gridCol w="812165">
                  <a:extLst>
                    <a:ext uri="{9D8B030D-6E8A-4147-A177-3AD203B41FA5}">
                      <a16:colId xmlns:a16="http://schemas.microsoft.com/office/drawing/2014/main" val="3725187721"/>
                    </a:ext>
                  </a:extLst>
                </a:gridCol>
                <a:gridCol w="1546685">
                  <a:extLst>
                    <a:ext uri="{9D8B030D-6E8A-4147-A177-3AD203B41FA5}">
                      <a16:colId xmlns:a16="http://schemas.microsoft.com/office/drawing/2014/main" val="3194370631"/>
                    </a:ext>
                  </a:extLst>
                </a:gridCol>
                <a:gridCol w="1522136">
                  <a:extLst>
                    <a:ext uri="{9D8B030D-6E8A-4147-A177-3AD203B41FA5}">
                      <a16:colId xmlns:a16="http://schemas.microsoft.com/office/drawing/2014/main" val="41014339"/>
                    </a:ext>
                  </a:extLst>
                </a:gridCol>
                <a:gridCol w="1467609">
                  <a:extLst>
                    <a:ext uri="{9D8B030D-6E8A-4147-A177-3AD203B41FA5}">
                      <a16:colId xmlns:a16="http://schemas.microsoft.com/office/drawing/2014/main" val="1680117898"/>
                    </a:ext>
                  </a:extLst>
                </a:gridCol>
                <a:gridCol w="1560352">
                  <a:extLst>
                    <a:ext uri="{9D8B030D-6E8A-4147-A177-3AD203B41FA5}">
                      <a16:colId xmlns:a16="http://schemas.microsoft.com/office/drawing/2014/main" val="3230030931"/>
                    </a:ext>
                  </a:extLst>
                </a:gridCol>
                <a:gridCol w="1423874">
                  <a:extLst>
                    <a:ext uri="{9D8B030D-6E8A-4147-A177-3AD203B41FA5}">
                      <a16:colId xmlns:a16="http://schemas.microsoft.com/office/drawing/2014/main" val="2383884536"/>
                    </a:ext>
                  </a:extLst>
                </a:gridCol>
              </a:tblGrid>
              <a:tr h="369539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FF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월</a:t>
                      </a:r>
                      <a:r>
                        <a:rPr lang="en-US" altLang="ko-KR" sz="1200" b="1" kern="0" spc="0" dirty="0">
                          <a:solidFill>
                            <a:srgbClr val="0000FF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~</a:t>
                      </a:r>
                      <a:r>
                        <a:rPr lang="ko-KR" altLang="en-US" sz="1200" b="1" kern="0" spc="0" dirty="0">
                          <a:solidFill>
                            <a:srgbClr val="0000FF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목요일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FF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8~9</a:t>
                      </a:r>
                      <a:r>
                        <a:rPr lang="ko-KR" altLang="en-US" sz="1200" b="1" kern="0" spc="0" dirty="0">
                          <a:solidFill>
                            <a:srgbClr val="0000FF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교시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(18:30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~21:15)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FF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토요일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FF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2~3</a:t>
                      </a:r>
                      <a:r>
                        <a:rPr lang="ko-KR" altLang="en-US" sz="1200" b="1" kern="0" spc="0" dirty="0">
                          <a:solidFill>
                            <a:srgbClr val="0000FF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교시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(9:30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~12:15)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나눔고딕OTF" panose="020D0604000000000000" pitchFamily="34" charset="-127"/>
                          <a:ea typeface="나눔고딕OTF" panose="020D0604000000000000" pitchFamily="34" charset="-127"/>
                        </a:rPr>
                        <a:t>월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나눔고딕OTF" panose="020D0604000000000000" pitchFamily="34" charset="-127"/>
                          <a:ea typeface="나눔고딕OTF" panose="020D0604000000000000" pitchFamily="34" charset="-127"/>
                        </a:rPr>
                        <a:t>화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나눔고딕OTF" panose="020D0604000000000000" pitchFamily="34" charset="-127"/>
                          <a:ea typeface="나눔고딕OTF" panose="020D0604000000000000" pitchFamily="34" charset="-127"/>
                        </a:rPr>
                        <a:t>수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나눔고딕OTF" panose="020D0604000000000000" pitchFamily="34" charset="-127"/>
                          <a:ea typeface="나눔고딕OTF" panose="020D0604000000000000" pitchFamily="34" charset="-127"/>
                        </a:rPr>
                        <a:t>목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나눔고딕OTF" panose="020D0604000000000000" pitchFamily="34" charset="-127"/>
                          <a:ea typeface="나눔고딕OTF" panose="020D0604000000000000" pitchFamily="34" charset="-127"/>
                        </a:rPr>
                        <a:t>토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615509"/>
                  </a:ext>
                </a:extLst>
              </a:tr>
              <a:tr h="8405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불평등과사회정의</a:t>
                      </a:r>
                      <a:endParaRPr lang="en-US" altLang="ko-KR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융합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③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회복적사회복지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②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사회복지조사론</a:t>
                      </a:r>
                      <a:endParaRPr lang="en-US" altLang="ko-KR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742950" rtl="0" eaLnBrk="1" fontAlgn="base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융합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1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Ⓐ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집단상담 ②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사회복지정책론 ①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84324123"/>
                  </a:ext>
                </a:extLst>
              </a:tr>
              <a:tr h="8918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사례연구슈퍼비전 ②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사회복지자료분석론 </a:t>
                      </a:r>
                      <a:r>
                        <a:rPr lang="ko-KR" altLang="en-US" sz="1100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중독과사회복지상담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②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비교사회정책론</a:t>
                      </a:r>
                      <a:endParaRPr lang="en-US" altLang="ko-KR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원격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③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인지행동치료 ②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941901"/>
                  </a:ext>
                </a:extLst>
              </a:tr>
              <a:tr h="8617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사회공헌과사회적기업 ③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인간행동과사회환경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①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267114"/>
                  </a:ext>
                </a:extLst>
              </a:tr>
            </a:tbl>
          </a:graphicData>
        </a:graphic>
      </p:graphicFrame>
      <p:sp>
        <p:nvSpPr>
          <p:cNvPr id="4" name="직사각형 3">
            <a:extLst>
              <a:ext uri="{FF2B5EF4-FFF2-40B4-BE49-F238E27FC236}">
                <a16:creationId xmlns:a16="http://schemas.microsoft.com/office/drawing/2014/main" id="{FB976273-40CF-4881-ABF2-6D38DFE90F98}"/>
              </a:ext>
            </a:extLst>
          </p:cNvPr>
          <p:cNvSpPr/>
          <p:nvPr/>
        </p:nvSpPr>
        <p:spPr>
          <a:xfrm>
            <a:off x="897540" y="5693392"/>
            <a:ext cx="6798790" cy="346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60000"/>
              </a:lnSpc>
            </a:pP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Ⓐ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전공공통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kern="0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r>
              <a:rPr lang="ko-KR" altLang="en-US" sz="1200" kern="0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일반사회복지트랙</a:t>
            </a:r>
            <a:r>
              <a:rPr lang="en-US" altLang="ko-KR" sz="1200" kern="0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kern="0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lang="ko-KR" altLang="en-US" sz="1200" kern="0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임상상담실천트랙</a:t>
            </a:r>
            <a:r>
              <a:rPr lang="en-US" altLang="ko-KR" sz="1200" kern="0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kern="0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r>
              <a:rPr lang="ko-KR" altLang="en-US" sz="1200" kern="0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시민사회복지정책트랙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415C594-A252-7C80-E018-C4C6012BD354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70BBBA-F61C-3FE5-1E19-EA13A8E2665B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253DB3-1260-FDF0-DB93-791E2B589615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B3B3893-42CD-45DB-DF81-33BB3CE6C51E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BB61479A-84B4-8E9C-64BF-21F7E3830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C5648AA-479B-5E72-F5BC-157D48E624AB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36127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811889" y="1649581"/>
            <a:ext cx="9112572" cy="4340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1. </a:t>
            </a:r>
            <a:r>
              <a:rPr lang="ko-KR" altLang="en-US" sz="1400" b="1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학위과정과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학과 및 전공</a:t>
            </a:r>
            <a:endParaRPr lang="ko-KR" altLang="en-US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석사학위과정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사회복지학과 사회복지학전공 </a:t>
            </a:r>
            <a:endParaRPr lang="en-US" altLang="ko-KR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2. </a:t>
            </a:r>
            <a:r>
              <a:rPr lang="ko-KR" altLang="en-US" sz="1400" b="1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수업년한</a:t>
            </a: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b="1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재학연한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및 논문제출연한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학칙 제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19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29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32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① </a:t>
            </a:r>
            <a:r>
              <a:rPr lang="ko-KR" altLang="en-US" sz="14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수업년한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학기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② </a:t>
            </a:r>
            <a:r>
              <a:rPr lang="ko-KR" altLang="en-US" sz="14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재학년한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ko-KR" altLang="en-US" sz="14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논문제출년한과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동일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③ </a:t>
            </a:r>
            <a:r>
              <a:rPr lang="ko-KR" altLang="en-US" sz="14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논문제출년한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입학년도로부터 </a:t>
            </a: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이내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④ </a:t>
            </a:r>
            <a:r>
              <a:rPr lang="ko-KR" altLang="en-US" sz="14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논문제출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대신 </a:t>
            </a:r>
            <a:r>
              <a:rPr lang="ko-KR" altLang="en-US" sz="1400" u="sng" kern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교과목 </a:t>
            </a:r>
            <a:r>
              <a:rPr lang="en-US" altLang="ko-KR" sz="1400" u="sng" kern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6</a:t>
            </a:r>
            <a:r>
              <a:rPr lang="ko-KR" altLang="en-US" sz="1400" u="sng" kern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학점 추가취득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시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ko-KR" altLang="en-US" sz="14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입학년도로부터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이내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(2021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학년도 입학생부터 시행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b="1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수료인정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및 이수학점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학칙 제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21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① </a:t>
            </a:r>
            <a:r>
              <a:rPr lang="ko-KR" altLang="en-US" sz="14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수업년한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이상 등록하고 정해진 학점을 모두 취득한 학생에게 석사학위과정의 수료를 인정한다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② </a:t>
            </a:r>
            <a:r>
              <a:rPr lang="ko-KR" altLang="en-US" sz="1400" b="1" kern="0" dirty="0" err="1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수료인정에</a:t>
            </a:r>
            <a:r>
              <a:rPr lang="ko-KR" altLang="en-US" sz="14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필요한 정해진 학점은 전공 </a:t>
            </a:r>
            <a:r>
              <a:rPr lang="en-US" altLang="ko-KR" sz="14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24</a:t>
            </a:r>
            <a:r>
              <a:rPr lang="ko-KR" altLang="en-US" sz="14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학점</a:t>
            </a:r>
            <a:r>
              <a:rPr lang="en-US" altLang="ko-KR" sz="14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전공공통 </a:t>
            </a:r>
            <a:r>
              <a:rPr lang="en-US" altLang="ko-KR" sz="14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r>
              <a:rPr lang="ko-KR" altLang="en-US" sz="14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학점 포함</a:t>
            </a:r>
            <a:r>
              <a:rPr lang="en-US" altLang="ko-KR" sz="14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4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이다</a:t>
            </a:r>
            <a:r>
              <a:rPr lang="en-US" altLang="ko-KR" sz="14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500" b="1" kern="0" dirty="0">
              <a:solidFill>
                <a:srgbClr val="0000FF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2681416" y="808392"/>
          <a:ext cx="4880920" cy="414846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3672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  <p:sp>
        <p:nvSpPr>
          <p:cNvPr id="2" name="직사각형 1">
            <a:extLst>
              <a:ext uri="{FF2B5EF4-FFF2-40B4-BE49-F238E27FC236}">
                <a16:creationId xmlns:a16="http://schemas.microsoft.com/office/drawing/2014/main" id="{FAD716FD-548A-A35F-4EC8-450E707B0BE2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2902780-65D3-7487-BE69-CB539A1CE8F9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CD6C38-1CE6-D99E-A8EA-0218A10B8F57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6E7EBB9A-7581-84E6-2CD8-B7B0A33A135D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DE916F8F-6B64-AAC3-CEC1-8CD1A480F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7DC02F1-2211-9679-27E8-AC50EEA327B9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2D9F5837-8E73-4496-83AA-F179003B098B}"/>
              </a:ext>
            </a:extLst>
          </p:cNvPr>
          <p:cNvGraphicFramePr>
            <a:graphicFrameLocks noGrp="1"/>
          </p:cNvGraphicFramePr>
          <p:nvPr/>
        </p:nvGraphicFramePr>
        <p:xfrm>
          <a:off x="2681416" y="808392"/>
          <a:ext cx="4880920" cy="523258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5232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61881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표 23"/>
          <p:cNvGraphicFramePr>
            <a:graphicFrameLocks noGrp="1"/>
          </p:cNvGraphicFramePr>
          <p:nvPr/>
        </p:nvGraphicFramePr>
        <p:xfrm>
          <a:off x="2681416" y="808392"/>
          <a:ext cx="4880920" cy="414846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3672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  <p:sp>
        <p:nvSpPr>
          <p:cNvPr id="2" name="직사각형 1">
            <a:extLst>
              <a:ext uri="{FF2B5EF4-FFF2-40B4-BE49-F238E27FC236}">
                <a16:creationId xmlns:a16="http://schemas.microsoft.com/office/drawing/2014/main" id="{E7FD8E9E-AC2A-9659-149E-6E002A282F97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B85A4A5-AE5D-E050-7AB1-A20D6BD29AF4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19D449-6904-4725-B74E-F61BC642D6DB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6882688D-A200-550F-8974-CEF548B45B6A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11DDBCA6-3DD5-9664-82BB-B20515749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657561B-9EF7-F546-5BE4-C577FB57CE51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graphicFrame>
        <p:nvGraphicFramePr>
          <p:cNvPr id="25" name="표 24">
            <a:extLst>
              <a:ext uri="{FF2B5EF4-FFF2-40B4-BE49-F238E27FC236}">
                <a16:creationId xmlns:a16="http://schemas.microsoft.com/office/drawing/2014/main" id="{BE2863AD-38BC-4355-9016-61383CB425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136388"/>
              </p:ext>
            </p:extLst>
          </p:nvPr>
        </p:nvGraphicFramePr>
        <p:xfrm>
          <a:off x="2681416" y="808392"/>
          <a:ext cx="4880920" cy="523258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5232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:a16="http://schemas.microsoft.com/office/drawing/2014/main" id="{BEB52F3E-6E3F-4513-A452-DAB1E7280B0B}"/>
              </a:ext>
            </a:extLst>
          </p:cNvPr>
          <p:cNvSpPr/>
          <p:nvPr/>
        </p:nvSpPr>
        <p:spPr>
          <a:xfrm>
            <a:off x="776517" y="1582242"/>
            <a:ext cx="9002747" cy="4196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721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4. 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학위청구논문 제출자격 및 학위수여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학칙 제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29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31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>
              <a:lnSpc>
                <a:spcPct val="160000"/>
              </a:lnSpc>
            </a:pP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① 학위청구논문 제출자격</a:t>
            </a:r>
          </a:p>
          <a:p>
            <a:pPr>
              <a:lnSpc>
                <a:spcPct val="160000"/>
              </a:lnSpc>
            </a:pP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* 아래의 요건을 모두 구비한 자는 학위청구논문 제출자격이 있다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>
              <a:lnSpc>
                <a:spcPct val="160000"/>
              </a:lnSpc>
            </a:pP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가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학위과정의 수료에 필요한 학점을 모두 취득한 자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전공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24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학점과 보충과목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>
              <a:lnSpc>
                <a:spcPct val="160000"/>
              </a:lnSpc>
            </a:pP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나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논문제출 자격시험에 합격한 자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종합시험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 &lt;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개정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2026. 6.30.&gt;</a:t>
            </a:r>
          </a:p>
          <a:p>
            <a:pPr>
              <a:lnSpc>
                <a:spcPct val="160000"/>
              </a:lnSpc>
            </a:pP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다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연구윤리 교육을 이수한 자</a:t>
            </a:r>
          </a:p>
          <a:p>
            <a:pPr>
              <a:lnSpc>
                <a:spcPct val="160000"/>
              </a:lnSpc>
            </a:pP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라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IRB 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심의 및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Turnitin 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표절예방시스템 심의를 완료한 자</a:t>
            </a:r>
          </a:p>
          <a:p>
            <a:pPr>
              <a:lnSpc>
                <a:spcPct val="160000"/>
              </a:lnSpc>
            </a:pP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마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논문세미나를 수강하고 있는 자</a:t>
            </a:r>
            <a:endParaRPr lang="en-US" altLang="ko-KR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>
              <a:lnSpc>
                <a:spcPct val="160000"/>
              </a:lnSpc>
            </a:pP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바</a:t>
            </a: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400" b="1" u="sng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사회복지자료분석론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을 수강한자</a:t>
            </a: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(2020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학년도 신입생부터 적용</a:t>
            </a: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400" b="1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721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</a:t>
            </a:r>
            <a:r>
              <a:rPr lang="ko-KR" altLang="en-US" sz="1400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② 학위청구논문 제출자격을 취득한 학생이 학위청구논문을 제출하여 합격한 때에는 석사학위를 수여할 수 있다</a:t>
            </a:r>
            <a:r>
              <a:rPr lang="en-US" altLang="ko-KR" sz="1400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     </a:t>
            </a:r>
          </a:p>
          <a:p>
            <a:pPr indent="-3721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(</a:t>
            </a:r>
            <a:r>
              <a:rPr lang="ko-KR" altLang="en-US" sz="1400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사회복지학석사</a:t>
            </a:r>
            <a:r>
              <a:rPr lang="en-US" altLang="ko-KR" sz="1400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사회복지학</a:t>
            </a:r>
            <a:r>
              <a:rPr lang="en-US" altLang="ko-KR" sz="1400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))</a:t>
            </a:r>
            <a:endParaRPr lang="ko-KR" altLang="en-US" sz="1400" kern="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721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③ 학위청구논문 제출 대신 교과목 </a:t>
            </a:r>
            <a:r>
              <a:rPr lang="en-US" altLang="ko-KR" sz="1400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6</a:t>
            </a:r>
            <a:r>
              <a:rPr lang="ko-KR" altLang="en-US" sz="1400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학점을 추가취득한 때에도 석사학위를 수여할 수 있다</a:t>
            </a:r>
            <a:r>
              <a:rPr lang="en-US" altLang="ko-KR" sz="1400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(</a:t>
            </a:r>
            <a:r>
              <a:rPr lang="ko-KR" altLang="en-US" sz="1400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사회복지학석사</a:t>
            </a:r>
            <a:r>
              <a:rPr lang="en-US" altLang="ko-KR" sz="1400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사회복지학</a:t>
            </a:r>
            <a:r>
              <a:rPr lang="en-US" altLang="ko-KR" sz="1400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))</a:t>
            </a:r>
          </a:p>
        </p:txBody>
      </p:sp>
    </p:spTree>
    <p:extLst>
      <p:ext uri="{BB962C8B-B14F-4D97-AF65-F5344CB8AC3E}">
        <p14:creationId xmlns:p14="http://schemas.microsoft.com/office/powerpoint/2010/main" val="15620463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6AE6945-C08A-4913-A6A7-43D5E772BEEB}"/>
              </a:ext>
            </a:extLst>
          </p:cNvPr>
          <p:cNvSpPr/>
          <p:nvPr/>
        </p:nvSpPr>
        <p:spPr>
          <a:xfrm>
            <a:off x="844800" y="1565533"/>
            <a:ext cx="6717535" cy="749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5.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교과과정 편성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학칙 제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학칙시행세칙 제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17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 </a:t>
            </a:r>
            <a:endParaRPr lang="ko-KR" altLang="en-US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b="1" kern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</a:t>
            </a:r>
            <a:r>
              <a:rPr lang="ko-KR" altLang="en-US" sz="1200" b="1" u="sng" kern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① </a:t>
            </a:r>
            <a:r>
              <a:rPr lang="ko-KR" altLang="en-US" sz="1200" u="sng" kern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</a:t>
            </a:r>
            <a:r>
              <a:rPr lang="en-US" altLang="ko-KR" sz="1200" u="sng" kern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200" u="sng" kern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학기 </a:t>
            </a:r>
            <a:r>
              <a:rPr lang="en-US" altLang="ko-KR" sz="1200" u="sng" kern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~ </a:t>
            </a:r>
            <a:r>
              <a:rPr lang="ko-KR" altLang="en-US" sz="1200" u="sng" kern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</a:t>
            </a:r>
            <a:r>
              <a:rPr lang="en-US" altLang="ko-KR" sz="1200" u="sng" kern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</a:t>
            </a:r>
            <a:r>
              <a:rPr lang="ko-KR" altLang="en-US" sz="1200" u="sng" kern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학기 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F1D0036-939F-43DD-846C-67964C43A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800" y="2286310"/>
            <a:ext cx="5106626" cy="9464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일반교과목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전공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24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학점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전공공통 </a:t>
            </a:r>
            <a:r>
              <a:rPr kumimoji="0" lang="en-US" altLang="ko-KR" sz="1200" b="1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r>
              <a:rPr kumimoji="0" lang="ko-KR" altLang="en-US" sz="1200" b="1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점 이상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kumimoji="0" lang="en-US" altLang="ko-KR" sz="12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- </a:t>
            </a:r>
            <a:r>
              <a:rPr kumimoji="0" lang="ko-KR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전공공통 </a:t>
            </a:r>
            <a:r>
              <a:rPr kumimoji="0" lang="en-US" altLang="ko-KR" sz="12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r>
              <a:rPr kumimoji="0" lang="ko-KR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학점을 포함하여 전공 </a:t>
            </a:r>
            <a:r>
              <a:rPr kumimoji="0" lang="en-US" altLang="ko-KR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24</a:t>
            </a:r>
            <a:r>
              <a:rPr kumimoji="0" lang="ko-KR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학점을 이수하여야 한다</a:t>
            </a:r>
            <a:r>
              <a:rPr kumimoji="0" lang="en-US" altLang="ko-KR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kumimoji="0" lang="en-US" altLang="ko-K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- </a:t>
            </a:r>
            <a:r>
              <a:rPr kumimoji="0" lang="ko-KR" altLang="en-US" sz="12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전공공통 </a:t>
            </a:r>
            <a:r>
              <a:rPr kumimoji="0" lang="en-US" altLang="ko-KR" sz="12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r>
              <a:rPr kumimoji="0" lang="ko-KR" altLang="en-US" sz="12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학점은 아래와 같음</a:t>
            </a:r>
            <a:endParaRPr kumimoji="0" lang="ko-KR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1D59C504-D271-4A8B-90C6-DAE92A3EAA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867580"/>
              </p:ext>
            </p:extLst>
          </p:nvPr>
        </p:nvGraphicFramePr>
        <p:xfrm>
          <a:off x="1297301" y="3407430"/>
          <a:ext cx="6845149" cy="811840"/>
        </p:xfrm>
        <a:graphic>
          <a:graphicData uri="http://schemas.openxmlformats.org/drawingml/2006/table">
            <a:tbl>
              <a:tblPr/>
              <a:tblGrid>
                <a:gridCol w="2281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1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15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576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일반사회복지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Track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임상상담실천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Track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시민사회복지정책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Track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75"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43B88EFE-6571-4F6E-A78A-3C5AAE2D5FB5}"/>
              </a:ext>
            </a:extLst>
          </p:cNvPr>
          <p:cNvSpPr/>
          <p:nvPr/>
        </p:nvSpPr>
        <p:spPr>
          <a:xfrm>
            <a:off x="903253" y="4177390"/>
            <a:ext cx="8539936" cy="1177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70" indent="-127000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※ 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전공필수교과목 지정</a:t>
            </a:r>
          </a:p>
          <a:p>
            <a:pPr marL="306070" indent="-127000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일반사회복지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Track : 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전공공통과목 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과목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(3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학점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) + 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사회복지개론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(3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학점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)</a:t>
            </a:r>
            <a:endParaRPr lang="ko-KR" altLang="en-US" sz="1200" kern="0" dirty="0"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604000101010101" pitchFamily="18" charset="-127"/>
            </a:endParaRPr>
          </a:p>
          <a:p>
            <a:pPr marL="179070">
              <a:lnSpc>
                <a:spcPct val="150000"/>
              </a:lnSpc>
            </a:pP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임상상담실천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Track : 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전공공통과목 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과목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(3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학점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)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 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+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  시민사회복지정책 트랙의 과목 중 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과목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(3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학점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)</a:t>
            </a:r>
          </a:p>
          <a:p>
            <a:pPr marL="179070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- 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시민사회복지정책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Track: 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전공공통과목 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과목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(3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학점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)+ 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임상상담실천 트랙 과목 중 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과목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(3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학점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)</a:t>
            </a:r>
            <a:endParaRPr lang="ko-KR" altLang="en-US" sz="1200" kern="0" spc="0" dirty="0">
              <a:effectLst/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604000101010101" pitchFamily="18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8BFA4FF-E159-4848-9B77-6D39451C53E5}"/>
              </a:ext>
            </a:extLst>
          </p:cNvPr>
          <p:cNvSpPr/>
          <p:nvPr/>
        </p:nvSpPr>
        <p:spPr>
          <a:xfrm>
            <a:off x="978309" y="5455454"/>
            <a:ext cx="7989522" cy="946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</a:t>
            </a:r>
            <a:r>
              <a:rPr lang="ko-KR" altLang="en-US" sz="1200" b="1" u="sng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② </a:t>
            </a:r>
            <a:r>
              <a:rPr lang="ko-KR" altLang="en-US" sz="1200" u="sng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제</a:t>
            </a:r>
            <a:r>
              <a:rPr lang="en-US" altLang="ko-KR" sz="1200" u="sng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5</a:t>
            </a:r>
            <a:r>
              <a:rPr lang="ko-KR" altLang="en-US" sz="1200" u="sng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학기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:  </a:t>
            </a:r>
            <a:r>
              <a:rPr lang="ko-KR" altLang="en-US" sz="1200" b="1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논문세미나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(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논문세미나와 함께 교과목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6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학점까지 수강 가능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)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또는 </a:t>
            </a:r>
            <a:r>
              <a:rPr lang="ko-KR" altLang="en-US" sz="1200" b="1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교과목 </a:t>
            </a:r>
            <a:r>
              <a:rPr lang="en-US" altLang="ko-KR" sz="1200" b="1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6</a:t>
            </a:r>
            <a:r>
              <a:rPr lang="ko-KR" altLang="en-US" sz="1200" b="1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학점 추가취득</a:t>
            </a:r>
            <a:endParaRPr lang="en-US" altLang="ko-KR" sz="1200" b="1" dirty="0">
              <a:solidFill>
                <a:srgbClr val="0000FF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※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논문세미나와 함께 교과목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6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학점 추가수강자가 해당학기에 논문을 제출할 수 없는 경우  심사용  학위청구논문 제출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일정 </a:t>
            </a:r>
            <a:endParaRPr lang="en-US" altLang="ko-KR" sz="1200" dirty="0"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    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내에 변경신청서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(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논문세미나에서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6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학점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추가취득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으로 변경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)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를 제출하여야 한다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.</a:t>
            </a:r>
            <a:endParaRPr lang="ko-KR" altLang="en-US" sz="1200" dirty="0"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B88807-E57C-4875-B895-6059B085CC90}"/>
              </a:ext>
            </a:extLst>
          </p:cNvPr>
          <p:cNvSpPr txBox="1"/>
          <p:nvPr/>
        </p:nvSpPr>
        <p:spPr>
          <a:xfrm>
            <a:off x="4143811" y="3773715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사회복지조사론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DF4D01-6D60-48D3-9673-6D6E3DEF5FB1}"/>
              </a:ext>
            </a:extLst>
          </p:cNvPr>
          <p:cNvSpPr txBox="1"/>
          <p:nvPr/>
        </p:nvSpPr>
        <p:spPr>
          <a:xfrm>
            <a:off x="4003987" y="3945634"/>
            <a:ext cx="1431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err="1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사회복지자료분석론</a:t>
            </a:r>
            <a:endParaRPr lang="ko-KR" altLang="en-US" sz="1200" b="1" dirty="0"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604000101010101" pitchFamily="18" charset="-127"/>
            </a:endParaRPr>
          </a:p>
        </p:txBody>
      </p:sp>
      <p:cxnSp>
        <p:nvCxnSpPr>
          <p:cNvPr id="11" name="꺾인 연결선 21">
            <a:extLst>
              <a:ext uri="{FF2B5EF4-FFF2-40B4-BE49-F238E27FC236}">
                <a16:creationId xmlns:a16="http://schemas.microsoft.com/office/drawing/2014/main" id="{1ACB03A1-E381-43AF-A93B-E96B14FD0CB4}"/>
              </a:ext>
            </a:extLst>
          </p:cNvPr>
          <p:cNvCxnSpPr/>
          <p:nvPr/>
        </p:nvCxnSpPr>
        <p:spPr>
          <a:xfrm rot="16200000" flipH="1">
            <a:off x="5290194" y="3956059"/>
            <a:ext cx="151314" cy="63624"/>
          </a:xfrm>
          <a:prstGeom prst="bentConnector4">
            <a:avLst>
              <a:gd name="adj1" fmla="val -971"/>
              <a:gd name="adj2" fmla="val 44499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8838DD9-401B-4F9C-8AEF-22C0DB47B7F6}"/>
              </a:ext>
            </a:extLst>
          </p:cNvPr>
          <p:cNvSpPr txBox="1"/>
          <p:nvPr/>
        </p:nvSpPr>
        <p:spPr>
          <a:xfrm>
            <a:off x="5575587" y="3849370"/>
            <a:ext cx="978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中 </a:t>
            </a:r>
            <a:r>
              <a:rPr lang="ko-KR" altLang="en-US" sz="1200" b="1" dirty="0" err="1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택</a:t>
            </a:r>
            <a:r>
              <a:rPr lang="ko-KR" altLang="en-US" sz="1200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 </a:t>
            </a:r>
            <a:r>
              <a:rPr lang="en-US" altLang="ko-KR" sz="1200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1</a:t>
            </a:r>
            <a:endParaRPr lang="ko-KR" altLang="en-US" sz="1200" b="1" dirty="0"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604000101010101" pitchFamily="18" charset="-127"/>
            </a:endParaRPr>
          </a:p>
        </p:txBody>
      </p: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C3B30408-FFAA-47AE-970F-8DAB392F9E89}"/>
              </a:ext>
            </a:extLst>
          </p:cNvPr>
          <p:cNvGraphicFramePr>
            <a:graphicFrameLocks noGrp="1"/>
          </p:cNvGraphicFramePr>
          <p:nvPr/>
        </p:nvGraphicFramePr>
        <p:xfrm>
          <a:off x="2681416" y="808392"/>
          <a:ext cx="4880920" cy="414846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3672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DE7A1B38-19C2-4EAB-BCCC-2E030DCC5E40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</a:t>
            </a:r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생활안내</a:t>
            </a: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47D79A32-21A0-4D02-9E47-989788357C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35943"/>
              </p:ext>
            </p:extLst>
          </p:nvPr>
        </p:nvGraphicFramePr>
        <p:xfrm>
          <a:off x="2681416" y="808392"/>
          <a:ext cx="4880920" cy="523258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5232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  <p:sp>
        <p:nvSpPr>
          <p:cNvPr id="30" name="직사각형 29">
            <a:extLst>
              <a:ext uri="{FF2B5EF4-FFF2-40B4-BE49-F238E27FC236}">
                <a16:creationId xmlns:a16="http://schemas.microsoft.com/office/drawing/2014/main" id="{26AB3402-59A8-40BC-8C35-5F69DFC1347F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3EF47CD6-5B0B-4928-BA4A-CBCB7D653E82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20C8B63-8DE9-45CC-892C-0FF6D3BB319C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566FB103-3796-425C-8EAC-85379425C22D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049D5C1B-09F1-4A53-A78E-526DEB094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3CFC55A-8614-470B-9C8C-F8E7EA1FAD36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82019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표 23"/>
          <p:cNvGraphicFramePr>
            <a:graphicFrameLocks noGrp="1"/>
          </p:cNvGraphicFramePr>
          <p:nvPr/>
        </p:nvGraphicFramePr>
        <p:xfrm>
          <a:off x="2681416" y="808392"/>
          <a:ext cx="4880920" cy="414846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3672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  <p:sp>
        <p:nvSpPr>
          <p:cNvPr id="25" name="직사각형 24"/>
          <p:cNvSpPr/>
          <p:nvPr/>
        </p:nvSpPr>
        <p:spPr>
          <a:xfrm>
            <a:off x="833161" y="1647104"/>
            <a:ext cx="883987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6. 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보충과목 이수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대학원 학칙 제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23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대학원 학칙시행세칙 제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20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indent="-3810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  ① 아래에 해당하는 자는 전공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24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학점 이외에 추가로 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보충과목을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이수하여야 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. (12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학점 이내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)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      가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.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기타 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보충과목의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이수가 필요하다고 인정된 학생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  ② 보충과목의 성적은 총 평균평점에 반영되지 않는다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.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7. 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등록의 종류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대학원 학칙시행세칙 제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9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  ① 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정규등록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: 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수업년한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내에서 교과목 또는 논문세미나를 수강하고자 하는 학생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  ② 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교과목등록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: 5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학기 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정규등록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하였으나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, 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수료학점이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부족하여 교과목을 수강하고자 하는 학생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  ③ 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논문등록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: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수료 후 논문세미나를 수강하고자 하는 학생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  ④ 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연구등록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: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수료 후 논문세미나를 수강하지 아니하고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,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외국어시험 또는 종합시험에 응시하거나 교내 제반 연구시설을 이용하고자 하는 학생</a:t>
            </a: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200" b="1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8. 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수강신청 교과목의 변경 및 철회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대학원 학칙시행세칙 제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23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indent="-39497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  ① 수강신청은 학기 시작 전 정해진 기일 내에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,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변경은 매 학기 개강일로부터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2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주일 이내에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,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철회는 개강일로부터 학기개시 후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5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주일 이내의  </a:t>
            </a: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indent="-39497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     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정해진 기일 내에 신청하여야 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.</a:t>
            </a:r>
          </a:p>
          <a:p>
            <a:pPr indent="-39497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411D494-6119-47F2-3150-5D1E27F6B96B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B28F4FC-642A-9F99-6A89-501596BC9BAD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1B5FCD-6E5D-FCD6-204A-125493202CB1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C757266-E5DB-3126-C39F-40C44FF8B6E5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3E81A44B-6916-912B-A996-6859983B7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3F24CC-4504-98FB-3FF1-55DB605A8A73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444828E5-7234-4B4E-AE17-37963BEBF3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652060"/>
              </p:ext>
            </p:extLst>
          </p:nvPr>
        </p:nvGraphicFramePr>
        <p:xfrm>
          <a:off x="2681416" y="808392"/>
          <a:ext cx="4880920" cy="523258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5232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0655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표 23"/>
          <p:cNvGraphicFramePr>
            <a:graphicFrameLocks noGrp="1"/>
          </p:cNvGraphicFramePr>
          <p:nvPr/>
        </p:nvGraphicFramePr>
        <p:xfrm>
          <a:off x="2681416" y="808392"/>
          <a:ext cx="4880920" cy="414846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3672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903253" y="1677061"/>
            <a:ext cx="8424936" cy="4004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9. 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학기당 취득학점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대학원 학칙 제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22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  ① 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학기당 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6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학점까지 취득 가능하다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.</a:t>
            </a:r>
            <a:endParaRPr lang="ko-KR" altLang="en-US" sz="1200" b="1" kern="0" dirty="0">
              <a:solidFill>
                <a:srgbClr val="0000FF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indent="-1905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  ② 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보충과목을 수강하는 학기에는 학기당 취득학점 외에 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3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학점까지 더 취득 가능하므로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, 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전공이나 보충과목에 관계없이 학기당 최대 </a:t>
            </a:r>
            <a:endParaRPr lang="en-US" altLang="ko-KR" sz="1200" b="1" kern="0" dirty="0">
              <a:solidFill>
                <a:srgbClr val="0000FF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indent="-1905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       9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학점까지 취득할 수 있다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.</a:t>
            </a:r>
            <a:endParaRPr lang="ko-KR" altLang="en-US" sz="1200" b="1" kern="0" dirty="0">
              <a:solidFill>
                <a:srgbClr val="0000FF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  ③ 전공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24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학점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(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전공공통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3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학점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)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외에 수강하고자 하는 과목은 보충과목으로 변경하여 수강할 수 있다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.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타 대학원 교과목을 </a:t>
            </a: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      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보충과목으로 이수하는 경우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, [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타대학원 교과목 이수신청서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]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를 제출하여야 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.</a:t>
            </a:r>
            <a:endParaRPr lang="en-US" altLang="ko-KR" sz="1200" b="1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200" b="1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10. 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학업성적과 유효성적 및 수료성적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학칙시행세칙 제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27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28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810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① </a:t>
            </a:r>
            <a:r>
              <a:rPr lang="ko-KR" altLang="en-US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학업성적은 아래와 같이 표시한다</a:t>
            </a:r>
            <a:r>
              <a:rPr lang="en-US" altLang="ko-KR" sz="1200" kern="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.</a:t>
            </a:r>
          </a:p>
          <a:p>
            <a:pPr indent="-3810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200" kern="0" dirty="0"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604000101010101" pitchFamily="18" charset="-127"/>
            </a:endParaRPr>
          </a:p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</a:t>
            </a: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</a:t>
            </a:r>
            <a:r>
              <a:rPr lang="ko-KR" altLang="en-US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② 강의시간의 </a:t>
            </a:r>
            <a:r>
              <a:rPr lang="en-US" altLang="ko-KR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r>
              <a:rPr lang="ko-KR" altLang="en-US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분의 </a:t>
            </a:r>
            <a:r>
              <a:rPr lang="en-US" altLang="ko-KR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</a:t>
            </a:r>
            <a:r>
              <a:rPr lang="ko-KR" altLang="en-US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를 초과하여 출석하고</a:t>
            </a:r>
            <a:r>
              <a:rPr lang="en-US" altLang="ko-KR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시험성적이 </a:t>
            </a:r>
            <a:r>
              <a:rPr lang="en-US" altLang="ko-KR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C- </a:t>
            </a:r>
            <a:r>
              <a:rPr lang="ko-KR" altLang="en-US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이상 또는 </a:t>
            </a:r>
            <a:r>
              <a:rPr lang="en-US" altLang="ko-KR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“</a:t>
            </a:r>
            <a:r>
              <a:rPr lang="ko-KR" altLang="en-US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합격</a:t>
            </a:r>
            <a:r>
              <a:rPr lang="en-US" altLang="ko-KR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”</a:t>
            </a:r>
            <a:r>
              <a:rPr lang="ko-KR" altLang="en-US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인 경우 취득학점</a:t>
            </a:r>
            <a:r>
              <a:rPr lang="en-US" altLang="ko-KR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유효성적</a:t>
            </a:r>
            <a:r>
              <a:rPr lang="en-US" altLang="ko-KR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으로 인정하고</a:t>
            </a:r>
            <a:r>
              <a:rPr lang="en-US" altLang="ko-KR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</a:p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총 평균평점이 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3.00 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이상이어야 수료성적으로 인정</a:t>
            </a:r>
            <a:r>
              <a:rPr lang="ko-KR" altLang="en-US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한다</a:t>
            </a:r>
            <a:r>
              <a:rPr lang="en-US" altLang="ko-KR" sz="1200" b="1" kern="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1200" b="1" kern="0" spc="0" dirty="0"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C4CB0FE-83E7-B31C-1BB9-6912F77583D3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506A1B4-C71C-49D6-CCD4-268187A3E64B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46D903-1959-5EE2-DD57-9ECABC54DA37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</a:t>
            </a:r>
            <a:r>
              <a:rPr lang="ko-KR" altLang="en-US" sz="2500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생활안내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739CDD72-545B-DD63-F10B-751267905323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C82F8C89-821A-144D-7C6D-D5B43AFAB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15B0CA-F38F-9AF1-08FA-CF67ADE70B1E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864ED079-076F-4ADF-8654-DDB0CF3C0A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763804"/>
              </p:ext>
            </p:extLst>
          </p:nvPr>
        </p:nvGraphicFramePr>
        <p:xfrm>
          <a:off x="2681416" y="808392"/>
          <a:ext cx="4880920" cy="523258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5232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3D9098D1-4E97-4236-ADF8-CC723F953F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23660"/>
              </p:ext>
            </p:extLst>
          </p:nvPr>
        </p:nvGraphicFramePr>
        <p:xfrm>
          <a:off x="1104420" y="4484701"/>
          <a:ext cx="7175513" cy="527304"/>
        </p:xfrm>
        <a:graphic>
          <a:graphicData uri="http://schemas.openxmlformats.org/drawingml/2006/table">
            <a:tbl>
              <a:tblPr/>
              <a:tblGrid>
                <a:gridCol w="829481">
                  <a:extLst>
                    <a:ext uri="{9D8B030D-6E8A-4147-A177-3AD203B41FA5}">
                      <a16:colId xmlns:a16="http://schemas.microsoft.com/office/drawing/2014/main" val="1712485977"/>
                    </a:ext>
                  </a:extLst>
                </a:gridCol>
                <a:gridCol w="635172">
                  <a:extLst>
                    <a:ext uri="{9D8B030D-6E8A-4147-A177-3AD203B41FA5}">
                      <a16:colId xmlns:a16="http://schemas.microsoft.com/office/drawing/2014/main" val="1308702853"/>
                    </a:ext>
                  </a:extLst>
                </a:gridCol>
                <a:gridCol w="635172">
                  <a:extLst>
                    <a:ext uri="{9D8B030D-6E8A-4147-A177-3AD203B41FA5}">
                      <a16:colId xmlns:a16="http://schemas.microsoft.com/office/drawing/2014/main" val="2637841575"/>
                    </a:ext>
                  </a:extLst>
                </a:gridCol>
                <a:gridCol w="635172">
                  <a:extLst>
                    <a:ext uri="{9D8B030D-6E8A-4147-A177-3AD203B41FA5}">
                      <a16:colId xmlns:a16="http://schemas.microsoft.com/office/drawing/2014/main" val="2473114343"/>
                    </a:ext>
                  </a:extLst>
                </a:gridCol>
                <a:gridCol w="635172">
                  <a:extLst>
                    <a:ext uri="{9D8B030D-6E8A-4147-A177-3AD203B41FA5}">
                      <a16:colId xmlns:a16="http://schemas.microsoft.com/office/drawing/2014/main" val="2822706562"/>
                    </a:ext>
                  </a:extLst>
                </a:gridCol>
                <a:gridCol w="635172">
                  <a:extLst>
                    <a:ext uri="{9D8B030D-6E8A-4147-A177-3AD203B41FA5}">
                      <a16:colId xmlns:a16="http://schemas.microsoft.com/office/drawing/2014/main" val="1835510416"/>
                    </a:ext>
                  </a:extLst>
                </a:gridCol>
                <a:gridCol w="635172">
                  <a:extLst>
                    <a:ext uri="{9D8B030D-6E8A-4147-A177-3AD203B41FA5}">
                      <a16:colId xmlns:a16="http://schemas.microsoft.com/office/drawing/2014/main" val="2734186615"/>
                    </a:ext>
                  </a:extLst>
                </a:gridCol>
                <a:gridCol w="635172">
                  <a:extLst>
                    <a:ext uri="{9D8B030D-6E8A-4147-A177-3AD203B41FA5}">
                      <a16:colId xmlns:a16="http://schemas.microsoft.com/office/drawing/2014/main" val="2477731581"/>
                    </a:ext>
                  </a:extLst>
                </a:gridCol>
                <a:gridCol w="635172">
                  <a:extLst>
                    <a:ext uri="{9D8B030D-6E8A-4147-A177-3AD203B41FA5}">
                      <a16:colId xmlns:a16="http://schemas.microsoft.com/office/drawing/2014/main" val="1813040276"/>
                    </a:ext>
                  </a:extLst>
                </a:gridCol>
                <a:gridCol w="635172">
                  <a:extLst>
                    <a:ext uri="{9D8B030D-6E8A-4147-A177-3AD203B41FA5}">
                      <a16:colId xmlns:a16="http://schemas.microsoft.com/office/drawing/2014/main" val="2342730899"/>
                    </a:ext>
                  </a:extLst>
                </a:gridCol>
                <a:gridCol w="629484">
                  <a:extLst>
                    <a:ext uri="{9D8B030D-6E8A-4147-A177-3AD203B41FA5}">
                      <a16:colId xmlns:a16="http://schemas.microsoft.com/office/drawing/2014/main" val="793077995"/>
                    </a:ext>
                  </a:extLst>
                </a:gridCol>
              </a:tblGrid>
              <a:tr h="192075"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등급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A+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A0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A-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B+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B0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B-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C+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C0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C-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F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091982"/>
                  </a:ext>
                </a:extLst>
              </a:tr>
              <a:tr h="192075"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평점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4.3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4.0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3.7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3.3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3.0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2.7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2.3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2.0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1.7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430" indent="0" algn="ctr" fontAlgn="base" latinLnBrk="0">
                        <a:lnSpc>
                          <a:spcPct val="16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08000" algn="l"/>
                          <a:tab pos="1016000" algn="l"/>
                          <a:tab pos="1524000" algn="l"/>
                          <a:tab pos="2032000" algn="l"/>
                          <a:tab pos="2550160" algn="l"/>
                          <a:tab pos="2827020" algn="l"/>
                          <a:tab pos="3048000" algn="l"/>
                          <a:tab pos="3556000" algn="l"/>
                          <a:tab pos="4064000" algn="l"/>
                          <a:tab pos="4572000" algn="l"/>
                          <a:tab pos="5080000" algn="l"/>
                          <a:tab pos="5588000" algn="l"/>
                          <a:tab pos="6096000" algn="l"/>
                          <a:tab pos="6604000" algn="l"/>
                          <a:tab pos="7112000" algn="l"/>
                          <a:tab pos="7620000" algn="l"/>
                          <a:tab pos="8128000" algn="l"/>
                          <a:tab pos="8636000" algn="l"/>
                          <a:tab pos="9144000" algn="l"/>
                          <a:tab pos="9652000" algn="l"/>
                          <a:tab pos="10160000" algn="l"/>
                          <a:tab pos="10668000" algn="l"/>
                          <a:tab pos="11176000" algn="l"/>
                          <a:tab pos="11684000" algn="l"/>
                          <a:tab pos="12192000" algn="l"/>
                          <a:tab pos="12700000" algn="l"/>
                          <a:tab pos="13208000" algn="l"/>
                          <a:tab pos="13716000" algn="l"/>
                          <a:tab pos="14224000" algn="l"/>
                          <a:tab pos="14732000" algn="l"/>
                          <a:tab pos="15240000" algn="l"/>
                          <a:tab pos="15748000" algn="l"/>
                        </a:tabLs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4200982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CA01FA55-E637-439B-A9CE-C11A8263A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420" y="4459564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42824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표 23"/>
          <p:cNvGraphicFramePr>
            <a:graphicFrameLocks noGrp="1"/>
          </p:cNvGraphicFramePr>
          <p:nvPr/>
        </p:nvGraphicFramePr>
        <p:xfrm>
          <a:off x="2681416" y="808392"/>
          <a:ext cx="4880920" cy="414846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3672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903253" y="1502459"/>
            <a:ext cx="8424936" cy="545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11. 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학점이전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학칙시행세칙 제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31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32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① </a:t>
            </a:r>
            <a:r>
              <a:rPr lang="ko-KR" altLang="en-US" sz="1200" kern="0" spc="-10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입학 전에 본교 또는 국내외 다른 학교의 대학원에서 취득한 학점은 </a:t>
            </a:r>
            <a:r>
              <a:rPr lang="en-US" altLang="ko-KR" sz="1200" kern="0" spc="-10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9</a:t>
            </a:r>
            <a:r>
              <a:rPr lang="ko-KR" altLang="en-US" sz="1200" kern="0" spc="-10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학점 이내에서 본 대학원에서 취득한 전공학점으로 이전할 수  있다</a:t>
            </a:r>
            <a:r>
              <a:rPr lang="en-US" altLang="ko-KR" sz="1200" kern="0" spc="-10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②  이전할 수 있는 교과목은 본 대학원 설정교과목과 동일한 내용의 것으로서 그 성적이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B-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이상인 것에 한한다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③ </a:t>
            </a:r>
            <a:r>
              <a:rPr lang="ko-KR" altLang="en-US" sz="1200" kern="0" spc="-1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학점이전을 원하는 학생은 입학 후 제</a:t>
            </a:r>
            <a:r>
              <a:rPr lang="en-US" altLang="ko-KR" sz="1200" kern="0" spc="-1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200" kern="0" spc="-1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학기 말 이전에 </a:t>
            </a:r>
            <a:r>
              <a:rPr lang="en-US" altLang="ko-KR" sz="1200" kern="0" spc="-1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[</a:t>
            </a:r>
            <a:r>
              <a:rPr lang="ko-KR" altLang="en-US" sz="1200" kern="0" spc="-1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학점이전 신청서</a:t>
            </a:r>
            <a:r>
              <a:rPr lang="en-US" altLang="ko-KR" sz="1200" kern="0" spc="-1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</a:t>
            </a:r>
            <a:r>
              <a:rPr lang="ko-KR" altLang="en-US" sz="1200" kern="0" spc="-1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를 작성하여</a:t>
            </a:r>
            <a:r>
              <a:rPr lang="en-US" altLang="ko-KR" sz="1200" kern="0" spc="-1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kern="0" spc="-1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부원장의 승인을 거쳐 행정실로 제출하여야 한다</a:t>
            </a:r>
            <a:r>
              <a:rPr lang="en-US" altLang="ko-KR" sz="1200" kern="0" spc="-1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④ </a:t>
            </a:r>
            <a:r>
              <a:rPr lang="ko-KR" altLang="en-US" sz="1200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학점을 </a:t>
            </a:r>
            <a:r>
              <a:rPr lang="ko-KR" altLang="en-US" sz="1200" kern="0" dirty="0" err="1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이전받는</a:t>
            </a:r>
            <a:r>
              <a:rPr lang="ko-KR" altLang="en-US" sz="1200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경우라도 수업연한</a:t>
            </a:r>
            <a:r>
              <a:rPr lang="en-US" altLang="ko-KR" sz="1200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(5</a:t>
            </a:r>
            <a:r>
              <a:rPr lang="ko-KR" altLang="en-US" sz="1200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학기</a:t>
            </a:r>
            <a:r>
              <a:rPr lang="en-US" altLang="ko-KR" sz="1200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200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은 단축되지 않는다</a:t>
            </a:r>
            <a:r>
              <a:rPr lang="en-US" altLang="ko-KR" sz="1200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12. 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교내 타 대학원 교과목 학점인정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학칙시행세칙 제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30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30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조의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2)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810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① 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본교의 타 대학원 교과목을 지도교수의 승인을 받아 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12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학점까지 수강할 수 있다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.</a:t>
            </a:r>
            <a:endParaRPr lang="ko-KR" altLang="en-US" sz="1200" b="1" kern="0" dirty="0">
              <a:solidFill>
                <a:srgbClr val="0000FF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604000101010101" pitchFamily="18" charset="-127"/>
            </a:endParaRPr>
          </a:p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② 수강을 원하는 학생은 수강신청 확인 및 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변경기간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이내에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[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타대학원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교과목 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이수신청서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를 작성하여 지도교수 및 원장의 </a:t>
            </a: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승인을 거쳐 행정실로 제출한 후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수강신청 하여야 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③ 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졸업에 필요한 총 학점의 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분의 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 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이상을 본 대학원 개설 교과목으로 이수하여야 한다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200" kern="0" spc="0" dirty="0">
              <a:solidFill>
                <a:srgbClr val="000000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8354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13. </a:t>
            </a:r>
            <a:r>
              <a:rPr lang="ko-KR" altLang="en-US" sz="14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지도교수 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학칙시행세칙 제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35</a:t>
            </a:r>
            <a:r>
              <a:rPr lang="ko-KR" altLang="en-US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4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① 본 대학원의 지도교수는 학생의 학사 지도와 논문지도를 담당한다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8862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② 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학기 초에 학생이 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[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지도교수 신청서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를 작성하여 행정실로 제출하면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부원장의 제청으로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학사운영위원회의 심의를 거쳐 </a:t>
            </a:r>
            <a:endParaRPr lang="en-US" altLang="ko-KR" sz="1200" b="1" kern="0" dirty="0">
              <a:solidFill>
                <a:srgbClr val="0000FF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8862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</a:t>
            </a:r>
            <a:r>
              <a:rPr lang="ko-KR" altLang="en-US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원장이 위촉한다</a:t>
            </a:r>
            <a:r>
              <a:rPr lang="en-US" altLang="ko-KR" sz="1200" b="1" kern="0" dirty="0">
                <a:solidFill>
                  <a:srgbClr val="0000FF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1200" b="1" kern="0" dirty="0">
              <a:solidFill>
                <a:srgbClr val="0000FF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190500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③ 지도교수 변경을 원하는 경우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매 학기 정해진 기간 내에 변경할 수 있다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 [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지도교수변경신청서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 변경 전 지도교수와 변경 후 </a:t>
            </a: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190500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지도교수의 승인을 받아 행정실로 제출한다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200" kern="0" spc="0" dirty="0">
              <a:solidFill>
                <a:srgbClr val="000000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C4CB0FE-83E7-B31C-1BB9-6912F77583D3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506A1B4-C71C-49D6-CCD4-268187A3E64B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46D903-1959-5EE2-DD57-9ECABC54DA37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</a:t>
            </a:r>
            <a:r>
              <a:rPr lang="ko-KR" altLang="en-US" sz="2500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생활안내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739CDD72-545B-DD63-F10B-751267905323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C82F8C89-821A-144D-7C6D-D5B43AFAB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15B0CA-F38F-9AF1-08FA-CF67ADE70B1E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864ED079-076F-4ADF-8654-DDB0CF3C0A78}"/>
              </a:ext>
            </a:extLst>
          </p:cNvPr>
          <p:cNvGraphicFramePr>
            <a:graphicFrameLocks noGrp="1"/>
          </p:cNvGraphicFramePr>
          <p:nvPr/>
        </p:nvGraphicFramePr>
        <p:xfrm>
          <a:off x="2681416" y="808392"/>
          <a:ext cx="4880920" cy="523258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5232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71108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842131" y="1678666"/>
            <a:ext cx="7157872" cy="1432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■ 학위청구논문 제출자격</a:t>
            </a:r>
            <a:endParaRPr lang="en-US" altLang="ko-KR" sz="1300" b="1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1. 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종합시험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학칙시행세칙 제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38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8862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① 학위청구논문 제출자격을 위한 종합시험 과목은 아래와 같다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indent="-38862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6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14508" y="4331811"/>
            <a:ext cx="8138650" cy="2132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</a:t>
            </a: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② 시험과목별 만점을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100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점으로 하고 매 과목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70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점 이상을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‘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합격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’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으로 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‘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불합격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’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된 과목은 당해  학기에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회에 한해 다시 </a:t>
            </a: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응시할 수 있다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해당 과목 재시험에 불합격한 경우에는 불합격한 과목만 다음 학기에 다시 응시한다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③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학기 이상 등록하고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수료학점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전공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24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학점과 보충학점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을 취득했거나 취득하게 되는 학생은 종합시험에 응시할 수 있다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</a:p>
          <a:p>
            <a:pPr indent="-3810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응시한 학기에 수료학점을 취득하지 못하였을 경우에는 종합시험에 응시하지 아니한 것으로 본다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lvl="1" indent="-381000" algn="just">
              <a:lnSpc>
                <a:spcPct val="160000"/>
              </a:lnSpc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④ 답안지를 백지로 제출하거나 훼손하였을 시 재시험 자격이 박탈된다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.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답안지와 관련 없는 개인적인 사정에 대한 내용도 백지로 </a:t>
            </a: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  <a:p>
            <a:pPr lvl="1" indent="-381000" algn="just">
              <a:lnSpc>
                <a:spcPct val="160000"/>
              </a:lnSpc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     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간주한다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.</a:t>
            </a: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175677"/>
              </p:ext>
            </p:extLst>
          </p:nvPr>
        </p:nvGraphicFramePr>
        <p:xfrm>
          <a:off x="1121718" y="2978112"/>
          <a:ext cx="7662564" cy="1577352"/>
        </p:xfrm>
        <a:graphic>
          <a:graphicData uri="http://schemas.openxmlformats.org/drawingml/2006/table">
            <a:tbl>
              <a:tblPr/>
              <a:tblGrid>
                <a:gridCol w="2554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43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78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일반사회복지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Track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임상상담실천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Track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시민사회복지정책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Track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805"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7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사회복지개론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임상상담실천 영역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시민사회복지정책 영역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3420658" y="3628288"/>
            <a:ext cx="3402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사회복지조사론과 사회복지자료분석론 중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604000101010101" pitchFamily="18" charset="-127"/>
              </a:rPr>
              <a:t>과목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7EACA67-1253-739B-C605-3445B774C808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C6D0884-0A67-EA74-D2CE-B9DA23E36364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E75720-B9DD-B619-824F-9E304A787DC8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F4A797A0-E698-AAE5-C318-2A8886404C4F}"/>
              </a:ext>
            </a:extLst>
          </p:cNvPr>
          <p:cNvGrpSpPr/>
          <p:nvPr/>
        </p:nvGrpSpPr>
        <p:grpSpPr>
          <a:xfrm>
            <a:off x="8800258" y="6464703"/>
            <a:ext cx="1291038" cy="338554"/>
            <a:chOff x="8720969" y="6509201"/>
            <a:chExt cx="1604946" cy="37242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FD446B8B-74AE-CB15-30A0-24CCB28BD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0969" y="6520435"/>
              <a:ext cx="427240" cy="3435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72B02CE-D2A4-872E-C6FD-CE52476988C9}"/>
                </a:ext>
              </a:extLst>
            </p:cNvPr>
            <p:cNvSpPr txBox="1"/>
            <p:nvPr/>
          </p:nvSpPr>
          <p:spPr>
            <a:xfrm>
              <a:off x="9083019" y="6509201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id="{904A13D2-4C8D-486C-9C93-DC685EFEBD3A}"/>
              </a:ext>
            </a:extLst>
          </p:cNvPr>
          <p:cNvGraphicFramePr>
            <a:graphicFrameLocks noGrp="1"/>
          </p:cNvGraphicFramePr>
          <p:nvPr/>
        </p:nvGraphicFramePr>
        <p:xfrm>
          <a:off x="2681416" y="808392"/>
          <a:ext cx="4880920" cy="523258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5232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48884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표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061984"/>
              </p:ext>
            </p:extLst>
          </p:nvPr>
        </p:nvGraphicFramePr>
        <p:xfrm>
          <a:off x="2681416" y="808392"/>
          <a:ext cx="4880920" cy="523258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5232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827942" y="1740753"/>
            <a:ext cx="8143579" cy="382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■ 학위청구논문 </a:t>
            </a:r>
            <a:r>
              <a:rPr lang="ko-KR" altLang="en-US" sz="1300" b="1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함초롬바탕" panose="02030504000101010101" pitchFamily="18" charset="-127"/>
              </a:rPr>
              <a:t>제출자격</a:t>
            </a:r>
            <a:endParaRPr lang="en-US" altLang="ko-KR" sz="1300" b="1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함초롬바탕" panose="0203050400010101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836820" y="2291748"/>
            <a:ext cx="8580723" cy="331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2. 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연구윤리 교육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학칙 제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31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①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2014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학년도 이후 입학생은 연구윤리 교육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온라인 강좌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을 필수 이수하여야 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단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2013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학년도 이전 입학생은 선택할 수 있다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② 연구윤리 교육은 제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학기말부터 종합시험에 응시하는 학기말까지 수강완료 후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‘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수료증명서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’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를 출력하여 행정실로 제출하여야 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IRB 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심의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①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2015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학년도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학기 이후 학위청구논문제출 예정자는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IRB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심의를 필수로 하여야 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② 심사용논문 제출일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심사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주일 전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까지 ‘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심의결과통보서’를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행정실로 제출하여야 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200" b="1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4. </a:t>
            </a:r>
            <a:r>
              <a:rPr lang="en-US" altLang="ko-KR" sz="1200" b="1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Turnitin</a:t>
            </a: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표절예방시스템 심의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①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2015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학년도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학기 이후 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학위청구논문제출예정자는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Turnitin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표절예방시스템 심의를 필수로 하여야 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② 심사용논문 제출일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심사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주일 전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까지 ‘학위논문표절검사확인서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'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를 행정실로 제출하여야 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E8250D0-89BB-AF18-8A8D-B16E5402891A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06F91BA-865F-8784-542E-E3E1D9A4B4EB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61FD91-C21E-F6B5-87EB-1B3373CF91C1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04B4FECC-D5F4-AF32-5E1A-08C08BD2DA18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AF54D89A-F25A-A93F-2D64-779105872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51B6EC1-91E0-0795-25FC-02570FF77D50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62550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표 23"/>
          <p:cNvGraphicFramePr>
            <a:graphicFrameLocks noGrp="1"/>
          </p:cNvGraphicFramePr>
          <p:nvPr/>
        </p:nvGraphicFramePr>
        <p:xfrm>
          <a:off x="2681416" y="808392"/>
          <a:ext cx="4880920" cy="414846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3672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  <p:sp>
        <p:nvSpPr>
          <p:cNvPr id="12" name="직사각형 11"/>
          <p:cNvSpPr/>
          <p:nvPr/>
        </p:nvSpPr>
        <p:spPr>
          <a:xfrm>
            <a:off x="830188" y="1628490"/>
            <a:ext cx="8717717" cy="4644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■ 학위청구논문 제출</a:t>
            </a:r>
            <a:endParaRPr lang="en-US" altLang="ko-KR" sz="1300" b="1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500" b="1" kern="0" dirty="0">
              <a:solidFill>
                <a:srgbClr val="0000FF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1. 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 세미나의 수강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학칙시행세칙 제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21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359410" marR="0" indent="-35941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① 수료학점을 취득하고 종합시험에 합격한 다음 학기에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논문세미나 선택하여 수강신청 하여야 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.</a:t>
            </a:r>
          </a:p>
          <a:p>
            <a:pPr marL="180000" marR="0" indent="-38989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② 논문세미나를 선택하는 시기는 제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3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학기 말이며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, [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논문세미나 또는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6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학점 추가취득 신청서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]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를 작성하여 지도교수의 승인을 받아 행정실로 제출하여야 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. 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나눔바른고딕" panose="020B0600000101010101" charset="-127"/>
              <a:ea typeface="나눔바른고딕" panose="020B0600000101010101" charset="-127"/>
            </a:endParaRPr>
          </a:p>
          <a:p>
            <a:pPr marL="180000" marR="0" indent="-35941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③ 선택을 변경하고자 하는 경우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, 1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회에 한하여 논문세미나 또는 교과목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6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학점을 수강하고자 하는 학기의 개강 이전까지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[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변경신청서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_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논문에서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6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학점으로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]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를 작성하여 지도교수의 승인을 받아 행정실로 제출하여야 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. &lt;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개정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2026. 5.14.&gt;</a:t>
            </a:r>
          </a:p>
          <a:p>
            <a:pPr marL="359410" marR="0" indent="-35941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200" kern="0" spc="0" dirty="0">
              <a:solidFill>
                <a:srgbClr val="000000"/>
              </a:solidFill>
              <a:effectLst/>
              <a:latin typeface="나눔바른고딕" panose="020B0600000101010101" charset="-127"/>
              <a:ea typeface="나눔바른고딕" panose="020B0600000101010101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2. 6</a:t>
            </a:r>
            <a:r>
              <a:rPr lang="ko-KR" altLang="en-US" sz="1200" b="1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학점 추가취득의 수강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대학원 학칙시행세칙 제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29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, 31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)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나눔바른고딕" panose="020B0600000101010101" charset="-127"/>
              <a:ea typeface="나눔바른고딕" panose="020B0600000101010101" charset="-127"/>
            </a:endParaRPr>
          </a:p>
          <a:p>
            <a:pPr marL="359410" marR="0" indent="-35941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① 학위청구논문 제출에 갈음하여 교과목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6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학점을 추가 취득할 수 있다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.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나눔바른고딕" panose="020B0600000101010101" charset="-127"/>
              <a:ea typeface="나눔바른고딕" panose="020B0600000101010101" charset="-127"/>
            </a:endParaRPr>
          </a:p>
          <a:p>
            <a:pPr marL="389890" marR="0" indent="-38989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②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6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학점 추가취득 교과목은 수료학점을 취득한 후 본 대학원 사회복지학과에서 개설한 과목에 한하여 인정한다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. 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나눔바른고딕" panose="020B0600000101010101" charset="-127"/>
              <a:ea typeface="나눔바른고딕" panose="020B0600000101010101" charset="-127"/>
            </a:endParaRPr>
          </a:p>
          <a:p>
            <a:pPr marL="180000" marR="0" indent="-35941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③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6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학점 추가취득을 선택하는 시기는 제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3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학기 말이며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, [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논문세미나 또는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6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학점 추가 취득 신청서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]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를 작성하여 지도교수의 승인을 받아 행정실로 제출하여야 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.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나눔바른고딕" panose="020B0600000101010101" charset="-127"/>
              <a:ea typeface="나눔바른고딕" panose="020B0600000101010101" charset="-127"/>
            </a:endParaRPr>
          </a:p>
          <a:p>
            <a:pPr marL="180000" marR="0" indent="-35941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④ 선택을 변경하고자 하는 경우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, 1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회에 한하여 논문세미나 또는 교과목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6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학점을 수강하고자 하는 학기의 개강 이전까지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[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변경신청서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_6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학점에서 논문으로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]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를 작성하여 지도교수의 승인을 받아 행정실로 제출하여야 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. &lt;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개정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나눔바른고딕" panose="020B0600000101010101" charset="-127"/>
                <a:ea typeface="나눔바른고딕" panose="020B0600000101010101" charset="-127"/>
              </a:rPr>
              <a:t>2026. 5.14.&gt;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나눔바른고딕" panose="020B0600000101010101" charset="-127"/>
              <a:ea typeface="나눔바른고딕" panose="020B0600000101010101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70D1168-9AD7-EC52-802D-690776A2E624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B5AB651C-55DE-FA24-594E-9D7E6F8542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8C52D12-749C-9882-EB7E-2731FB7A2ACC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sp>
        <p:nvSpPr>
          <p:cNvPr id="5" name="직사각형 4">
            <a:extLst>
              <a:ext uri="{FF2B5EF4-FFF2-40B4-BE49-F238E27FC236}">
                <a16:creationId xmlns:a16="http://schemas.microsoft.com/office/drawing/2014/main" id="{F6DB9F6B-CF09-5BB6-83E0-6FE01F709B13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D7FA010-7FB2-588B-6338-2AFC2F8E5C0A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0219C9-A812-3D3B-80DF-80C1E4DFCACA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339A0EC0-6784-4F3C-AF5D-2110409DD5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584354"/>
              </p:ext>
            </p:extLst>
          </p:nvPr>
        </p:nvGraphicFramePr>
        <p:xfrm>
          <a:off x="2681416" y="808392"/>
          <a:ext cx="4880920" cy="523258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5232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280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B2DA024-0129-ADC9-FC8D-AB3A742CAAEE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903253" y="811470"/>
            <a:ext cx="1569865" cy="4492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spc="3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1.</a:t>
            </a:r>
            <a:r>
              <a:rPr lang="ko-KR" altLang="en-US" sz="2200" b="1" spc="3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환영사</a:t>
            </a:r>
            <a:endParaRPr lang="ko-KR" altLang="en-US" sz="2200" spc="3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3E1D79C-5F5F-4D09-807A-EA618141A0C1}"/>
              </a:ext>
            </a:extLst>
          </p:cNvPr>
          <p:cNvGrpSpPr/>
          <p:nvPr/>
        </p:nvGrpSpPr>
        <p:grpSpPr>
          <a:xfrm>
            <a:off x="5025368" y="2333044"/>
            <a:ext cx="4764584" cy="1200329"/>
            <a:chOff x="5056921" y="1992292"/>
            <a:chExt cx="4201378" cy="1200329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DB1EC7C0-8138-4D40-9DD7-1FEEACD21E97}"/>
                </a:ext>
              </a:extLst>
            </p:cNvPr>
            <p:cNvSpPr/>
            <p:nvPr/>
          </p:nvSpPr>
          <p:spPr>
            <a:xfrm>
              <a:off x="5056921" y="1992292"/>
              <a:ext cx="393410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ln>
                    <a:solidFill>
                      <a:srgbClr val="0CA050">
                        <a:alpha val="0"/>
                      </a:srgbClr>
                    </a:solidFill>
                  </a:ln>
                  <a:solidFill>
                    <a:srgbClr val="11591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Ph.D. Univ. of Washington</a:t>
              </a: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F044ACB0-D765-4631-9953-3D90676D72A5}"/>
                </a:ext>
              </a:extLst>
            </p:cNvPr>
            <p:cNvSpPr/>
            <p:nvPr/>
          </p:nvSpPr>
          <p:spPr>
            <a:xfrm>
              <a:off x="5056921" y="2361624"/>
              <a:ext cx="420137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1600" b="1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전공</a:t>
              </a:r>
              <a:r>
                <a:rPr lang="en-US" altLang="ko-KR" sz="1600" b="1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: </a:t>
              </a:r>
              <a:r>
                <a:rPr lang="ko-KR" altLang="en-US" sz="1600" b="1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임상사회복지</a:t>
              </a:r>
              <a:endPara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>
                <a:defRPr/>
              </a:pPr>
              <a:r>
                <a:rPr lang="ko-KR" altLang="en-US" sz="1600" b="1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분야</a:t>
              </a:r>
              <a:r>
                <a:rPr lang="en-US" altLang="ko-KR" sz="1600" b="1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: </a:t>
              </a:r>
              <a:r>
                <a:rPr lang="ko-KR" altLang="en-US" sz="1600" b="1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아동복지</a:t>
              </a:r>
              <a:r>
                <a:rPr lang="en-US" altLang="ko-KR" sz="1600" b="1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/ </a:t>
              </a:r>
              <a:r>
                <a:rPr lang="ko-KR" altLang="en-US" sz="1600" b="1" dirty="0" err="1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빈곤론</a:t>
              </a:r>
              <a:r>
                <a:rPr lang="en-US" altLang="ko-KR" sz="1600" b="1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/ </a:t>
              </a:r>
              <a:r>
                <a:rPr lang="ko-KR" altLang="en-US" sz="1600" b="1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청소년복지</a:t>
              </a:r>
              <a:r>
                <a:rPr lang="en-US" altLang="ko-KR" sz="1600" b="1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/ </a:t>
              </a:r>
              <a:r>
                <a:rPr lang="ko-KR" altLang="en-US" sz="1600" b="1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프로그램평가</a:t>
              </a:r>
              <a:r>
                <a:rPr lang="en-US" altLang="ko-KR" sz="1600" b="1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/</a:t>
              </a:r>
            </a:p>
            <a:p>
              <a:pPr>
                <a:defRPr/>
              </a:pPr>
              <a:r>
                <a:rPr lang="en-US" altLang="ko-KR" sz="1600" b="1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         </a:t>
              </a:r>
              <a:r>
                <a:rPr lang="ko-KR" altLang="en-US" sz="1600" b="1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사회복지통계조사</a:t>
              </a:r>
              <a:endParaRPr lang="en-US" altLang="ko-KR" sz="1600" b="1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44" name="직각 삼각형 43">
            <a:extLst>
              <a:ext uri="{FF2B5EF4-FFF2-40B4-BE49-F238E27FC236}">
                <a16:creationId xmlns:a16="http://schemas.microsoft.com/office/drawing/2014/main" id="{CE608319-F19D-4411-A492-F0D8C37C6093}"/>
              </a:ext>
            </a:extLst>
          </p:cNvPr>
          <p:cNvSpPr/>
          <p:nvPr/>
        </p:nvSpPr>
        <p:spPr>
          <a:xfrm rot="10800000" flipV="1">
            <a:off x="5046541" y="1809133"/>
            <a:ext cx="294820" cy="295999"/>
          </a:xfrm>
          <a:prstGeom prst="rtTriangle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highlight>
                <a:srgbClr val="C0C0C0"/>
              </a:highligh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E544C6E-F170-40FB-AAA0-730EBD99724F}"/>
              </a:ext>
            </a:extLst>
          </p:cNvPr>
          <p:cNvSpPr/>
          <p:nvPr/>
        </p:nvSpPr>
        <p:spPr>
          <a:xfrm>
            <a:off x="5388151" y="1769433"/>
            <a:ext cx="16899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 err="1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정익중</a:t>
            </a:r>
            <a:r>
              <a:rPr lang="ko-KR" altLang="en-US" sz="2000" b="1" dirty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원장</a:t>
            </a:r>
            <a:endParaRPr lang="en-US" altLang="ko-KR" sz="2000" b="1" dirty="0">
              <a:ln>
                <a:solidFill>
                  <a:schemeClr val="tx1">
                    <a:lumMod val="75000"/>
                    <a:lumOff val="25000"/>
                    <a:alpha val="0"/>
                  </a:schemeClr>
                </a:solidFill>
              </a:ln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02384D3F-A2ED-FA60-57FC-DFB51B6FB496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3" y="6495029"/>
            <a:chExt cx="1548342" cy="372421"/>
          </a:xfrm>
        </p:grpSpPr>
        <p:pic>
          <p:nvPicPr>
            <p:cNvPr id="21" name="그림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3" y="6516540"/>
              <a:ext cx="427240" cy="343505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sp>
        <p:nvSpPr>
          <p:cNvPr id="15" name="TextBox 33">
            <a:extLst>
              <a:ext uri="{FF2B5EF4-FFF2-40B4-BE49-F238E27FC236}">
                <a16:creationId xmlns:a16="http://schemas.microsoft.com/office/drawing/2014/main" id="{83D073FC-E087-459A-82F4-DBAC63A88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6541" y="3622233"/>
            <a:ext cx="4403919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r>
              <a:rPr lang="en-US" altLang="ko-KR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&lt;</a:t>
            </a:r>
            <a:r>
              <a:rPr lang="ko-KR" altLang="en-US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본교</a:t>
            </a:r>
            <a:r>
              <a:rPr lang="en-US" altLang="ko-KR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&gt;</a:t>
            </a:r>
          </a:p>
          <a:p>
            <a:r>
              <a:rPr lang="ko-KR" altLang="en-US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현</a:t>
            </a:r>
            <a:r>
              <a:rPr lang="en-US" altLang="ko-KR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)</a:t>
            </a:r>
            <a:r>
              <a:rPr lang="ko-KR" altLang="en-US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 이화여자대학교 사회복지대학원 원장</a:t>
            </a:r>
            <a:endParaRPr lang="en-US" altLang="ko-KR" sz="1400" b="1" dirty="0">
              <a:solidFill>
                <a:srgbClr val="115911"/>
              </a:solidFill>
              <a:latin typeface="나눔바른고딕" panose="020B0600000101010101" charset="-127"/>
              <a:ea typeface="나눔바른고딕" panose="020B0600000101010101" charset="-127"/>
            </a:endParaRPr>
          </a:p>
          <a:p>
            <a:endParaRPr lang="en-US" altLang="ko-KR" sz="1400" b="1" dirty="0">
              <a:solidFill>
                <a:srgbClr val="115911"/>
              </a:solidFill>
              <a:latin typeface="나눔바른고딕" panose="020B0600000101010101" charset="-127"/>
              <a:ea typeface="나눔바른고딕" panose="020B0600000101010101" charset="-127"/>
            </a:endParaRPr>
          </a:p>
          <a:p>
            <a:r>
              <a:rPr lang="en-US" altLang="ko-KR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&lt;</a:t>
            </a:r>
            <a:r>
              <a:rPr lang="ko-KR" altLang="en-US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사회복지 관련 학회</a:t>
            </a:r>
            <a:r>
              <a:rPr lang="en-US" altLang="ko-KR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&gt;</a:t>
            </a:r>
            <a:endParaRPr lang="ko-KR" altLang="en-US" sz="1400" b="1" dirty="0">
              <a:solidFill>
                <a:srgbClr val="115911"/>
              </a:solidFill>
              <a:latin typeface="나눔바른고딕" panose="020B0600000101010101" charset="-127"/>
              <a:ea typeface="나눔바른고딕" panose="020B0600000101010101" charset="-127"/>
            </a:endParaRPr>
          </a:p>
          <a:p>
            <a:r>
              <a:rPr lang="ko-KR" altLang="en-US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전</a:t>
            </a:r>
            <a:r>
              <a:rPr lang="en-US" altLang="ko-KR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) </a:t>
            </a:r>
            <a:r>
              <a:rPr lang="ko-KR" altLang="en-US" sz="1400" b="1" dirty="0" err="1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국가아동권리보장원</a:t>
            </a:r>
            <a:r>
              <a:rPr lang="ko-KR" altLang="en-US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 원장</a:t>
            </a:r>
            <a:endParaRPr lang="en-US" altLang="ko-KR" sz="1400" b="1" dirty="0">
              <a:solidFill>
                <a:srgbClr val="115911"/>
              </a:solidFill>
              <a:latin typeface="나눔바른고딕" panose="020B0600000101010101" charset="-127"/>
              <a:ea typeface="나눔바른고딕" panose="020B0600000101010101" charset="-127"/>
            </a:endParaRPr>
          </a:p>
          <a:p>
            <a:r>
              <a:rPr lang="ko-KR" altLang="en-US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전</a:t>
            </a:r>
            <a:r>
              <a:rPr lang="en-US" altLang="ko-KR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) </a:t>
            </a:r>
            <a:r>
              <a:rPr lang="ko-KR" altLang="en-US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한국아동복지학회 회장</a:t>
            </a:r>
            <a:endParaRPr lang="en-US" altLang="ko-KR" sz="1400" b="1" dirty="0">
              <a:solidFill>
                <a:srgbClr val="115911"/>
              </a:solidFill>
              <a:latin typeface="나눔바른고딕" panose="020B0600000101010101" charset="-127"/>
              <a:ea typeface="나눔바른고딕" panose="020B0600000101010101" charset="-127"/>
            </a:endParaRPr>
          </a:p>
          <a:p>
            <a:r>
              <a:rPr lang="ko-KR" altLang="en-US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전</a:t>
            </a:r>
            <a:r>
              <a:rPr lang="en-US" altLang="ko-KR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) </a:t>
            </a:r>
            <a:r>
              <a:rPr lang="ko-KR" altLang="en-US" sz="1400" b="1" dirty="0">
                <a:solidFill>
                  <a:srgbClr val="115911"/>
                </a:solidFill>
                <a:latin typeface="나눔바른고딕" panose="020B0600000101010101" charset="-127"/>
                <a:ea typeface="나눔바른고딕" panose="020B0600000101010101" charset="-127"/>
              </a:rPr>
              <a:t>한국청소년복지학회 회장</a:t>
            </a:r>
            <a:endParaRPr lang="en-US" altLang="ko-KR" sz="1400" b="1" dirty="0">
              <a:solidFill>
                <a:srgbClr val="115911"/>
              </a:solidFill>
              <a:latin typeface="나눔바른고딕" panose="020B0600000101010101" charset="-127"/>
              <a:ea typeface="나눔바른고딕" panose="020B0600000101010101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E85022-E62E-B21C-F54B-ED5A07B848F6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6B4D574-C0BE-4C9A-8F20-D165C8C48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76522" y="2228392"/>
            <a:ext cx="2452039" cy="343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8353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표 23"/>
          <p:cNvGraphicFramePr>
            <a:graphicFrameLocks noGrp="1"/>
          </p:cNvGraphicFramePr>
          <p:nvPr/>
        </p:nvGraphicFramePr>
        <p:xfrm>
          <a:off x="2681416" y="808392"/>
          <a:ext cx="4880920" cy="414846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3672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스퀘어 Bold" panose="020B0600000101010101" pitchFamily="50" charset="-127"/>
                          <a:ea typeface="나눔스퀘어 Bold" panose="020B060000010101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  <p:sp>
        <p:nvSpPr>
          <p:cNvPr id="12" name="직사각형 11"/>
          <p:cNvSpPr/>
          <p:nvPr/>
        </p:nvSpPr>
        <p:spPr>
          <a:xfrm>
            <a:off x="830188" y="2067088"/>
            <a:ext cx="8717717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1200" b="1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논문프로포절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① 논문세미나 수강신청자로서 당해 학기 논문심사 예정자인 자는 학기 초에 지도교수의 지도를 받아 작성한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[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논문프로포절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 지도교수의       </a:t>
            </a: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승인을 받은 후 행정실로 제출하여야 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② 일정에 맞추어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인의 논문심사위원을 구성하고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논문프로포절을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진행한다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en-US" altLang="ko-KR" sz="1200" b="1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200" b="1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4. </a:t>
            </a:r>
            <a:r>
              <a:rPr lang="ko-KR" altLang="en-US" sz="1200" b="1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논문제출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연기신청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① 논문세미나 수강신청자로서 논문지도를 받아 논문심사를 진행하는 과정이었으나 부득이하게 심사용</a:t>
            </a:r>
            <a:r>
              <a:rPr lang="ko-KR" altLang="en-US" sz="1200" kern="0" spc="-1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 제출이 어렵게 되어 다음</a:t>
            </a:r>
            <a:endParaRPr lang="en-US" altLang="ko-KR" sz="1200" kern="0" spc="-1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spc="-1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</a:t>
            </a:r>
            <a:r>
              <a:rPr lang="ko-KR" altLang="en-US" sz="1200" kern="0" spc="-1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학기로 연기하고자 하는 경우</a:t>
            </a:r>
            <a:r>
              <a:rPr lang="en-US" altLang="ko-KR" sz="1200" kern="0" spc="-1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[</a:t>
            </a:r>
            <a:r>
              <a:rPr lang="ko-KR" altLang="en-US" sz="1200" kern="0" spc="-1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논문제출연기신청서</a:t>
            </a:r>
            <a:r>
              <a:rPr lang="en-US" altLang="ko-KR" sz="1200" kern="0" spc="-1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</a:t>
            </a:r>
            <a:r>
              <a:rPr lang="ko-KR" altLang="en-US" sz="1200" kern="0" spc="-1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를 작성하여 지도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교수의 승인을 받은 후 행정실로 제출하여야 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② </a:t>
            </a:r>
            <a:r>
              <a:rPr lang="ko-KR" altLang="en-US" sz="1200" kern="0" spc="-2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논문세미나</a:t>
            </a:r>
            <a:r>
              <a:rPr lang="ko-KR" altLang="en-US" sz="1200" kern="0" spc="-2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수</a:t>
            </a:r>
            <a:r>
              <a:rPr lang="ko-KR" altLang="en-US" sz="1200" kern="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강신청자로</a:t>
            </a:r>
            <a:r>
              <a:rPr lang="ko-KR" altLang="en-US" sz="1200" kern="0" spc="-2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 </a:t>
            </a:r>
            <a:r>
              <a:rPr lang="ko-KR" altLang="en-US" sz="1200" kern="0" spc="-2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논문지도만</a:t>
            </a:r>
            <a:r>
              <a:rPr lang="ko-KR" altLang="en-US" sz="1200" kern="0" spc="-2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받고 논문심사를 진행하지 않을 경우</a:t>
            </a:r>
            <a:r>
              <a:rPr lang="en-US" altLang="ko-KR" sz="1200" kern="0" spc="-2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[</a:t>
            </a:r>
            <a:r>
              <a:rPr lang="ko-KR" altLang="en-US" sz="1200" kern="0" spc="-2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논문제출연기신청서</a:t>
            </a:r>
            <a:r>
              <a:rPr lang="en-US" altLang="ko-KR" sz="1200" kern="0" spc="-2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</a:t>
            </a:r>
            <a:r>
              <a:rPr lang="ko-KR" altLang="en-US" sz="1200" kern="0" spc="-2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를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작성하여 지도교수의 승인을 </a:t>
            </a: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받은 후 행정실로 제출하여야 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5. 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논문등록취소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① 논문제출연기신청을 한 논문등록생이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논문심사 및 논문지도를 받지 아니할 경우  논문등록을 취소할 수 있다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반환금액은 </a:t>
            </a: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논문등록취소 신청서의 접수일자를 기준으로 한다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70D1168-9AD7-EC52-802D-690776A2E624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B5AB651C-55DE-FA24-594E-9D7E6F8542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8C52D12-749C-9882-EB7E-2731FB7A2ACC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sp>
        <p:nvSpPr>
          <p:cNvPr id="5" name="직사각형 4">
            <a:extLst>
              <a:ext uri="{FF2B5EF4-FFF2-40B4-BE49-F238E27FC236}">
                <a16:creationId xmlns:a16="http://schemas.microsoft.com/office/drawing/2014/main" id="{F6DB9F6B-CF09-5BB6-83E0-6FE01F709B13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D7FA010-7FB2-588B-6338-2AFC2F8E5C0A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0219C9-A812-3D3B-80DF-80C1E4DFCACA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339A0EC0-6784-4F3C-AF5D-2110409DD5AB}"/>
              </a:ext>
            </a:extLst>
          </p:cNvPr>
          <p:cNvGraphicFramePr>
            <a:graphicFrameLocks noGrp="1"/>
          </p:cNvGraphicFramePr>
          <p:nvPr/>
        </p:nvGraphicFramePr>
        <p:xfrm>
          <a:off x="2681416" y="808392"/>
          <a:ext cx="4880920" cy="523258"/>
        </p:xfrm>
        <a:graphic>
          <a:graphicData uri="http://schemas.openxmlformats.org/drawingml/2006/table">
            <a:tbl>
              <a:tblPr/>
              <a:tblGrid>
                <a:gridCol w="4880920">
                  <a:extLst>
                    <a:ext uri="{9D8B030D-6E8A-4147-A177-3AD203B41FA5}">
                      <a16:colId xmlns:a16="http://schemas.microsoft.com/office/drawing/2014/main" val="1799912431"/>
                    </a:ext>
                  </a:extLst>
                </a:gridCol>
              </a:tblGrid>
              <a:tr h="5232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대학원 학칙 및 사회복지대학원 내규 안내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17907" marR="17907" marT="17907" marB="17907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209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60977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A3C7CE65-1C50-4704-851E-F2719292F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906000" cy="6954473"/>
          </a:xfrm>
          <a:custGeom>
            <a:avLst/>
            <a:gdLst>
              <a:gd name="connsiteX0" fmla="*/ 0 w 9905998"/>
              <a:gd name="connsiteY0" fmla="*/ 0 h 6858000"/>
              <a:gd name="connsiteX1" fmla="*/ 9905998 w 9905998"/>
              <a:gd name="connsiteY1" fmla="*/ 0 h 6858000"/>
              <a:gd name="connsiteX2" fmla="*/ 3018971 w 9905998"/>
              <a:gd name="connsiteY2" fmla="*/ 6858000 h 6858000"/>
              <a:gd name="connsiteX3" fmla="*/ 0 w 990599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05998" h="6858000">
                <a:moveTo>
                  <a:pt x="0" y="0"/>
                </a:moveTo>
                <a:lnTo>
                  <a:pt x="9905998" y="0"/>
                </a:lnTo>
                <a:lnTo>
                  <a:pt x="301897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2D7E1EC5-3AD6-4C72-8CE4-EA24DEFC411C}"/>
              </a:ext>
            </a:extLst>
          </p:cNvPr>
          <p:cNvSpPr/>
          <p:nvPr/>
        </p:nvSpPr>
        <p:spPr>
          <a:xfrm>
            <a:off x="0" y="-2"/>
            <a:ext cx="10330249" cy="6858002"/>
          </a:xfrm>
          <a:custGeom>
            <a:avLst/>
            <a:gdLst>
              <a:gd name="connsiteX0" fmla="*/ 0 w 9905999"/>
              <a:gd name="connsiteY0" fmla="*/ 0 h 6858001"/>
              <a:gd name="connsiteX1" fmla="*/ 9905999 w 9905999"/>
              <a:gd name="connsiteY1" fmla="*/ 0 h 6858001"/>
              <a:gd name="connsiteX2" fmla="*/ 3018971 w 9905999"/>
              <a:gd name="connsiteY2" fmla="*/ 6858001 h 6858001"/>
              <a:gd name="connsiteX3" fmla="*/ 0 w 9905999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05999" h="6858001">
                <a:moveTo>
                  <a:pt x="0" y="0"/>
                </a:moveTo>
                <a:lnTo>
                  <a:pt x="9905999" y="0"/>
                </a:lnTo>
                <a:lnTo>
                  <a:pt x="3018971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각 삼각형 4">
            <a:extLst>
              <a:ext uri="{FF2B5EF4-FFF2-40B4-BE49-F238E27FC236}">
                <a16:creationId xmlns:a16="http://schemas.microsoft.com/office/drawing/2014/main" id="{D02A3259-DDF7-489C-B38E-BCFB0B2E34F6}"/>
              </a:ext>
            </a:extLst>
          </p:cNvPr>
          <p:cNvSpPr/>
          <p:nvPr/>
        </p:nvSpPr>
        <p:spPr>
          <a:xfrm flipV="1">
            <a:off x="0" y="0"/>
            <a:ext cx="2090057" cy="2090057"/>
          </a:xfrm>
          <a:prstGeom prst="rtTriangle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4873B9-5C51-4796-A403-AC3215E8D98E}"/>
              </a:ext>
            </a:extLst>
          </p:cNvPr>
          <p:cNvSpPr txBox="1"/>
          <p:nvPr/>
        </p:nvSpPr>
        <p:spPr>
          <a:xfrm>
            <a:off x="7902429" y="4374742"/>
            <a:ext cx="18707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01</a:t>
            </a:r>
            <a:r>
              <a:rPr lang="en-US" altLang="ko-KR" sz="32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-5</a:t>
            </a:r>
            <a:endParaRPr lang="ko-KR" altLang="en-US" sz="8000" dirty="0">
              <a:solidFill>
                <a:srgbClr val="0066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8140FA-CE52-4F96-B82B-969DA8B685ED}"/>
              </a:ext>
            </a:extLst>
          </p:cNvPr>
          <p:cNvSpPr txBox="1"/>
          <p:nvPr/>
        </p:nvSpPr>
        <p:spPr>
          <a:xfrm>
            <a:off x="5529943" y="5698182"/>
            <a:ext cx="3974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3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도서관 이용 안내</a:t>
            </a:r>
          </a:p>
        </p:txBody>
      </p:sp>
    </p:spTree>
    <p:extLst>
      <p:ext uri="{BB962C8B-B14F-4D97-AF65-F5344CB8AC3E}">
        <p14:creationId xmlns:p14="http://schemas.microsoft.com/office/powerpoint/2010/main" val="1587038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1163326" y="1478382"/>
            <a:ext cx="6867250" cy="678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■ 동영상 시청</a:t>
            </a:r>
            <a:endParaRPr lang="en-US" altLang="ko-KR" sz="1300" b="1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hlinkClick r:id="rId3"/>
              </a:rPr>
              <a:t>이화여자대학교 </a:t>
            </a:r>
            <a:r>
              <a:rPr lang="en-US" altLang="ko-KR" sz="1200" dirty="0">
                <a:hlinkClick r:id="rId3"/>
              </a:rPr>
              <a:t>2026</a:t>
            </a:r>
            <a:r>
              <a:rPr lang="ko-KR" altLang="en-US" sz="1200" dirty="0">
                <a:hlinkClick r:id="rId3"/>
              </a:rPr>
              <a:t>학년도 후기 대학원</a:t>
            </a:r>
            <a:r>
              <a:rPr lang="en-US" altLang="ko-KR" sz="1200" dirty="0">
                <a:hlinkClick r:id="rId3"/>
              </a:rPr>
              <a:t>OT </a:t>
            </a:r>
            <a:r>
              <a:rPr lang="ko-KR" altLang="en-US" sz="1200" dirty="0">
                <a:hlinkClick r:id="rId3"/>
              </a:rPr>
              <a:t>대학원생을 위한 도서관 학술정보서비스 이용 안내</a:t>
            </a:r>
            <a:endParaRPr lang="en-US" altLang="ko-KR" sz="1200" b="1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163326" y="2497976"/>
            <a:ext cx="7394748" cy="678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84810" algn="just">
              <a:lnSpc>
                <a:spcPct val="160000"/>
              </a:lnSpc>
            </a:pPr>
            <a:r>
              <a:rPr lang="ko-KR" altLang="en-US" sz="13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■ 도서관 사이버캠퍼스 정보검색교육</a:t>
            </a:r>
            <a:r>
              <a:rPr lang="en-US" altLang="ko-KR" sz="13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(2026) </a:t>
            </a:r>
            <a:r>
              <a:rPr lang="ko-KR" altLang="en-US" sz="13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비교과과정 안내</a:t>
            </a:r>
            <a:endParaRPr lang="en-US" altLang="ko-KR" sz="1200" b="1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hlinkClick r:id="rId4"/>
              </a:rPr>
              <a:t> </a:t>
            </a:r>
            <a:r>
              <a:rPr lang="ko-KR" altLang="en-US" sz="1200" dirty="0">
                <a:hlinkClick r:id="rId4"/>
              </a:rPr>
              <a:t>공지사항 </a:t>
            </a:r>
            <a:r>
              <a:rPr lang="en-US" altLang="ko-KR" sz="1200" dirty="0">
                <a:hlinkClick r:id="rId4"/>
              </a:rPr>
              <a:t>| </a:t>
            </a:r>
            <a:r>
              <a:rPr lang="ko-KR" altLang="en-US" sz="1200" dirty="0">
                <a:hlinkClick r:id="rId4"/>
              </a:rPr>
              <a:t>이화여자대학교 도서관</a:t>
            </a:r>
            <a:r>
              <a:rPr lang="ko-KR" altLang="en-US" sz="1200" dirty="0"/>
              <a:t> </a:t>
            </a:r>
            <a:endParaRPr lang="ko-KR" altLang="en-US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" name="텍스트 개체 틀 9">
            <a:extLst>
              <a:ext uri="{FF2B5EF4-FFF2-40B4-BE49-F238E27FC236}">
                <a16:creationId xmlns:a16="http://schemas.microsoft.com/office/drawing/2014/main" id="{BD3BB59D-8A10-4581-8AF4-BA73FE9C68FC}"/>
              </a:ext>
            </a:extLst>
          </p:cNvPr>
          <p:cNvSpPr txBox="1">
            <a:spLocks/>
          </p:cNvSpPr>
          <p:nvPr/>
        </p:nvSpPr>
        <p:spPr>
          <a:xfrm>
            <a:off x="905520" y="810753"/>
            <a:ext cx="7046173" cy="3350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1. </a:t>
            </a:r>
            <a:r>
              <a:rPr lang="ko-KR" altLang="en-US" sz="2200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대학원생을 위한 도서관 학술정보서비스 이용 안내</a:t>
            </a:r>
          </a:p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endParaRPr lang="ko-KR" altLang="en-US" sz="2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D62F6C2-91F0-B6C6-6B77-2837A9A5494F}"/>
              </a:ext>
            </a:extLst>
          </p:cNvPr>
          <p:cNvSpPr>
            <a:spLocks/>
          </p:cNvSpPr>
          <p:nvPr/>
        </p:nvSpPr>
        <p:spPr>
          <a:xfrm rot="10800000" flipV="1">
            <a:off x="905521" y="-8557"/>
            <a:ext cx="900047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72FD2D9-152A-53DE-913B-8D99BB2A3EEE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  <a:r>
              <a:rPr lang="en-US" sz="18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-5</a:t>
            </a:r>
            <a:endParaRPr lang="en-US" sz="3500" dirty="0">
              <a:solidFill>
                <a:srgbClr val="006600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794F4-3F03-5D92-0839-B5AA37D32C1B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도서관 이용 안내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E5087F9D-7112-92C9-DEF1-ADAD2D34ACE1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E5007913-9BCE-9767-E616-E3945C65B2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7900CC-0424-1534-002B-13408256BA65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13456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1163326" y="1478382"/>
            <a:ext cx="6867250" cy="181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■ 수강신청 및 수강철회 안내</a:t>
            </a:r>
            <a:endParaRPr lang="en-US" altLang="ko-KR" sz="1300" b="1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0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※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수강신청 및 수강철회는 모두 인터넷으로만 가능 </a:t>
            </a: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hlinkClick r:id="rId3"/>
              </a:rPr>
              <a:t>http://sugang.ewha.ac.kr</a:t>
            </a: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pPr marL="228600" indent="-2286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AutoNum type="arabicParenBoth"/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 수강신청 기간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: </a:t>
            </a:r>
            <a:r>
              <a:rPr lang="en-US" altLang="ko-KR" sz="1200" b="1" kern="0" dirty="0">
                <a:solidFill>
                  <a:srgbClr val="0070C0"/>
                </a:solidFill>
                <a:latin typeface="나눔바른고딕" panose="020B0600000101010101" charset="-127"/>
                <a:ea typeface="나눔바른고딕" panose="020B0600000101010101" charset="-127"/>
              </a:rPr>
              <a:t>2026</a:t>
            </a:r>
            <a:r>
              <a:rPr lang="ko-KR" altLang="en-US" sz="1200" b="1" kern="0" dirty="0">
                <a:solidFill>
                  <a:srgbClr val="0070C0"/>
                </a:solidFill>
                <a:latin typeface="나눔바른고딕" panose="020B0600000101010101" charset="-127"/>
                <a:ea typeface="나눔바른고딕" panose="020B0600000101010101" charset="-127"/>
              </a:rPr>
              <a:t>년 </a:t>
            </a:r>
            <a:r>
              <a:rPr lang="en-US" altLang="ko-KR" sz="1200" b="1" kern="0" dirty="0">
                <a:solidFill>
                  <a:srgbClr val="0070C0"/>
                </a:solidFill>
                <a:latin typeface="나눔바른고딕" panose="020B0600000101010101" charset="-127"/>
                <a:ea typeface="나눔바른고딕" panose="020B0600000101010101" charset="-127"/>
              </a:rPr>
              <a:t>8</a:t>
            </a:r>
            <a:r>
              <a:rPr lang="ko-KR" altLang="en-US" sz="1200" b="1" kern="0" dirty="0">
                <a:solidFill>
                  <a:srgbClr val="0070C0"/>
                </a:solidFill>
                <a:latin typeface="나눔바른고딕" panose="020B0600000101010101" charset="-127"/>
                <a:ea typeface="나눔바른고딕" panose="020B0600000101010101" charset="-127"/>
              </a:rPr>
              <a:t>월 </a:t>
            </a:r>
            <a:r>
              <a:rPr lang="en-US" altLang="ko-KR" sz="1200" b="1" kern="0" dirty="0">
                <a:solidFill>
                  <a:srgbClr val="0070C0"/>
                </a:solidFill>
                <a:latin typeface="나눔바른고딕" panose="020B0600000101010101" charset="-127"/>
                <a:ea typeface="나눔바른고딕" panose="020B0600000101010101" charset="-127"/>
              </a:rPr>
              <a:t>10</a:t>
            </a:r>
            <a:r>
              <a:rPr lang="ko-KR" altLang="en-US" sz="1200" b="1" kern="0" dirty="0">
                <a:solidFill>
                  <a:srgbClr val="0070C0"/>
                </a:solidFill>
                <a:latin typeface="나눔바른고딕" panose="020B0600000101010101" charset="-127"/>
                <a:ea typeface="나눔바른고딕" panose="020B0600000101010101" charset="-127"/>
              </a:rPr>
              <a:t>일</a:t>
            </a:r>
            <a:r>
              <a:rPr lang="en-US" altLang="ko-KR" sz="1200" b="1" kern="0" dirty="0">
                <a:solidFill>
                  <a:srgbClr val="0070C0"/>
                </a:solidFill>
                <a:latin typeface="나눔바른고딕" panose="020B0600000101010101" charset="-127"/>
                <a:ea typeface="나눔바른고딕" panose="020B0600000101010101" charset="-127"/>
              </a:rPr>
              <a:t>(</a:t>
            </a:r>
            <a:r>
              <a:rPr lang="ko-KR" altLang="en-US" sz="1200" b="1" kern="0" dirty="0">
                <a:solidFill>
                  <a:srgbClr val="0070C0"/>
                </a:solidFill>
                <a:latin typeface="나눔바른고딕" panose="020B0600000101010101" charset="-127"/>
                <a:ea typeface="나눔바른고딕" panose="020B0600000101010101" charset="-127"/>
              </a:rPr>
              <a:t>월</a:t>
            </a:r>
            <a:r>
              <a:rPr lang="en-US" altLang="ko-KR" sz="1200" b="1" kern="0" dirty="0">
                <a:solidFill>
                  <a:srgbClr val="0070C0"/>
                </a:solidFill>
                <a:latin typeface="나눔바른고딕" panose="020B0600000101010101" charset="-127"/>
                <a:ea typeface="나눔바른고딕" panose="020B0600000101010101" charset="-127"/>
              </a:rPr>
              <a:t>) 09:00 ~ 8</a:t>
            </a:r>
            <a:r>
              <a:rPr lang="ko-KR" altLang="en-US" sz="1200" b="1" kern="0" dirty="0">
                <a:solidFill>
                  <a:srgbClr val="0070C0"/>
                </a:solidFill>
                <a:latin typeface="나눔바른고딕" panose="020B0600000101010101" charset="-127"/>
                <a:ea typeface="나눔바른고딕" panose="020B0600000101010101" charset="-127"/>
              </a:rPr>
              <a:t>월 </a:t>
            </a:r>
            <a:r>
              <a:rPr lang="en-US" altLang="ko-KR" sz="1200" b="1" kern="0" dirty="0">
                <a:solidFill>
                  <a:srgbClr val="0070C0"/>
                </a:solidFill>
                <a:latin typeface="나눔바른고딕" panose="020B0600000101010101" charset="-127"/>
                <a:ea typeface="나눔바른고딕" panose="020B0600000101010101" charset="-127"/>
              </a:rPr>
              <a:t>12</a:t>
            </a:r>
            <a:r>
              <a:rPr lang="ko-KR" altLang="en-US" sz="1200" b="1" kern="0" dirty="0">
                <a:solidFill>
                  <a:srgbClr val="0070C0"/>
                </a:solidFill>
                <a:latin typeface="나눔바른고딕" panose="020B0600000101010101" charset="-127"/>
                <a:ea typeface="나눔바른고딕" panose="020B0600000101010101" charset="-127"/>
              </a:rPr>
              <a:t>일</a:t>
            </a:r>
            <a:r>
              <a:rPr lang="en-US" altLang="ko-KR" sz="1200" b="1" kern="0" dirty="0">
                <a:solidFill>
                  <a:srgbClr val="0070C0"/>
                </a:solidFill>
                <a:latin typeface="나눔바른고딕" panose="020B0600000101010101" charset="-127"/>
                <a:ea typeface="나눔바른고딕" panose="020B0600000101010101" charset="-127"/>
              </a:rPr>
              <a:t>(</a:t>
            </a:r>
            <a:r>
              <a:rPr lang="ko-KR" altLang="en-US" sz="1200" b="1" kern="0" dirty="0">
                <a:solidFill>
                  <a:srgbClr val="0070C0"/>
                </a:solidFill>
                <a:latin typeface="나눔바른고딕" panose="020B0600000101010101" charset="-127"/>
                <a:ea typeface="나눔바른고딕" panose="020B0600000101010101" charset="-127"/>
              </a:rPr>
              <a:t>수</a:t>
            </a:r>
            <a:r>
              <a:rPr lang="en-US" altLang="ko-KR" sz="1200" b="1" kern="0" dirty="0">
                <a:solidFill>
                  <a:srgbClr val="0070C0"/>
                </a:solidFill>
                <a:latin typeface="나눔바른고딕" panose="020B0600000101010101" charset="-127"/>
                <a:ea typeface="나눔바른고딕" panose="020B0600000101010101" charset="-127"/>
              </a:rPr>
              <a:t>) 17:00</a:t>
            </a:r>
          </a:p>
          <a:p>
            <a:pPr marL="228600" indent="-2286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AutoNum type="arabicParenBoth"/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수강신청 확인 및 변경기간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: 2026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년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9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월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2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일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(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수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) 09:00 </a:t>
            </a:r>
            <a:r>
              <a:rPr lang="en-US" altLang="ko-KR" sz="1200" kern="0" dirty="0">
                <a:latin typeface="나눔바른고딕" panose="020B0600000101010101" charset="-127"/>
                <a:ea typeface="나눔바른고딕" panose="020B0600000101010101" charset="-127"/>
              </a:rPr>
              <a:t>~ 9</a:t>
            </a:r>
            <a:r>
              <a:rPr lang="ko-KR" altLang="en-US" sz="1200" kern="0" dirty="0">
                <a:latin typeface="나눔바른고딕" panose="020B0600000101010101" charset="-127"/>
                <a:ea typeface="나눔바른고딕" panose="020B0600000101010101" charset="-127"/>
              </a:rPr>
              <a:t>월 </a:t>
            </a:r>
            <a:r>
              <a:rPr lang="en-US" altLang="ko-KR" sz="1200" kern="0" dirty="0">
                <a:latin typeface="나눔바른고딕" panose="020B0600000101010101" charset="-127"/>
                <a:ea typeface="나눔바른고딕" panose="020B0600000101010101" charset="-127"/>
              </a:rPr>
              <a:t>8</a:t>
            </a:r>
            <a:r>
              <a:rPr lang="ko-KR" altLang="en-US" sz="1200" kern="0" dirty="0">
                <a:latin typeface="나눔바른고딕" panose="020B0600000101010101" charset="-127"/>
                <a:ea typeface="나눔바른고딕" panose="020B0600000101010101" charset="-127"/>
              </a:rPr>
              <a:t>일</a:t>
            </a:r>
            <a:r>
              <a:rPr lang="en-US" altLang="ko-KR" sz="1200" kern="0" dirty="0">
                <a:latin typeface="나눔바른고딕" panose="020B0600000101010101" charset="-127"/>
                <a:ea typeface="나눔바른고딕" panose="020B0600000101010101" charset="-127"/>
              </a:rPr>
              <a:t>(</a:t>
            </a:r>
            <a:r>
              <a:rPr lang="ko-KR" altLang="en-US" sz="1200" kern="0" dirty="0">
                <a:latin typeface="나눔바른고딕" panose="020B0600000101010101" charset="-127"/>
                <a:ea typeface="나눔바른고딕" panose="020B0600000101010101" charset="-127"/>
              </a:rPr>
              <a:t>화</a:t>
            </a:r>
            <a:r>
              <a:rPr lang="en-US" altLang="ko-KR" sz="1200" kern="0" dirty="0">
                <a:latin typeface="나눔바른고딕" panose="020B0600000101010101" charset="-127"/>
                <a:ea typeface="나눔바른고딕" panose="020B0600000101010101" charset="-127"/>
              </a:rPr>
              <a:t>)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 </a:t>
            </a:r>
            <a:r>
              <a:rPr lang="en-US" altLang="ko-KR" sz="1200" b="1" kern="0" dirty="0">
                <a:solidFill>
                  <a:srgbClr val="FF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15:00</a:t>
            </a:r>
          </a:p>
          <a:p>
            <a:pPr marL="228600" indent="-2286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AutoNum type="arabicParenBoth"/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수강철회 기간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: 2026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년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9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월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28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일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(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월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) 09:00  ~ `10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월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2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일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(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금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0000101010101" charset="-127"/>
                <a:ea typeface="나눔바른고딕" panose="020B0600000101010101" charset="-127"/>
              </a:rPr>
              <a:t>) 17:00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나눔바른고딕" panose="020B0600000101010101" charset="-127"/>
              <a:ea typeface="나눔바른고딕" panose="020B0600000101010101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163326" y="3677026"/>
            <a:ext cx="739474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84810" algn="just">
              <a:lnSpc>
                <a:spcPct val="160000"/>
              </a:lnSpc>
            </a:pPr>
            <a:r>
              <a:rPr lang="ko-KR" altLang="en-US" sz="13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■ 신입생 </a:t>
            </a:r>
            <a:r>
              <a:rPr lang="en-US" altLang="ko-KR" sz="13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Track </a:t>
            </a:r>
            <a:r>
              <a:rPr lang="ko-KR" altLang="en-US" sz="13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신청 안내</a:t>
            </a:r>
            <a:r>
              <a:rPr lang="en-US" altLang="ko-KR" sz="13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일반사회복지</a:t>
            </a: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/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임상상담실천</a:t>
            </a: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/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시민사회복지정책</a:t>
            </a: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(1)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대상자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사회복지대학원 신입생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(2)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제출방법 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en-US" altLang="ko-KR" sz="1200" b="1" kern="0" dirty="0">
                <a:solidFill>
                  <a:srgbClr val="000000"/>
                </a:solidFill>
                <a:highlight>
                  <a:srgbClr val="FFFF00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8</a:t>
            </a:r>
            <a:r>
              <a:rPr lang="ko-KR" altLang="en-US" sz="1200" b="1" kern="0" dirty="0">
                <a:solidFill>
                  <a:srgbClr val="000000"/>
                </a:solidFill>
                <a:highlight>
                  <a:srgbClr val="FFFF00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 </a:t>
            </a:r>
            <a:r>
              <a:rPr lang="en-US" altLang="ko-KR" sz="1200" b="1" kern="0" dirty="0">
                <a:solidFill>
                  <a:srgbClr val="000000"/>
                </a:solidFill>
                <a:highlight>
                  <a:srgbClr val="FFFF00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</a:t>
            </a:r>
            <a:r>
              <a:rPr lang="ko-KR" altLang="en-US" sz="1200" b="1" kern="0" dirty="0">
                <a:solidFill>
                  <a:srgbClr val="000000"/>
                </a:solidFill>
                <a:highlight>
                  <a:srgbClr val="FFFF00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</a:t>
            </a:r>
            <a:r>
              <a:rPr lang="en-US" altLang="ko-KR" sz="1200" b="1" kern="0" dirty="0">
                <a:solidFill>
                  <a:srgbClr val="000000"/>
                </a:solidFill>
                <a:highlight>
                  <a:srgbClr val="FFFF00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b="1" kern="0" dirty="0">
                <a:solidFill>
                  <a:srgbClr val="000000"/>
                </a:solidFill>
                <a:highlight>
                  <a:srgbClr val="FFFF00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목</a:t>
            </a:r>
            <a:r>
              <a:rPr lang="en-US" altLang="ko-KR" sz="1200" b="1" kern="0" dirty="0">
                <a:solidFill>
                  <a:srgbClr val="000000"/>
                </a:solidFill>
                <a:highlight>
                  <a:srgbClr val="FFFF00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200" b="1" kern="0" dirty="0">
                <a:solidFill>
                  <a:srgbClr val="000000"/>
                </a:solidFill>
                <a:highlight>
                  <a:srgbClr val="FFFF00"/>
                </a:highligh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까지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메일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hlinkClick r:id="rId4"/>
              </a:rPr>
              <a:t>gssw@ewha.ac.kr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로 제출</a:t>
            </a: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(3)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면담 필요 시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학과 이메일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hlinkClick r:id="rId4"/>
              </a:rPr>
              <a:t>gssw@ewha.ac.kr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로 면담 신청</a:t>
            </a: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※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참고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사회복지사자격증이 없는 학생은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u="sng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일반사회복지 트랙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으로 신청해야 함</a:t>
            </a:r>
          </a:p>
        </p:txBody>
      </p:sp>
      <p:sp>
        <p:nvSpPr>
          <p:cNvPr id="12" name="텍스트 개체 틀 9">
            <a:extLst>
              <a:ext uri="{FF2B5EF4-FFF2-40B4-BE49-F238E27FC236}">
                <a16:creationId xmlns:a16="http://schemas.microsoft.com/office/drawing/2014/main" id="{BD3BB59D-8A10-4581-8AF4-BA73FE9C68FC}"/>
              </a:ext>
            </a:extLst>
          </p:cNvPr>
          <p:cNvSpPr txBox="1">
            <a:spLocks/>
          </p:cNvSpPr>
          <p:nvPr/>
        </p:nvSpPr>
        <p:spPr>
          <a:xfrm>
            <a:off x="905521" y="810753"/>
            <a:ext cx="3755166" cy="3350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주요 공지</a:t>
            </a:r>
            <a:endParaRPr lang="ko-KR" altLang="en-US" sz="2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D62F6C2-91F0-B6C6-6B77-2837A9A5494F}"/>
              </a:ext>
            </a:extLst>
          </p:cNvPr>
          <p:cNvSpPr>
            <a:spLocks/>
          </p:cNvSpPr>
          <p:nvPr/>
        </p:nvSpPr>
        <p:spPr>
          <a:xfrm rot="10800000" flipV="1">
            <a:off x="905521" y="-8557"/>
            <a:ext cx="900047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72FD2D9-152A-53DE-913B-8D99BB2A3EEE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794F4-3F03-5D92-0839-B5AA37D32C1B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E5087F9D-7112-92C9-DEF1-ADAD2D34ACE1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E5007913-9BCE-9767-E616-E3945C65B2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7900CC-0424-1534-002B-13408256BA65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82472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1007041" y="1207526"/>
            <a:ext cx="6952852" cy="245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3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■ 신입생 멘토</a:t>
            </a:r>
            <a:r>
              <a:rPr lang="en-US" altLang="ko-KR" sz="13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</a:t>
            </a:r>
            <a:r>
              <a:rPr lang="ko-KR" altLang="en-US" sz="13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멘티 제도 및 배정 안내</a:t>
            </a:r>
            <a:endParaRPr lang="en-US" altLang="ko-KR" sz="1300" b="1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indent="-38481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1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1. 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멘토</a:t>
            </a: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멘티 제도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신입생들의 원활한 적응을 위해 멘토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멘티 제도를 운영 중입니다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오리엔테이션 이후 멘토가 </a:t>
            </a:r>
            <a:r>
              <a:rPr lang="ko-KR" altLang="en-US" sz="1200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카톡방을</a:t>
            </a: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개설하여 초대해줄 것입니다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신입생 동기와 선배 멘토와의 활발한 교류로 대학원 생활에 많은 도움이 되시기 바랍니다</a:t>
            </a:r>
            <a:r>
              <a:rPr lang="en-US" altLang="ko-KR" sz="1200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100" b="1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>
              <a:lnSpc>
                <a:spcPct val="160000"/>
              </a:lnSpc>
            </a:pP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2. 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멘토</a:t>
            </a: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멘티 </a:t>
            </a:r>
            <a:r>
              <a:rPr lang="ko-KR" altLang="en-US" sz="1200" b="1" kern="0" dirty="0" err="1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배정표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(8</a:t>
            </a:r>
            <a:r>
              <a:rPr lang="ko-KR" altLang="en-US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 중 진행 예정</a:t>
            </a:r>
            <a:r>
              <a:rPr lang="en-US" altLang="ko-KR" sz="1200" b="1" kern="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 </a:t>
            </a:r>
            <a:endParaRPr lang="en-US" altLang="ko-KR" sz="1200" kern="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" name="텍스트 개체 틀 9">
            <a:extLst>
              <a:ext uri="{FF2B5EF4-FFF2-40B4-BE49-F238E27FC236}">
                <a16:creationId xmlns:a16="http://schemas.microsoft.com/office/drawing/2014/main" id="{BD3BB59D-8A10-4581-8AF4-BA73FE9C68FC}"/>
              </a:ext>
            </a:extLst>
          </p:cNvPr>
          <p:cNvSpPr txBox="1">
            <a:spLocks/>
          </p:cNvSpPr>
          <p:nvPr/>
        </p:nvSpPr>
        <p:spPr>
          <a:xfrm>
            <a:off x="865830" y="803595"/>
            <a:ext cx="3755166" cy="3350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주요공지</a:t>
            </a:r>
            <a:endParaRPr lang="ko-KR" altLang="en-US" sz="2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7CDB0EF-7A11-DC22-02A1-2C9421D84E3F}"/>
              </a:ext>
            </a:extLst>
          </p:cNvPr>
          <p:cNvSpPr>
            <a:spLocks/>
          </p:cNvSpPr>
          <p:nvPr/>
        </p:nvSpPr>
        <p:spPr>
          <a:xfrm rot="10800000" flipV="1">
            <a:off x="865830" y="-8557"/>
            <a:ext cx="9040164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3867FCA-6FDD-C3E6-154C-B3EF9F4537AF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7B16D4-F76C-79D7-B1AE-E4033E68D08C}"/>
              </a:ext>
            </a:extLst>
          </p:cNvPr>
          <p:cNvSpPr txBox="1"/>
          <p:nvPr/>
        </p:nvSpPr>
        <p:spPr>
          <a:xfrm>
            <a:off x="1007041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6A04A576-6571-C2D6-2654-D0B36CFFE459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33749EE4-9F88-6BDD-0F6E-6C8AC8655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EB86BDC-A819-71CC-BE55-273FEBB2E456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A50652E2-2A43-4287-AB1B-8B844F585C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642378"/>
              </p:ext>
            </p:extLst>
          </p:nvPr>
        </p:nvGraphicFramePr>
        <p:xfrm>
          <a:off x="711432" y="3704478"/>
          <a:ext cx="8508768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63596">
                  <a:extLst>
                    <a:ext uri="{9D8B030D-6E8A-4147-A177-3AD203B41FA5}">
                      <a16:colId xmlns:a16="http://schemas.microsoft.com/office/drawing/2014/main" val="590499755"/>
                    </a:ext>
                  </a:extLst>
                </a:gridCol>
                <a:gridCol w="1063596">
                  <a:extLst>
                    <a:ext uri="{9D8B030D-6E8A-4147-A177-3AD203B41FA5}">
                      <a16:colId xmlns:a16="http://schemas.microsoft.com/office/drawing/2014/main" val="3301482125"/>
                    </a:ext>
                  </a:extLst>
                </a:gridCol>
                <a:gridCol w="1063596">
                  <a:extLst>
                    <a:ext uri="{9D8B030D-6E8A-4147-A177-3AD203B41FA5}">
                      <a16:colId xmlns:a16="http://schemas.microsoft.com/office/drawing/2014/main" val="3248426524"/>
                    </a:ext>
                  </a:extLst>
                </a:gridCol>
                <a:gridCol w="1063596">
                  <a:extLst>
                    <a:ext uri="{9D8B030D-6E8A-4147-A177-3AD203B41FA5}">
                      <a16:colId xmlns:a16="http://schemas.microsoft.com/office/drawing/2014/main" val="1754044527"/>
                    </a:ext>
                  </a:extLst>
                </a:gridCol>
                <a:gridCol w="1063596">
                  <a:extLst>
                    <a:ext uri="{9D8B030D-6E8A-4147-A177-3AD203B41FA5}">
                      <a16:colId xmlns:a16="http://schemas.microsoft.com/office/drawing/2014/main" val="355581608"/>
                    </a:ext>
                  </a:extLst>
                </a:gridCol>
                <a:gridCol w="1063596">
                  <a:extLst>
                    <a:ext uri="{9D8B030D-6E8A-4147-A177-3AD203B41FA5}">
                      <a16:colId xmlns:a16="http://schemas.microsoft.com/office/drawing/2014/main" val="3792896691"/>
                    </a:ext>
                  </a:extLst>
                </a:gridCol>
                <a:gridCol w="1063596">
                  <a:extLst>
                    <a:ext uri="{9D8B030D-6E8A-4147-A177-3AD203B41FA5}">
                      <a16:colId xmlns:a16="http://schemas.microsoft.com/office/drawing/2014/main" val="144370242"/>
                    </a:ext>
                  </a:extLst>
                </a:gridCol>
                <a:gridCol w="1063596">
                  <a:extLst>
                    <a:ext uri="{9D8B030D-6E8A-4147-A177-3AD203B41FA5}">
                      <a16:colId xmlns:a16="http://schemas.microsoft.com/office/drawing/2014/main" val="1021201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멘토</a:t>
                      </a: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멘티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3884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천우진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신준옥</a:t>
                      </a:r>
                      <a:endParaRPr lang="ko-KR" altLang="en-US" sz="146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강민정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dirty="0"/>
                        <a:t>김지현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명도연</a:t>
                      </a:r>
                      <a:endParaRPr lang="ko-KR" altLang="en-US" sz="146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박혜원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서효원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송하진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1401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최송이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김민지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박지연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배소진</a:t>
                      </a:r>
                      <a:endParaRPr lang="ko-KR" altLang="en-US" sz="146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석예희</a:t>
                      </a:r>
                      <a:endParaRPr lang="ko-KR" altLang="en-US" sz="146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유은성</a:t>
                      </a:r>
                      <a:endParaRPr lang="ko-KR" altLang="en-US" sz="146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윤혜원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최신애</a:t>
                      </a:r>
                      <a:endParaRPr lang="ko-KR" altLang="en-US" sz="146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48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강규희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김하은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윤영주</a:t>
                      </a:r>
                      <a:endParaRPr lang="ko-KR" altLang="en-US" sz="146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이영주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장효주</a:t>
                      </a:r>
                      <a:endParaRPr lang="ko-KR" altLang="en-US" sz="146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전수연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6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채은영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46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86662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3991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903253" y="815484"/>
            <a:ext cx="3946754" cy="3548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6.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인권 및 폭력예방교육 안내 </a:t>
            </a:r>
            <a:endParaRPr lang="ko-KR" altLang="en-US" sz="2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5F13767-0C8E-6FC9-C48A-BFFD450AFD12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430840-FA72-5C3C-1CF0-7C1578C6583D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C076F5-955B-9585-11BE-66004D10303B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9ED8F68A-136A-3456-68D4-DB4E4886D64A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900EAF32-6FFD-3D1A-9A21-96FDFA9DA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4495A5-7A24-849E-A11D-F18E08F33DEC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BC215223-9D16-4126-84D3-856F52B740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008419"/>
              </p:ext>
            </p:extLst>
          </p:nvPr>
        </p:nvGraphicFramePr>
        <p:xfrm>
          <a:off x="560547" y="1814895"/>
          <a:ext cx="8784905" cy="41000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6672">
                  <a:extLst>
                    <a:ext uri="{9D8B030D-6E8A-4147-A177-3AD203B41FA5}">
                      <a16:colId xmlns:a16="http://schemas.microsoft.com/office/drawing/2014/main" val="2741086829"/>
                    </a:ext>
                  </a:extLst>
                </a:gridCol>
                <a:gridCol w="7228233">
                  <a:extLst>
                    <a:ext uri="{9D8B030D-6E8A-4147-A177-3AD203B41FA5}">
                      <a16:colId xmlns:a16="http://schemas.microsoft.com/office/drawing/2014/main" val="8920477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2026</a:t>
                      </a:r>
                      <a:endParaRPr lang="ko-KR" altLang="en-US" dirty="0"/>
                    </a:p>
                  </a:txBody>
                  <a:tcP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세부사항</a:t>
                      </a:r>
                    </a:p>
                  </a:txBody>
                  <a:tcPr>
                    <a:solidFill>
                      <a:srgbClr val="CC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283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교육대상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본교 재학생</a:t>
                      </a:r>
                      <a:r>
                        <a:rPr lang="en-US" altLang="ko-KR" dirty="0"/>
                        <a:t>(</a:t>
                      </a:r>
                      <a:r>
                        <a:rPr lang="ko-KR" altLang="en-US" dirty="0"/>
                        <a:t>학부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대학원생 모두 포함</a:t>
                      </a:r>
                      <a:r>
                        <a:rPr lang="en-US" altLang="ko-KR"/>
                        <a:t>) </a:t>
                      </a:r>
                      <a:r>
                        <a:rPr lang="ko-KR" altLang="en-US"/>
                        <a:t>및 교직원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6405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교육목적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인권 및 성인지 감수성 함양과 젠더 기반 폭력 예방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828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교육과정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dirty="0"/>
                        <a:t>2026 </a:t>
                      </a:r>
                      <a:r>
                        <a:rPr lang="ko-KR" altLang="en-US" dirty="0"/>
                        <a:t>인권 및 폭력예방교육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983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참여방법</a:t>
                      </a:r>
                      <a:br>
                        <a:rPr lang="en-US" altLang="ko-KR" dirty="0"/>
                      </a:br>
                      <a:r>
                        <a:rPr lang="en-US" altLang="ko-KR" dirty="0"/>
                        <a:t>(9</a:t>
                      </a:r>
                      <a:r>
                        <a:rPr lang="ko-KR" altLang="en-US" dirty="0"/>
                        <a:t>월중 예정</a:t>
                      </a:r>
                      <a:r>
                        <a:rPr lang="en-US" altLang="ko-KR" dirty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 latinLnBrk="1">
                        <a:buAutoNum type="alphaLcPeriod"/>
                      </a:pPr>
                      <a:r>
                        <a:rPr lang="ko-KR" altLang="en-US" dirty="0"/>
                        <a:t>사이버캠퍼스 접속</a:t>
                      </a:r>
                      <a:r>
                        <a:rPr lang="en-US" altLang="ko-KR" dirty="0"/>
                        <a:t>(</a:t>
                      </a:r>
                      <a:r>
                        <a:rPr lang="en-US" altLang="ko-KR" dirty="0">
                          <a:hlinkClick r:id="rId4"/>
                        </a:rPr>
                        <a:t>http://cyber.ewha.ac.kr</a:t>
                      </a:r>
                      <a:r>
                        <a:rPr lang="en-US" altLang="ko-KR" dirty="0"/>
                        <a:t>)</a:t>
                      </a:r>
                      <a:r>
                        <a:rPr lang="ko-KR" altLang="en-US" dirty="0"/>
                        <a:t>접속</a:t>
                      </a:r>
                      <a:endParaRPr lang="en-US" altLang="ko-KR" dirty="0"/>
                    </a:p>
                    <a:p>
                      <a:pPr marL="371475" lvl="1" indent="0" algn="l" latinLnBrk="1">
                        <a:buNone/>
                      </a:pPr>
                      <a:r>
                        <a:rPr lang="en-US" altLang="ko-KR" dirty="0"/>
                        <a:t>-</a:t>
                      </a:r>
                      <a:r>
                        <a:rPr lang="ko-KR" altLang="en-US" dirty="0" err="1"/>
                        <a:t>비교과</a:t>
                      </a:r>
                      <a:r>
                        <a:rPr lang="ko-KR" altLang="en-US" dirty="0"/>
                        <a:t> 과정의 인권 및 폭력예방교육 콘텐츠 클릭</a:t>
                      </a:r>
                      <a:endParaRPr lang="en-US" altLang="ko-KR" dirty="0"/>
                    </a:p>
                    <a:p>
                      <a:pPr marL="371475" lvl="1" indent="0" algn="l" latinLnBrk="1">
                        <a:buNone/>
                      </a:pPr>
                      <a:r>
                        <a:rPr lang="en-US" altLang="ko-KR" dirty="0"/>
                        <a:t>-</a:t>
                      </a:r>
                      <a:r>
                        <a:rPr lang="ko-KR" altLang="en-US" dirty="0"/>
                        <a:t>주제 별 학습 활동에서 </a:t>
                      </a:r>
                      <a:r>
                        <a:rPr lang="en-US" altLang="ko-KR" dirty="0"/>
                        <a:t>“</a:t>
                      </a:r>
                      <a:r>
                        <a:rPr lang="ko-KR" altLang="en-US" dirty="0"/>
                        <a:t>필수“</a:t>
                      </a:r>
                      <a:r>
                        <a:rPr lang="en-US" altLang="ko-KR" dirty="0"/>
                        <a:t>2026 </a:t>
                      </a:r>
                      <a:r>
                        <a:rPr lang="ko-KR" altLang="en-US" dirty="0"/>
                        <a:t>인권 및 폭력예방교육 클릭하여 수강</a:t>
                      </a:r>
                      <a:endParaRPr lang="en-US" altLang="ko-KR" dirty="0"/>
                    </a:p>
                    <a:p>
                      <a:pPr marL="371475" lvl="1" indent="0" algn="l" latinLnBrk="1">
                        <a:buNone/>
                      </a:pPr>
                      <a:r>
                        <a:rPr lang="en-US" altLang="ko-KR" dirty="0"/>
                        <a:t>(</a:t>
                      </a:r>
                      <a:r>
                        <a:rPr lang="ko-KR" altLang="en-US" dirty="0"/>
                        <a:t>국문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영문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중문 중 언어 선택 가능</a:t>
                      </a:r>
                      <a:r>
                        <a:rPr lang="en-US" altLang="ko-KR" dirty="0"/>
                        <a:t>)</a:t>
                      </a:r>
                    </a:p>
                    <a:p>
                      <a:pPr marL="342900" indent="-342900" algn="l" latinLnBrk="1">
                        <a:buAutoNum type="alphaLcPeriod"/>
                      </a:pPr>
                      <a:r>
                        <a:rPr lang="ko-KR" altLang="en-US" dirty="0"/>
                        <a:t>사이버캠퍼스 어플리케이션을 스마트폰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태블릿 </a:t>
                      </a:r>
                      <a:r>
                        <a:rPr lang="en-US" altLang="ko-KR" dirty="0"/>
                        <a:t>PC</a:t>
                      </a:r>
                      <a:r>
                        <a:rPr lang="ko-KR" altLang="en-US" dirty="0"/>
                        <a:t>에 다운로드</a:t>
                      </a:r>
                      <a:endParaRPr lang="en-US" altLang="ko-KR" dirty="0"/>
                    </a:p>
                    <a:p>
                      <a:pPr marL="371475" lvl="1" indent="0" algn="l" latinLnBrk="1">
                        <a:buNone/>
                      </a:pPr>
                      <a:r>
                        <a:rPr lang="en-US" altLang="ko-KR" dirty="0"/>
                        <a:t>-</a:t>
                      </a:r>
                      <a:r>
                        <a:rPr lang="ko-KR" altLang="en-US" dirty="0"/>
                        <a:t>스마트폰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태블릿 </a:t>
                      </a:r>
                      <a:r>
                        <a:rPr lang="en-US" altLang="ko-KR" dirty="0"/>
                        <a:t>PC</a:t>
                      </a:r>
                      <a:r>
                        <a:rPr lang="ko-KR" altLang="en-US" dirty="0"/>
                        <a:t>로도 </a:t>
                      </a:r>
                      <a:r>
                        <a:rPr lang="ko-KR" altLang="en-US" dirty="0" err="1"/>
                        <a:t>교육이수가능</a:t>
                      </a:r>
                      <a:endParaRPr lang="en-US" altLang="ko-KR" dirty="0"/>
                    </a:p>
                    <a:p>
                      <a:pPr marL="371475" lvl="1" indent="0" algn="l" latinLnBrk="1">
                        <a:buNone/>
                      </a:pPr>
                      <a:r>
                        <a:rPr lang="en-US" altLang="ko-KR" dirty="0"/>
                        <a:t>-</a:t>
                      </a:r>
                      <a:r>
                        <a:rPr lang="ko-KR" altLang="en-US" dirty="0"/>
                        <a:t>단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사이버캠퍼스 어플리케이션이 아닌 크롬이나 네이버 같은 어플리케이션으로 접속하여 수강할 경우 이수 확인 불가능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600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수료조회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왼쪽의 성적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출석관리</a:t>
                      </a:r>
                      <a:r>
                        <a:rPr lang="en-US" altLang="ko-KR" dirty="0"/>
                        <a:t>: ‘</a:t>
                      </a:r>
                      <a:r>
                        <a:rPr lang="ko-KR" altLang="en-US" dirty="0"/>
                        <a:t>화상 진도현황</a:t>
                      </a:r>
                      <a:r>
                        <a:rPr lang="en-US" altLang="ko-KR" dirty="0"/>
                        <a:t>’ </a:t>
                      </a:r>
                      <a:r>
                        <a:rPr lang="ko-KR" altLang="en-US" dirty="0"/>
                        <a:t>에서 확인 가능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50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수료증출력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/>
                        <a:t>왼쪽의 </a:t>
                      </a:r>
                      <a:r>
                        <a:rPr lang="ko-KR" altLang="en-US" dirty="0" err="1"/>
                        <a:t>비교과</a:t>
                      </a:r>
                      <a:r>
                        <a:rPr lang="ko-KR" altLang="en-US" dirty="0"/>
                        <a:t> 과정</a:t>
                      </a:r>
                      <a:r>
                        <a:rPr lang="en-US" altLang="ko-KR" dirty="0"/>
                        <a:t>: ‘</a:t>
                      </a:r>
                      <a:r>
                        <a:rPr lang="ko-KR" altLang="en-US" dirty="0"/>
                        <a:t>수료확인</a:t>
                      </a:r>
                      <a:r>
                        <a:rPr lang="en-US" altLang="ko-KR" dirty="0"/>
                        <a:t>’ </a:t>
                      </a:r>
                      <a:r>
                        <a:rPr lang="ko-KR" altLang="en-US" dirty="0"/>
                        <a:t>메뉴에서 출력 가능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0529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70195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3812C5A4-A445-4D75-B6F9-490D250BA944}"/>
              </a:ext>
            </a:extLst>
          </p:cNvPr>
          <p:cNvGrpSpPr/>
          <p:nvPr/>
        </p:nvGrpSpPr>
        <p:grpSpPr>
          <a:xfrm>
            <a:off x="560727" y="738148"/>
            <a:ext cx="5571625" cy="5381704"/>
            <a:chOff x="731181" y="1992312"/>
            <a:chExt cx="4348823" cy="3341688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AAE8E618-8802-4705-9E2C-874628B67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181" y="1992312"/>
              <a:ext cx="2340619" cy="3341688"/>
            </a:xfrm>
            <a:prstGeom prst="rect">
              <a:avLst/>
            </a:prstGeom>
          </p:spPr>
        </p:pic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23606C93-75F5-4D57-B1F3-B5FDC1F8E902}"/>
                </a:ext>
              </a:extLst>
            </p:cNvPr>
            <p:cNvGrpSpPr/>
            <p:nvPr/>
          </p:nvGrpSpPr>
          <p:grpSpPr>
            <a:xfrm>
              <a:off x="3156614" y="1992312"/>
              <a:ext cx="1923390" cy="3341688"/>
              <a:chOff x="3156612" y="1992331"/>
              <a:chExt cx="1895928" cy="3185898"/>
            </a:xfrm>
          </p:grpSpPr>
          <p:pic>
            <p:nvPicPr>
              <p:cNvPr id="6" name="그림 5">
                <a:extLst>
                  <a:ext uri="{FF2B5EF4-FFF2-40B4-BE49-F238E27FC236}">
                    <a16:creationId xmlns:a16="http://schemas.microsoft.com/office/drawing/2014/main" id="{3734105B-0184-4C93-83B5-E2BDA32012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56613" y="1992331"/>
                <a:ext cx="1895927" cy="1520971"/>
              </a:xfrm>
              <a:prstGeom prst="rect">
                <a:avLst/>
              </a:prstGeom>
            </p:spPr>
          </p:pic>
          <p:pic>
            <p:nvPicPr>
              <p:cNvPr id="8" name="그림 7">
                <a:extLst>
                  <a:ext uri="{FF2B5EF4-FFF2-40B4-BE49-F238E27FC236}">
                    <a16:creationId xmlns:a16="http://schemas.microsoft.com/office/drawing/2014/main" id="{B0E158FC-0A4C-4DC4-AC7F-6045F6DEC9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56612" y="3595022"/>
                <a:ext cx="1895928" cy="1583207"/>
              </a:xfrm>
              <a:prstGeom prst="rect">
                <a:avLst/>
              </a:prstGeom>
            </p:spPr>
          </p:pic>
        </p:grpSp>
      </p:grpSp>
      <p:sp>
        <p:nvSpPr>
          <p:cNvPr id="44" name="직각 삼각형 43">
            <a:extLst>
              <a:ext uri="{FF2B5EF4-FFF2-40B4-BE49-F238E27FC236}">
                <a16:creationId xmlns:a16="http://schemas.microsoft.com/office/drawing/2014/main" id="{CE608319-F19D-4411-A492-F0D8C37C6093}"/>
              </a:ext>
            </a:extLst>
          </p:cNvPr>
          <p:cNvSpPr/>
          <p:nvPr/>
        </p:nvSpPr>
        <p:spPr>
          <a:xfrm rot="2697049" flipV="1">
            <a:off x="7703283" y="1786194"/>
            <a:ext cx="357213" cy="371223"/>
          </a:xfrm>
          <a:prstGeom prst="rtTriangle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E544C6E-F170-40FB-AAA0-730EBD99724F}"/>
              </a:ext>
            </a:extLst>
          </p:cNvPr>
          <p:cNvSpPr/>
          <p:nvPr/>
        </p:nvSpPr>
        <p:spPr>
          <a:xfrm>
            <a:off x="6617801" y="1971806"/>
            <a:ext cx="2528176" cy="2914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200" b="1" dirty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이화 안에서</a:t>
            </a:r>
            <a:endParaRPr lang="en-US" altLang="ko-KR" sz="3200" b="1" dirty="0">
              <a:ln>
                <a:solidFill>
                  <a:schemeClr val="tx1">
                    <a:lumMod val="75000"/>
                    <a:lumOff val="2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200" b="1" dirty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더 높은</a:t>
            </a:r>
            <a:endParaRPr lang="en-US" altLang="ko-KR" sz="3200" b="1" dirty="0">
              <a:ln>
                <a:solidFill>
                  <a:schemeClr val="tx1">
                    <a:lumMod val="75000"/>
                    <a:lumOff val="2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200" b="1" dirty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꿈과 생각을</a:t>
            </a:r>
            <a:endParaRPr lang="en-US" altLang="ko-KR" sz="3200" b="1" dirty="0">
              <a:ln>
                <a:solidFill>
                  <a:schemeClr val="tx1">
                    <a:lumMod val="75000"/>
                    <a:lumOff val="2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6B4E6697-BC5A-3A8B-E948-99F0CC813579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3F40D6F2-D2DA-1829-3518-F719EACA3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6F7AC43-93D4-CCBB-B18E-30BF7102147E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50112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A3C7CE65-1C50-4704-851E-F2719292F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906000" cy="6954473"/>
          </a:xfrm>
          <a:custGeom>
            <a:avLst/>
            <a:gdLst>
              <a:gd name="connsiteX0" fmla="*/ 0 w 9905998"/>
              <a:gd name="connsiteY0" fmla="*/ 0 h 6858000"/>
              <a:gd name="connsiteX1" fmla="*/ 9905998 w 9905998"/>
              <a:gd name="connsiteY1" fmla="*/ 0 h 6858000"/>
              <a:gd name="connsiteX2" fmla="*/ 3018971 w 9905998"/>
              <a:gd name="connsiteY2" fmla="*/ 6858000 h 6858000"/>
              <a:gd name="connsiteX3" fmla="*/ 0 w 990599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05998" h="6858000">
                <a:moveTo>
                  <a:pt x="0" y="0"/>
                </a:moveTo>
                <a:lnTo>
                  <a:pt x="9905998" y="0"/>
                </a:lnTo>
                <a:lnTo>
                  <a:pt x="301897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2D7E1EC5-3AD6-4C72-8CE4-EA24DEFC411C}"/>
              </a:ext>
            </a:extLst>
          </p:cNvPr>
          <p:cNvSpPr/>
          <p:nvPr/>
        </p:nvSpPr>
        <p:spPr>
          <a:xfrm>
            <a:off x="0" y="-2"/>
            <a:ext cx="10330249" cy="6858002"/>
          </a:xfrm>
          <a:custGeom>
            <a:avLst/>
            <a:gdLst>
              <a:gd name="connsiteX0" fmla="*/ 0 w 9905999"/>
              <a:gd name="connsiteY0" fmla="*/ 0 h 6858001"/>
              <a:gd name="connsiteX1" fmla="*/ 9905999 w 9905999"/>
              <a:gd name="connsiteY1" fmla="*/ 0 h 6858001"/>
              <a:gd name="connsiteX2" fmla="*/ 3018971 w 9905999"/>
              <a:gd name="connsiteY2" fmla="*/ 6858001 h 6858001"/>
              <a:gd name="connsiteX3" fmla="*/ 0 w 9905999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05999" h="6858001">
                <a:moveTo>
                  <a:pt x="0" y="0"/>
                </a:moveTo>
                <a:lnTo>
                  <a:pt x="9905999" y="0"/>
                </a:lnTo>
                <a:lnTo>
                  <a:pt x="3018971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각 삼각형 4">
            <a:extLst>
              <a:ext uri="{FF2B5EF4-FFF2-40B4-BE49-F238E27FC236}">
                <a16:creationId xmlns:a16="http://schemas.microsoft.com/office/drawing/2014/main" id="{D02A3259-DDF7-489C-B38E-BCFB0B2E34F6}"/>
              </a:ext>
            </a:extLst>
          </p:cNvPr>
          <p:cNvSpPr/>
          <p:nvPr/>
        </p:nvSpPr>
        <p:spPr>
          <a:xfrm flipV="1">
            <a:off x="0" y="-3"/>
            <a:ext cx="2090057" cy="2090057"/>
          </a:xfrm>
          <a:prstGeom prst="rtTriangle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4873B9-5C51-4796-A403-AC3215E8D98E}"/>
              </a:ext>
            </a:extLst>
          </p:cNvPr>
          <p:cNvSpPr txBox="1"/>
          <p:nvPr/>
        </p:nvSpPr>
        <p:spPr>
          <a:xfrm>
            <a:off x="8180174" y="4374742"/>
            <a:ext cx="168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02</a:t>
            </a:r>
            <a:endParaRPr lang="ko-KR" altLang="en-US" sz="8000" dirty="0">
              <a:solidFill>
                <a:srgbClr val="0066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8140FA-CE52-4F96-B82B-969DA8B685ED}"/>
              </a:ext>
            </a:extLst>
          </p:cNvPr>
          <p:cNvSpPr txBox="1"/>
          <p:nvPr/>
        </p:nvSpPr>
        <p:spPr>
          <a:xfrm>
            <a:off x="5529943" y="5698182"/>
            <a:ext cx="3974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3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신입생 환영회</a:t>
            </a:r>
          </a:p>
        </p:txBody>
      </p:sp>
    </p:spTree>
    <p:extLst>
      <p:ext uri="{BB962C8B-B14F-4D97-AF65-F5344CB8AC3E}">
        <p14:creationId xmlns:p14="http://schemas.microsoft.com/office/powerpoint/2010/main" val="7487800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903253" y="793220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ko-KR" altLang="en-US" sz="18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학생회 소개</a:t>
            </a:r>
            <a:r>
              <a:rPr lang="en-US" altLang="ko-KR" sz="18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(2026</a:t>
            </a:r>
            <a:r>
              <a:rPr lang="ko-KR" altLang="en-US" sz="18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임원</a:t>
            </a:r>
            <a:r>
              <a:rPr lang="en-US" altLang="ko-KR" sz="18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 </a:t>
            </a:r>
            <a:endParaRPr lang="ko-KR" altLang="en-US" sz="1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D5C570D-B98D-6CC7-4281-DF1004D2AD07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006600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424A6BA-4A40-1664-F73A-769113B96944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0066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41CB07-AE38-D38E-03AB-77639CBD1BA8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신입생 환영회 및 학생회 소개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21F9DE2-B519-4F5D-9514-E7961634C191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36DD64E1-20EA-FE3D-4AAD-34C74FD39D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37A0B41-69B6-5CA5-E706-7B0753D05317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C9830C65-B68F-42E8-95BD-38F53681CD1E}"/>
              </a:ext>
            </a:extLst>
          </p:cNvPr>
          <p:cNvCxnSpPr>
            <a:cxnSpLocks/>
          </p:cNvCxnSpPr>
          <p:nvPr/>
        </p:nvCxnSpPr>
        <p:spPr>
          <a:xfrm flipH="1">
            <a:off x="5114297" y="2136005"/>
            <a:ext cx="2" cy="12840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955CD925-B0DF-414F-BB18-69D9F32F8A6C}"/>
              </a:ext>
            </a:extLst>
          </p:cNvPr>
          <p:cNvCxnSpPr>
            <a:cxnSpLocks/>
          </p:cNvCxnSpPr>
          <p:nvPr/>
        </p:nvCxnSpPr>
        <p:spPr>
          <a:xfrm flipH="1">
            <a:off x="2860646" y="3420103"/>
            <a:ext cx="45216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6D675F82-1AFB-48BC-9738-842F8CC05EAB}"/>
              </a:ext>
            </a:extLst>
          </p:cNvPr>
          <p:cNvCxnSpPr>
            <a:cxnSpLocks/>
          </p:cNvCxnSpPr>
          <p:nvPr/>
        </p:nvCxnSpPr>
        <p:spPr>
          <a:xfrm>
            <a:off x="2860646" y="3420103"/>
            <a:ext cx="0" cy="82053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6075E6DB-3EE1-4031-A022-83868967902B}"/>
              </a:ext>
            </a:extLst>
          </p:cNvPr>
          <p:cNvCxnSpPr>
            <a:cxnSpLocks/>
          </p:cNvCxnSpPr>
          <p:nvPr/>
        </p:nvCxnSpPr>
        <p:spPr>
          <a:xfrm>
            <a:off x="7375575" y="3420103"/>
            <a:ext cx="15677" cy="11746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타원 3">
            <a:extLst>
              <a:ext uri="{FF2B5EF4-FFF2-40B4-BE49-F238E27FC236}">
                <a16:creationId xmlns:a16="http://schemas.microsoft.com/office/drawing/2014/main" id="{4123FAAE-592D-48F9-9D33-16A167A55C69}"/>
              </a:ext>
            </a:extLst>
          </p:cNvPr>
          <p:cNvSpPr/>
          <p:nvPr/>
        </p:nvSpPr>
        <p:spPr>
          <a:xfrm>
            <a:off x="5067627" y="3385476"/>
            <a:ext cx="101433" cy="87047"/>
          </a:xfrm>
          <a:prstGeom prst="ellipse">
            <a:avLst/>
          </a:prstGeom>
          <a:solidFill>
            <a:schemeClr val="tx1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B31F75B-3091-4DF2-9B43-C496EDBCC534}"/>
              </a:ext>
            </a:extLst>
          </p:cNvPr>
          <p:cNvSpPr/>
          <p:nvPr/>
        </p:nvSpPr>
        <p:spPr>
          <a:xfrm>
            <a:off x="2045155" y="4253209"/>
            <a:ext cx="1630982" cy="7122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500"/>
              </a:spcBef>
            </a:pPr>
            <a:r>
              <a:rPr lang="en-US" altLang="ko-KR" sz="1600" dirty="0">
                <a:solidFill>
                  <a:schemeClr val="tx1"/>
                </a:solidFill>
                <a:latin typeface="나눔바른고딕" panose="020B0600000101010101" charset="-127"/>
                <a:ea typeface="나눔바른고딕" panose="020B0600000101010101" charset="-127"/>
              </a:rPr>
              <a:t>[ </a:t>
            </a:r>
            <a:r>
              <a:rPr lang="ko-KR" altLang="en-US" sz="1600" dirty="0">
                <a:solidFill>
                  <a:schemeClr val="tx1"/>
                </a:solidFill>
                <a:latin typeface="나눔바른고딕" panose="020B0600000101010101" charset="-127"/>
                <a:ea typeface="나눔바른고딕" panose="020B0600000101010101" charset="-127"/>
              </a:rPr>
              <a:t>부회장 </a:t>
            </a:r>
            <a:r>
              <a:rPr lang="en-US" altLang="ko-KR" sz="1600" dirty="0">
                <a:solidFill>
                  <a:schemeClr val="tx1"/>
                </a:solidFill>
                <a:latin typeface="나눔바른고딕" panose="020B0600000101010101" charset="-127"/>
                <a:ea typeface="나눔바른고딕" panose="020B0600000101010101" charset="-127"/>
              </a:rPr>
              <a:t>]</a:t>
            </a:r>
          </a:p>
          <a:p>
            <a:pPr algn="ctr">
              <a:spcBef>
                <a:spcPts val="500"/>
              </a:spcBef>
            </a:pPr>
            <a:r>
              <a:rPr lang="ko-KR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0000101010101" charset="-127"/>
                <a:ea typeface="나눔바른고딕" panose="020B0600000101010101" charset="-127"/>
              </a:rPr>
              <a:t>김 경 빈</a:t>
            </a:r>
            <a:endParaRPr lang="en-US" altLang="ko-K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0000101010101" charset="-127"/>
              <a:ea typeface="나눔바른고딕" panose="020B0600000101010101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E0877CF-50D5-4594-98D5-5867F6D0EA48}"/>
              </a:ext>
            </a:extLst>
          </p:cNvPr>
          <p:cNvSpPr/>
          <p:nvPr/>
        </p:nvSpPr>
        <p:spPr>
          <a:xfrm>
            <a:off x="4310771" y="2008364"/>
            <a:ext cx="1630982" cy="7122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500"/>
              </a:spcBef>
            </a:pPr>
            <a:r>
              <a:rPr lang="en-US" altLang="ko-KR" sz="1600" dirty="0">
                <a:solidFill>
                  <a:schemeClr val="tx1"/>
                </a:solidFill>
                <a:latin typeface="나눔바른고딕" panose="020B0600000101010101" charset="-127"/>
                <a:ea typeface="나눔바른고딕" panose="020B0600000101010101" charset="-127"/>
              </a:rPr>
              <a:t>[ </a:t>
            </a:r>
            <a:r>
              <a:rPr lang="ko-KR" altLang="en-US" sz="1600" dirty="0">
                <a:solidFill>
                  <a:schemeClr val="tx1"/>
                </a:solidFill>
                <a:latin typeface="나눔바른고딕" panose="020B0600000101010101" charset="-127"/>
                <a:ea typeface="나눔바른고딕" panose="020B0600000101010101" charset="-127"/>
              </a:rPr>
              <a:t>학생회장 </a:t>
            </a:r>
            <a:r>
              <a:rPr lang="en-US" altLang="ko-KR" sz="1600" dirty="0">
                <a:solidFill>
                  <a:schemeClr val="tx1"/>
                </a:solidFill>
                <a:latin typeface="나눔바른고딕" panose="020B0600000101010101" charset="-127"/>
                <a:ea typeface="나눔바른고딕" panose="020B0600000101010101" charset="-127"/>
              </a:rPr>
              <a:t>]</a:t>
            </a:r>
          </a:p>
          <a:p>
            <a:pPr algn="ctr">
              <a:spcBef>
                <a:spcPts val="500"/>
              </a:spcBef>
            </a:pPr>
            <a:r>
              <a:rPr lang="ko-KR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0000101010101" charset="-127"/>
                <a:ea typeface="나눔바른고딕" panose="020B0600000101010101" charset="-127"/>
              </a:rPr>
              <a:t>최 진 명</a:t>
            </a:r>
            <a:endParaRPr lang="en-US" altLang="ko-K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0000101010101" charset="-127"/>
              <a:ea typeface="나눔바른고딕" panose="020B0600000101010101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5CCC29E-FFDC-408E-9E8F-8AEF07B79BEF}"/>
              </a:ext>
            </a:extLst>
          </p:cNvPr>
          <p:cNvSpPr/>
          <p:nvPr/>
        </p:nvSpPr>
        <p:spPr>
          <a:xfrm>
            <a:off x="6575761" y="4253209"/>
            <a:ext cx="1630981" cy="7122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500"/>
              </a:spcBef>
            </a:pPr>
            <a:r>
              <a:rPr lang="en-US" altLang="ko-KR" sz="1600" dirty="0">
                <a:solidFill>
                  <a:schemeClr val="tx1"/>
                </a:solidFill>
                <a:latin typeface="나눔바른고딕" panose="020B0600000101010101" charset="-127"/>
                <a:ea typeface="나눔바른고딕" panose="020B0600000101010101" charset="-127"/>
              </a:rPr>
              <a:t>[</a:t>
            </a:r>
            <a:r>
              <a:rPr lang="ko-KR" altLang="en-US" sz="1600" dirty="0">
                <a:solidFill>
                  <a:schemeClr val="tx1"/>
                </a:solidFill>
                <a:latin typeface="나눔바른고딕" panose="020B0600000101010101" charset="-127"/>
                <a:ea typeface="나눔바른고딕" panose="020B0600000101010101" charset="-127"/>
              </a:rPr>
              <a:t>서기</a:t>
            </a:r>
            <a:r>
              <a:rPr lang="en-US" altLang="ko-KR" sz="1600" dirty="0">
                <a:solidFill>
                  <a:schemeClr val="tx1"/>
                </a:solidFill>
                <a:latin typeface="나눔바른고딕" panose="020B0600000101010101" charset="-127"/>
                <a:ea typeface="나눔바른고딕" panose="020B0600000101010101" charset="-127"/>
              </a:rPr>
              <a:t>]</a:t>
            </a:r>
          </a:p>
          <a:p>
            <a:pPr algn="ctr">
              <a:spcBef>
                <a:spcPts val="500"/>
              </a:spcBef>
            </a:pPr>
            <a:r>
              <a:rPr lang="ko-KR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0000101010101" charset="-127"/>
                <a:ea typeface="나눔바른고딕" panose="020B0600000101010101" charset="-127"/>
              </a:rPr>
              <a:t> 양 혜 빈</a:t>
            </a:r>
            <a:endParaRPr lang="en-US" altLang="ko-K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0000101010101" charset="-127"/>
              <a:ea typeface="나눔바른고딕" panose="020B0600000101010101" charset="-127"/>
            </a:endParaRP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5767811B-C8E4-496D-B70B-DDA63CC7A7E7}"/>
              </a:ext>
            </a:extLst>
          </p:cNvPr>
          <p:cNvCxnSpPr>
            <a:cxnSpLocks/>
          </p:cNvCxnSpPr>
          <p:nvPr/>
        </p:nvCxnSpPr>
        <p:spPr>
          <a:xfrm flipH="1">
            <a:off x="5114297" y="3449369"/>
            <a:ext cx="2" cy="12840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00109EF-5252-4C7F-ACA2-208928F5EAC5}"/>
              </a:ext>
            </a:extLst>
          </p:cNvPr>
          <p:cNvSpPr/>
          <p:nvPr/>
        </p:nvSpPr>
        <p:spPr>
          <a:xfrm>
            <a:off x="4302620" y="4245620"/>
            <a:ext cx="1630981" cy="7122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500"/>
              </a:spcBef>
            </a:pPr>
            <a:r>
              <a:rPr lang="en-US" altLang="ko-KR" sz="1600" dirty="0">
                <a:solidFill>
                  <a:schemeClr val="tx1"/>
                </a:solidFill>
                <a:latin typeface="나눔바른고딕" panose="020B0600000101010101" charset="-127"/>
                <a:ea typeface="나눔바른고딕" panose="020B0600000101010101" charset="-127"/>
              </a:rPr>
              <a:t>[</a:t>
            </a:r>
            <a:r>
              <a:rPr lang="ko-KR" altLang="en-US" sz="1600" dirty="0">
                <a:solidFill>
                  <a:schemeClr val="tx1"/>
                </a:solidFill>
                <a:latin typeface="나눔바른고딕" panose="020B0600000101010101" charset="-127"/>
                <a:ea typeface="나눔바른고딕" panose="020B0600000101010101" charset="-127"/>
              </a:rPr>
              <a:t>회계</a:t>
            </a:r>
            <a:r>
              <a:rPr lang="en-US" altLang="ko-KR" sz="1600" dirty="0">
                <a:solidFill>
                  <a:schemeClr val="tx1"/>
                </a:solidFill>
                <a:latin typeface="나눔바른고딕" panose="020B0600000101010101" charset="-127"/>
                <a:ea typeface="나눔바른고딕" panose="020B0600000101010101" charset="-127"/>
              </a:rPr>
              <a:t>]</a:t>
            </a:r>
          </a:p>
          <a:p>
            <a:pPr algn="ctr">
              <a:spcBef>
                <a:spcPts val="500"/>
              </a:spcBef>
            </a:pPr>
            <a:r>
              <a:rPr lang="ko-KR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0000101010101" charset="-127"/>
                <a:ea typeface="나눔바른고딕" panose="020B0600000101010101" charset="-127"/>
              </a:rPr>
              <a:t>전 지 선 </a:t>
            </a:r>
            <a:endParaRPr lang="en-US" altLang="ko-K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0000101010101" charset="-127"/>
              <a:ea typeface="나눔바른고딕" panose="020B0600000101010101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99621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8A86AC45-FA25-48D5-B620-89CDC87A0630}"/>
              </a:ext>
            </a:extLst>
          </p:cNvPr>
          <p:cNvSpPr/>
          <p:nvPr/>
        </p:nvSpPr>
        <p:spPr>
          <a:xfrm>
            <a:off x="0" y="-2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이등변 삼각형 8">
            <a:extLst>
              <a:ext uri="{FF2B5EF4-FFF2-40B4-BE49-F238E27FC236}">
                <a16:creationId xmlns:a16="http://schemas.microsoft.com/office/drawing/2014/main" id="{5E37E7EF-6B53-49B0-AFE3-F0B966A607C0}"/>
              </a:ext>
            </a:extLst>
          </p:cNvPr>
          <p:cNvSpPr/>
          <p:nvPr/>
        </p:nvSpPr>
        <p:spPr>
          <a:xfrm flipV="1">
            <a:off x="1135311" y="0"/>
            <a:ext cx="1742114" cy="899886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직각 삼각형 3">
            <a:extLst>
              <a:ext uri="{FF2B5EF4-FFF2-40B4-BE49-F238E27FC236}">
                <a16:creationId xmlns:a16="http://schemas.microsoft.com/office/drawing/2014/main" id="{D506A974-89DC-42DC-8020-6E831D4DF937}"/>
              </a:ext>
            </a:extLst>
          </p:cNvPr>
          <p:cNvSpPr/>
          <p:nvPr/>
        </p:nvSpPr>
        <p:spPr>
          <a:xfrm flipV="1">
            <a:off x="0" y="0"/>
            <a:ext cx="2090057" cy="2090057"/>
          </a:xfrm>
          <a:prstGeom prst="rtTriangle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이등변 삼각형 6">
            <a:extLst>
              <a:ext uri="{FF2B5EF4-FFF2-40B4-BE49-F238E27FC236}">
                <a16:creationId xmlns:a16="http://schemas.microsoft.com/office/drawing/2014/main" id="{E7379E82-A802-4F59-8989-07EF53B5A19B}"/>
              </a:ext>
            </a:extLst>
          </p:cNvPr>
          <p:cNvSpPr/>
          <p:nvPr/>
        </p:nvSpPr>
        <p:spPr>
          <a:xfrm>
            <a:off x="6890591" y="5958114"/>
            <a:ext cx="1850704" cy="899886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직각 삼각형 7">
            <a:extLst>
              <a:ext uri="{FF2B5EF4-FFF2-40B4-BE49-F238E27FC236}">
                <a16:creationId xmlns:a16="http://schemas.microsoft.com/office/drawing/2014/main" id="{F258A2A4-8BF7-46BE-B7DE-0BFD06B5FF32}"/>
              </a:ext>
            </a:extLst>
          </p:cNvPr>
          <p:cNvSpPr/>
          <p:nvPr/>
        </p:nvSpPr>
        <p:spPr>
          <a:xfrm rot="10800000" flipV="1">
            <a:off x="7815943" y="4767943"/>
            <a:ext cx="2090057" cy="2090057"/>
          </a:xfrm>
          <a:prstGeom prst="rtTriangle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액자 1">
            <a:extLst>
              <a:ext uri="{FF2B5EF4-FFF2-40B4-BE49-F238E27FC236}">
                <a16:creationId xmlns:a16="http://schemas.microsoft.com/office/drawing/2014/main" id="{86F9DEBC-5D0D-467C-B086-382F5A2FB872}"/>
              </a:ext>
            </a:extLst>
          </p:cNvPr>
          <p:cNvSpPr/>
          <p:nvPr/>
        </p:nvSpPr>
        <p:spPr>
          <a:xfrm>
            <a:off x="1892260" y="2589720"/>
            <a:ext cx="6121475" cy="1678553"/>
          </a:xfrm>
          <a:prstGeom prst="frame">
            <a:avLst>
              <a:gd name="adj1" fmla="val 3526"/>
            </a:avLst>
          </a:prstGeom>
          <a:solidFill>
            <a:srgbClr val="0066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나눔바른고딕" panose="020B0600000101010101" charset="-127"/>
              <a:ea typeface="나눔바른고딕" panose="020B0600000101010101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9D7EE36-77FC-4C63-AEBB-11796DD4DE3B}"/>
              </a:ext>
            </a:extLst>
          </p:cNvPr>
          <p:cNvSpPr/>
          <p:nvPr/>
        </p:nvSpPr>
        <p:spPr>
          <a:xfrm>
            <a:off x="2006368" y="2699154"/>
            <a:ext cx="5880682" cy="14596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B3AD07-4202-43D5-BAA7-148BFE5910DE}"/>
              </a:ext>
            </a:extLst>
          </p:cNvPr>
          <p:cNvSpPr txBox="1"/>
          <p:nvPr/>
        </p:nvSpPr>
        <p:spPr>
          <a:xfrm>
            <a:off x="2622150" y="3136608"/>
            <a:ext cx="4649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참석해 주셔서 감사합니다</a:t>
            </a:r>
            <a:r>
              <a:rPr lang="en-US" altLang="ko-KR" sz="3200" b="1" dirty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3200" b="1" dirty="0"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8000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4B851EED-37C4-44CE-AEF6-387E68EC959D}"/>
              </a:ext>
            </a:extLst>
          </p:cNvPr>
          <p:cNvGrpSpPr/>
          <p:nvPr/>
        </p:nvGrpSpPr>
        <p:grpSpPr>
          <a:xfrm>
            <a:off x="4953000" y="3896553"/>
            <a:ext cx="4035879" cy="1300255"/>
            <a:chOff x="4483035" y="2215724"/>
            <a:chExt cx="3940099" cy="1300255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AAE8E618-8802-4705-9E2C-874628B67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83035" y="2215724"/>
              <a:ext cx="1014749" cy="127282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D3E1D79C-5F5F-4D09-807A-EA618141A0C1}"/>
                </a:ext>
              </a:extLst>
            </p:cNvPr>
            <p:cNvGrpSpPr/>
            <p:nvPr/>
          </p:nvGrpSpPr>
          <p:grpSpPr>
            <a:xfrm>
              <a:off x="5549483" y="2566345"/>
              <a:ext cx="2873651" cy="949634"/>
              <a:chOff x="4835209" y="1941580"/>
              <a:chExt cx="4266432" cy="1042301"/>
            </a:xfrm>
          </p:grpSpPr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DB1EC7C0-8138-4D40-9DD7-1FEEACD21E97}"/>
                  </a:ext>
                </a:extLst>
              </p:cNvPr>
              <p:cNvSpPr/>
              <p:nvPr/>
            </p:nvSpPr>
            <p:spPr>
              <a:xfrm>
                <a:off x="4835209" y="1941580"/>
                <a:ext cx="3934101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b="1" dirty="0">
                    <a:ln>
                      <a:solidFill>
                        <a:srgbClr val="0CA050">
                          <a:alpha val="0"/>
                        </a:srgbClr>
                      </a:solidFill>
                    </a:ln>
                    <a:solidFill>
                      <a:srgbClr val="11591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Ph.D. University of Texas at Austin </a:t>
                </a: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F044ACB0-D765-4631-9953-3D90676D72A5}"/>
                  </a:ext>
                </a:extLst>
              </p:cNvPr>
              <p:cNvSpPr/>
              <p:nvPr/>
            </p:nvSpPr>
            <p:spPr>
              <a:xfrm>
                <a:off x="4900263" y="2274481"/>
                <a:ext cx="4201378" cy="7094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ko-KR" altLang="en-US" sz="1200" dirty="0"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전공</a:t>
                </a:r>
                <a:r>
                  <a:rPr lang="en-US" altLang="ko-KR" sz="1200" dirty="0"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: </a:t>
                </a:r>
                <a:r>
                  <a:rPr lang="ko-KR" altLang="en-US" sz="1200" dirty="0"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사회복지학</a:t>
                </a:r>
                <a:endParaRPr lang="en-US" altLang="ko-KR" sz="1200" dirty="0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pPr>
                  <a:defRPr/>
                </a:pPr>
                <a:r>
                  <a:rPr lang="ko-KR" altLang="en-US" sz="1200" dirty="0"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분야</a:t>
                </a:r>
                <a:r>
                  <a:rPr lang="en-US" altLang="ko-KR" sz="1200" dirty="0"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: </a:t>
                </a:r>
                <a:r>
                  <a:rPr lang="ko-KR" altLang="en-US" sz="1200" dirty="0"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중독과 사회복지 </a:t>
                </a:r>
                <a:r>
                  <a:rPr lang="en-US" altLang="ko-KR" sz="1200" dirty="0"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/ </a:t>
                </a:r>
                <a:r>
                  <a:rPr lang="ko-KR" altLang="en-US" sz="1200" dirty="0"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아동 및 청소년 사회복지 </a:t>
                </a:r>
                <a:r>
                  <a:rPr lang="en-US" altLang="ko-KR" sz="1200" dirty="0"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/  </a:t>
                </a:r>
                <a:r>
                  <a:rPr lang="ko-KR" altLang="en-US" sz="1200" dirty="0"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건강</a:t>
                </a:r>
                <a:endParaRPr lang="en-US" altLang="ko-KR" sz="1200" dirty="0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  <p:sp>
          <p:nvSpPr>
            <p:cNvPr id="44" name="직각 삼각형 43">
              <a:extLst>
                <a:ext uri="{FF2B5EF4-FFF2-40B4-BE49-F238E27FC236}">
                  <a16:creationId xmlns:a16="http://schemas.microsoft.com/office/drawing/2014/main" id="{CE608319-F19D-4411-A492-F0D8C37C6093}"/>
                </a:ext>
              </a:extLst>
            </p:cNvPr>
            <p:cNvSpPr/>
            <p:nvPr/>
          </p:nvSpPr>
          <p:spPr>
            <a:xfrm rot="10800000" flipV="1">
              <a:off x="5632403" y="2226958"/>
              <a:ext cx="259863" cy="267616"/>
            </a:xfrm>
            <a:prstGeom prst="rtTriangle">
              <a:avLst/>
            </a:prstGeom>
            <a:solidFill>
              <a:srgbClr val="115911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6E544C6E-F170-40FB-AAA0-730EBD99724F}"/>
                </a:ext>
              </a:extLst>
            </p:cNvPr>
            <p:cNvSpPr/>
            <p:nvPr/>
          </p:nvSpPr>
          <p:spPr>
            <a:xfrm>
              <a:off x="5931210" y="2239779"/>
              <a:ext cx="153971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400" b="1" dirty="0" err="1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전종설</a:t>
              </a:r>
              <a:r>
                <a:rPr lang="ko-KR" altLang="en-US" sz="1400" b="1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교수</a:t>
              </a:r>
              <a:endParaRPr lang="en-US" altLang="ko-KR" sz="1400" b="1" dirty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BC562A87-9359-4C1E-8465-396914100111}"/>
              </a:ext>
            </a:extLst>
          </p:cNvPr>
          <p:cNvGrpSpPr/>
          <p:nvPr/>
        </p:nvGrpSpPr>
        <p:grpSpPr>
          <a:xfrm>
            <a:off x="5005656" y="1671584"/>
            <a:ext cx="3702772" cy="1414969"/>
            <a:chOff x="430019" y="681779"/>
            <a:chExt cx="3774587" cy="1414969"/>
          </a:xfrm>
        </p:grpSpPr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AAE8E618-8802-4705-9E2C-874628B67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019" y="681779"/>
              <a:ext cx="1008119" cy="13944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6E544C6E-F170-40FB-AAA0-730EBD99724F}"/>
                </a:ext>
              </a:extLst>
            </p:cNvPr>
            <p:cNvSpPr/>
            <p:nvPr/>
          </p:nvSpPr>
          <p:spPr>
            <a:xfrm>
              <a:off x="1860990" y="719698"/>
              <a:ext cx="128152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400" b="1" dirty="0" err="1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노충래</a:t>
              </a:r>
              <a:r>
                <a:rPr lang="ko-KR" altLang="en-US" sz="1400" b="1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교수</a:t>
              </a:r>
              <a:endParaRPr lang="en-US" altLang="ko-KR" sz="1400" b="1" dirty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D3E1D79C-5F5F-4D09-807A-EA618141A0C1}"/>
                </a:ext>
              </a:extLst>
            </p:cNvPr>
            <p:cNvGrpSpPr/>
            <p:nvPr/>
          </p:nvGrpSpPr>
          <p:grpSpPr>
            <a:xfrm>
              <a:off x="1577140" y="1087498"/>
              <a:ext cx="2627466" cy="1009250"/>
              <a:chOff x="5072973" y="1826463"/>
              <a:chExt cx="4218330" cy="1107731"/>
            </a:xfrm>
          </p:grpSpPr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DB1EC7C0-8138-4D40-9DD7-1FEEACD21E97}"/>
                  </a:ext>
                </a:extLst>
              </p:cNvPr>
              <p:cNvSpPr/>
              <p:nvPr/>
            </p:nvSpPr>
            <p:spPr>
              <a:xfrm>
                <a:off x="5072973" y="1826463"/>
                <a:ext cx="3934101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b="1" dirty="0">
                    <a:ln>
                      <a:solidFill>
                        <a:srgbClr val="0CA050">
                          <a:alpha val="0"/>
                        </a:srgbClr>
                      </a:solidFill>
                    </a:ln>
                    <a:solidFill>
                      <a:srgbClr val="11591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Ph.D. Columbia Univ.</a:t>
                </a: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F044ACB0-D765-4631-9953-3D90676D72A5}"/>
                  </a:ext>
                </a:extLst>
              </p:cNvPr>
              <p:cNvSpPr/>
              <p:nvPr/>
            </p:nvSpPr>
            <p:spPr>
              <a:xfrm>
                <a:off x="5089925" y="2224795"/>
                <a:ext cx="4201378" cy="7093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전공</a:t>
                </a:r>
                <a:r>
                  <a: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: </a:t>
                </a: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임상사회복지</a:t>
                </a:r>
                <a:endParaRPr lang="en-US" altLang="ko-KR" sz="1200" dirty="0">
                  <a:solidFill>
                    <a:schemeClr val="bg2">
                      <a:lumMod val="1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pPr>
                  <a:defRPr/>
                </a:pP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분야</a:t>
                </a:r>
                <a:r>
                  <a: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: </a:t>
                </a: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아동복지 </a:t>
                </a:r>
                <a:r>
                  <a: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/ </a:t>
                </a: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청소년복지 </a:t>
                </a:r>
                <a:r>
                  <a: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/ </a:t>
                </a:r>
              </a:p>
              <a:p>
                <a:pPr>
                  <a:defRPr/>
                </a:pPr>
                <a:r>
                  <a: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          </a:t>
                </a: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학교사회복지</a:t>
                </a:r>
                <a:endParaRPr lang="en-US" altLang="ko-KR" sz="1200" dirty="0">
                  <a:solidFill>
                    <a:schemeClr val="bg2">
                      <a:lumMod val="1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  <p:sp>
          <p:nvSpPr>
            <p:cNvPr id="68" name="직각 삼각형 67">
              <a:extLst>
                <a:ext uri="{FF2B5EF4-FFF2-40B4-BE49-F238E27FC236}">
                  <a16:creationId xmlns:a16="http://schemas.microsoft.com/office/drawing/2014/main" id="{C70643CB-A076-4AE5-AA1A-8FC6295E5D23}"/>
                </a:ext>
              </a:extLst>
            </p:cNvPr>
            <p:cNvSpPr/>
            <p:nvPr/>
          </p:nvSpPr>
          <p:spPr>
            <a:xfrm rot="10800000" flipV="1">
              <a:off x="1577140" y="719699"/>
              <a:ext cx="259863" cy="267616"/>
            </a:xfrm>
            <a:prstGeom prst="rtTriangle">
              <a:avLst/>
            </a:prstGeom>
            <a:solidFill>
              <a:srgbClr val="115911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48" name="텍스트 개체 틀 9">
            <a:extLst>
              <a:ext uri="{FF2B5EF4-FFF2-40B4-BE49-F238E27FC236}">
                <a16:creationId xmlns:a16="http://schemas.microsoft.com/office/drawing/2014/main" id="{FD40CB19-0618-46C3-A90D-4A0CF9394E41}"/>
              </a:ext>
            </a:extLst>
          </p:cNvPr>
          <p:cNvSpPr txBox="1">
            <a:spLocks/>
          </p:cNvSpPr>
          <p:nvPr/>
        </p:nvSpPr>
        <p:spPr>
          <a:xfrm>
            <a:off x="903253" y="810753"/>
            <a:ext cx="3430335" cy="481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spc="3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2.</a:t>
            </a:r>
            <a:r>
              <a:rPr lang="ko-KR" altLang="en-US" sz="2200" b="1" spc="3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교수소개</a:t>
            </a:r>
            <a:endParaRPr lang="ko-KR" altLang="en-US" sz="2200" spc="3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FD9FD8D-9A11-D219-7F86-807B37F0DDDF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2198E1E-3F97-98FC-7546-2CA8643654C6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21E66A-458B-35EB-188D-FB7618C9DBE7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3D6FDD6-4904-3F7B-7E41-37C1C337F6E5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3" y="6495029"/>
            <a:chExt cx="1548342" cy="372421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8539867B-277F-02E3-4F4E-4E6B542ED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3" y="6516541"/>
              <a:ext cx="427240" cy="34350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83A46A-54E1-805D-0D06-015639900015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866D7BC0-0706-4495-9FA6-54C68664A0CC}"/>
              </a:ext>
            </a:extLst>
          </p:cNvPr>
          <p:cNvGrpSpPr/>
          <p:nvPr/>
        </p:nvGrpSpPr>
        <p:grpSpPr>
          <a:xfrm>
            <a:off x="781408" y="1752216"/>
            <a:ext cx="4909940" cy="1383455"/>
            <a:chOff x="972291" y="1720909"/>
            <a:chExt cx="4909940" cy="1383455"/>
          </a:xfrm>
        </p:grpSpPr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42751AB9-A296-42B4-B63A-16154E4D0D17}"/>
                </a:ext>
              </a:extLst>
            </p:cNvPr>
            <p:cNvGrpSpPr/>
            <p:nvPr/>
          </p:nvGrpSpPr>
          <p:grpSpPr>
            <a:xfrm>
              <a:off x="2009494" y="1792000"/>
              <a:ext cx="3872737" cy="1312364"/>
              <a:chOff x="5603244" y="737136"/>
              <a:chExt cx="3872737" cy="1312364"/>
            </a:xfrm>
          </p:grpSpPr>
          <p:grpSp>
            <p:nvGrpSpPr>
              <p:cNvPr id="41" name="그룹 40">
                <a:extLst>
                  <a:ext uri="{FF2B5EF4-FFF2-40B4-BE49-F238E27FC236}">
                    <a16:creationId xmlns:a16="http://schemas.microsoft.com/office/drawing/2014/main" id="{C492C8AD-7274-4942-8995-68CFC3CC1C79}"/>
                  </a:ext>
                </a:extLst>
              </p:cNvPr>
              <p:cNvGrpSpPr/>
              <p:nvPr/>
            </p:nvGrpSpPr>
            <p:grpSpPr>
              <a:xfrm>
                <a:off x="5603244" y="1088914"/>
                <a:ext cx="3872737" cy="960586"/>
                <a:chOff x="5007661" y="1954603"/>
                <a:chExt cx="4250638" cy="1054320"/>
              </a:xfrm>
            </p:grpSpPr>
            <p:sp>
              <p:nvSpPr>
                <p:cNvPr id="58" name="직사각형 57">
                  <a:extLst>
                    <a:ext uri="{FF2B5EF4-FFF2-40B4-BE49-F238E27FC236}">
                      <a16:creationId xmlns:a16="http://schemas.microsoft.com/office/drawing/2014/main" id="{0FD587C3-2209-4C21-AAF7-27A670D15D9B}"/>
                    </a:ext>
                  </a:extLst>
                </p:cNvPr>
                <p:cNvSpPr/>
                <p:nvPr/>
              </p:nvSpPr>
              <p:spPr>
                <a:xfrm>
                  <a:off x="5007661" y="1954603"/>
                  <a:ext cx="3934101" cy="30402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ko-KR" sz="1200" b="1" dirty="0">
                      <a:ln>
                        <a:solidFill>
                          <a:srgbClr val="0CA050">
                            <a:alpha val="0"/>
                          </a:srgbClr>
                        </a:solidFill>
                      </a:ln>
                      <a:solidFill>
                        <a:srgbClr val="115911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Ph.D. Univ. of Texas at Austin </a:t>
                  </a:r>
                </a:p>
              </p:txBody>
            </p:sp>
            <p:sp>
              <p:nvSpPr>
                <p:cNvPr id="59" name="직사각형 58">
                  <a:extLst>
                    <a:ext uri="{FF2B5EF4-FFF2-40B4-BE49-F238E27FC236}">
                      <a16:creationId xmlns:a16="http://schemas.microsoft.com/office/drawing/2014/main" id="{B0BF133B-04F3-463D-9240-3983BA75272B}"/>
                    </a:ext>
                  </a:extLst>
                </p:cNvPr>
                <p:cNvSpPr/>
                <p:nvPr/>
              </p:nvSpPr>
              <p:spPr>
                <a:xfrm>
                  <a:off x="5056921" y="2299523"/>
                  <a:ext cx="4201378" cy="70940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ko-KR" altLang="en-US" sz="1200" dirty="0"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전공</a:t>
                  </a:r>
                  <a:r>
                    <a:rPr lang="en-US" altLang="ko-KR" sz="1200" dirty="0"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: </a:t>
                  </a:r>
                  <a:r>
                    <a:rPr lang="ko-KR" altLang="en-US" sz="1200" dirty="0"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임상사회복지</a:t>
                  </a:r>
                  <a:endParaRPr lang="en-US" altLang="ko-KR" sz="1200" dirty="0"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  <a:p>
                  <a:pPr>
                    <a:defRPr/>
                  </a:pPr>
                  <a:r>
                    <a:rPr lang="ko-KR" altLang="en-US" sz="1200" dirty="0"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분야</a:t>
                  </a:r>
                  <a:r>
                    <a:rPr lang="en-US" altLang="ko-KR" sz="1200" dirty="0"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: </a:t>
                  </a:r>
                  <a:r>
                    <a:rPr lang="ko-KR" altLang="en-US" sz="1200" dirty="0"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노인복지 </a:t>
                  </a:r>
                  <a:r>
                    <a:rPr lang="en-US" altLang="ko-KR" sz="1200" dirty="0"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/ </a:t>
                  </a:r>
                  <a:r>
                    <a:rPr lang="ko-KR" altLang="en-US" sz="1200" dirty="0"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사례관리 </a:t>
                  </a:r>
                  <a:r>
                    <a:rPr lang="en-US" altLang="ko-KR" sz="1200" dirty="0"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/ </a:t>
                  </a:r>
                  <a:r>
                    <a:rPr lang="ko-KR" altLang="en-US" sz="1200" dirty="0"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가족 및 여성복지 </a:t>
                  </a:r>
                  <a:r>
                    <a:rPr lang="en-US" altLang="ko-KR" sz="1200" dirty="0"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/ </a:t>
                  </a:r>
                </a:p>
                <a:p>
                  <a:pPr>
                    <a:defRPr/>
                  </a:pPr>
                  <a:r>
                    <a:rPr lang="en-US" altLang="ko-KR" sz="1200" dirty="0"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          </a:t>
                  </a:r>
                  <a:r>
                    <a:rPr lang="ko-KR" altLang="en-US" sz="1200" dirty="0"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증거기반실천</a:t>
                  </a:r>
                  <a:r>
                    <a:rPr lang="en-US" altLang="ko-KR" sz="1200" dirty="0"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 </a:t>
                  </a:r>
                </a:p>
              </p:txBody>
            </p:sp>
          </p:grpSp>
          <p:sp>
            <p:nvSpPr>
              <p:cNvPr id="42" name="직각 삼각형 41">
                <a:extLst>
                  <a:ext uri="{FF2B5EF4-FFF2-40B4-BE49-F238E27FC236}">
                    <a16:creationId xmlns:a16="http://schemas.microsoft.com/office/drawing/2014/main" id="{E1A23778-7F5C-4A10-A902-B87B7232698F}"/>
                  </a:ext>
                </a:extLst>
              </p:cNvPr>
              <p:cNvSpPr/>
              <p:nvPr/>
            </p:nvSpPr>
            <p:spPr>
              <a:xfrm rot="10800000" flipV="1">
                <a:off x="5691338" y="737136"/>
                <a:ext cx="259863" cy="267616"/>
              </a:xfrm>
              <a:prstGeom prst="rtTriangle">
                <a:avLst/>
              </a:prstGeom>
              <a:solidFill>
                <a:srgbClr val="115911">
                  <a:alpha val="9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657C8041-1C7F-4C30-B41B-BF8B5BD20E79}"/>
                  </a:ext>
                </a:extLst>
              </p:cNvPr>
              <p:cNvSpPr/>
              <p:nvPr/>
            </p:nvSpPr>
            <p:spPr>
              <a:xfrm>
                <a:off x="5994250" y="738600"/>
                <a:ext cx="153971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400" b="1" dirty="0" err="1">
                    <a:ln>
                      <a:solidFill>
                        <a:schemeClr val="tx1">
                          <a:lumMod val="75000"/>
                          <a:lumOff val="25000"/>
                          <a:alpha val="0"/>
                        </a:schemeClr>
                      </a:solidFill>
                    </a:ln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정순둘</a:t>
                </a:r>
                <a:r>
                  <a:rPr lang="ko-KR" altLang="en-US" sz="1400" b="1" dirty="0">
                    <a:ln>
                      <a:solidFill>
                        <a:schemeClr val="tx1">
                          <a:lumMod val="75000"/>
                          <a:lumOff val="25000"/>
                          <a:alpha val="0"/>
                        </a:schemeClr>
                      </a:solidFill>
                    </a:ln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 교수</a:t>
                </a:r>
                <a:endParaRPr lang="en-US" altLang="ko-KR" sz="1400" b="1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4841D98B-4B41-4154-9020-9F960B3BAB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291" y="1720909"/>
              <a:ext cx="988939" cy="138345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25000" endPos="13000" dist="5000" dir="5400000" sy="-100000" algn="bl" rotWithShape="0"/>
            </a:effectLst>
          </p:spPr>
        </p:pic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FA744671-2215-445A-910A-4AB439406FB6}"/>
              </a:ext>
            </a:extLst>
          </p:cNvPr>
          <p:cNvGrpSpPr/>
          <p:nvPr/>
        </p:nvGrpSpPr>
        <p:grpSpPr>
          <a:xfrm>
            <a:off x="781408" y="3904807"/>
            <a:ext cx="4530835" cy="1385830"/>
            <a:chOff x="390689" y="3613958"/>
            <a:chExt cx="4530835" cy="1385830"/>
          </a:xfrm>
        </p:grpSpPr>
        <p:pic>
          <p:nvPicPr>
            <p:cNvPr id="53" name="그림 52">
              <a:extLst>
                <a:ext uri="{FF2B5EF4-FFF2-40B4-BE49-F238E27FC236}">
                  <a16:creationId xmlns:a16="http://schemas.microsoft.com/office/drawing/2014/main" id="{B4061E4A-82C6-482E-A2BA-5445BEC2D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689" y="3613958"/>
              <a:ext cx="988938" cy="138583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4" name="직각 삼각형 53">
              <a:extLst>
                <a:ext uri="{FF2B5EF4-FFF2-40B4-BE49-F238E27FC236}">
                  <a16:creationId xmlns:a16="http://schemas.microsoft.com/office/drawing/2014/main" id="{4195960E-200E-403E-A188-C7CB7BB11FD1}"/>
                </a:ext>
              </a:extLst>
            </p:cNvPr>
            <p:cNvSpPr/>
            <p:nvPr/>
          </p:nvSpPr>
          <p:spPr>
            <a:xfrm rot="10800000" flipV="1">
              <a:off x="1556308" y="3644147"/>
              <a:ext cx="259863" cy="267616"/>
            </a:xfrm>
            <a:prstGeom prst="rtTriangle">
              <a:avLst/>
            </a:prstGeom>
            <a:solidFill>
              <a:srgbClr val="115911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6071026A-F661-4E55-AFC1-375A865B6613}"/>
                </a:ext>
              </a:extLst>
            </p:cNvPr>
            <p:cNvSpPr/>
            <p:nvPr/>
          </p:nvSpPr>
          <p:spPr>
            <a:xfrm>
              <a:off x="1865331" y="3644147"/>
              <a:ext cx="153971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400" b="1" dirty="0" err="1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조상미</a:t>
              </a:r>
              <a:r>
                <a:rPr lang="ko-KR" altLang="en-US" sz="1400" b="1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교수</a:t>
              </a:r>
              <a:endParaRPr lang="en-US" altLang="ko-KR" sz="1400" b="1" dirty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3B62AA50-EE71-492D-A1CD-63A6DF3C93E6}"/>
                </a:ext>
              </a:extLst>
            </p:cNvPr>
            <p:cNvGrpSpPr/>
            <p:nvPr/>
          </p:nvGrpSpPr>
          <p:grpSpPr>
            <a:xfrm>
              <a:off x="1515985" y="4024627"/>
              <a:ext cx="3405539" cy="926654"/>
              <a:chOff x="5025315" y="1918070"/>
              <a:chExt cx="5278705" cy="1017077"/>
            </a:xfrm>
          </p:grpSpPr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id="{5E9E0782-1641-4A94-B9CF-985D1E5976AE}"/>
                  </a:ext>
                </a:extLst>
              </p:cNvPr>
              <p:cNvSpPr/>
              <p:nvPr/>
            </p:nvSpPr>
            <p:spPr>
              <a:xfrm>
                <a:off x="5025315" y="1918070"/>
                <a:ext cx="421995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b="1" dirty="0">
                    <a:ln>
                      <a:solidFill>
                        <a:srgbClr val="0CA050">
                          <a:alpha val="0"/>
                        </a:srgbClr>
                      </a:solidFill>
                    </a:ln>
                    <a:solidFill>
                      <a:srgbClr val="11591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Ph.D. Univ. of Southern California</a:t>
                </a:r>
              </a:p>
            </p:txBody>
          </p:sp>
          <p:sp>
            <p:nvSpPr>
              <p:cNvPr id="60" name="직사각형 59">
                <a:extLst>
                  <a:ext uri="{FF2B5EF4-FFF2-40B4-BE49-F238E27FC236}">
                    <a16:creationId xmlns:a16="http://schemas.microsoft.com/office/drawing/2014/main" id="{14A187CC-530E-42B0-B85A-DE46322D65EA}"/>
                  </a:ext>
                </a:extLst>
              </p:cNvPr>
              <p:cNvSpPr/>
              <p:nvPr/>
            </p:nvSpPr>
            <p:spPr>
              <a:xfrm>
                <a:off x="5092647" y="2225747"/>
                <a:ext cx="5211373" cy="7094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전공</a:t>
                </a:r>
                <a:r>
                  <a: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: </a:t>
                </a: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사회복지행정</a:t>
                </a:r>
                <a:endParaRPr lang="en-US" altLang="ko-KR" sz="1200" dirty="0">
                  <a:solidFill>
                    <a:schemeClr val="bg2">
                      <a:lumMod val="1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pPr>
                  <a:defRPr/>
                </a:pP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분야</a:t>
                </a:r>
                <a:r>
                  <a: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: </a:t>
                </a: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사회적기업 </a:t>
                </a:r>
                <a:r>
                  <a: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/ </a:t>
                </a:r>
                <a:r>
                  <a:rPr lang="ko-KR" altLang="en-US" sz="1200" dirty="0" err="1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기업의사회공헌</a:t>
                </a: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 </a:t>
                </a:r>
                <a:r>
                  <a: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/</a:t>
                </a:r>
              </a:p>
              <a:p>
                <a:pPr>
                  <a:defRPr/>
                </a:pP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          조직효과성 </a:t>
                </a:r>
                <a:r>
                  <a: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/</a:t>
                </a: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 리더십과 기관관리</a:t>
                </a:r>
                <a:endParaRPr lang="en-US" altLang="ko-KR" sz="1200" dirty="0">
                  <a:solidFill>
                    <a:schemeClr val="bg2">
                      <a:lumMod val="1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68016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0F92CB1-F568-4344-95C4-583ACB979FE1}"/>
              </a:ext>
            </a:extLst>
          </p:cNvPr>
          <p:cNvGrpSpPr/>
          <p:nvPr/>
        </p:nvGrpSpPr>
        <p:grpSpPr>
          <a:xfrm>
            <a:off x="5148742" y="1486150"/>
            <a:ext cx="4021359" cy="1356990"/>
            <a:chOff x="4575697" y="3680249"/>
            <a:chExt cx="4021359" cy="1356990"/>
          </a:xfrm>
        </p:grpSpPr>
        <p:pic>
          <p:nvPicPr>
            <p:cNvPr id="58" name="그림 57">
              <a:extLst>
                <a:ext uri="{FF2B5EF4-FFF2-40B4-BE49-F238E27FC236}">
                  <a16:creationId xmlns:a16="http://schemas.microsoft.com/office/drawing/2014/main" id="{841B6F2A-0E14-45C2-AC1A-1A889E9FD3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07" t="8353" r="17309" b="2745"/>
            <a:stretch/>
          </p:blipFill>
          <p:spPr>
            <a:xfrm>
              <a:off x="4575697" y="3680249"/>
              <a:ext cx="997104" cy="13569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9" name="직각 삼각형 58">
              <a:extLst>
                <a:ext uri="{FF2B5EF4-FFF2-40B4-BE49-F238E27FC236}">
                  <a16:creationId xmlns:a16="http://schemas.microsoft.com/office/drawing/2014/main" id="{090A06AE-CD4D-4988-8FCC-B047DA2A4A94}"/>
                </a:ext>
              </a:extLst>
            </p:cNvPr>
            <p:cNvSpPr/>
            <p:nvPr/>
          </p:nvSpPr>
          <p:spPr>
            <a:xfrm rot="10800000" flipV="1">
              <a:off x="5692085" y="3685918"/>
              <a:ext cx="259863" cy="267616"/>
            </a:xfrm>
            <a:prstGeom prst="rtTriangle">
              <a:avLst/>
            </a:prstGeom>
            <a:solidFill>
              <a:srgbClr val="115911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81C769E2-F5B3-42A9-A994-46708C509638}"/>
                </a:ext>
              </a:extLst>
            </p:cNvPr>
            <p:cNvSpPr/>
            <p:nvPr/>
          </p:nvSpPr>
          <p:spPr>
            <a:xfrm>
              <a:off x="6022464" y="3680249"/>
              <a:ext cx="153971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400" b="1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조영민 교수</a:t>
              </a:r>
              <a:endParaRPr lang="en-US" altLang="ko-KR" sz="1400" b="1" dirty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id="{681DA269-1BE6-494B-A3CB-28851B2755A1}"/>
                </a:ext>
              </a:extLst>
            </p:cNvPr>
            <p:cNvGrpSpPr/>
            <p:nvPr/>
          </p:nvGrpSpPr>
          <p:grpSpPr>
            <a:xfrm>
              <a:off x="5649658" y="4062320"/>
              <a:ext cx="2947398" cy="940039"/>
              <a:chOff x="4916606" y="2005580"/>
              <a:chExt cx="4213956" cy="1031767"/>
            </a:xfrm>
          </p:grpSpPr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F25B2FBA-740A-4BB9-96FE-9524F66DC60F}"/>
                  </a:ext>
                </a:extLst>
              </p:cNvPr>
              <p:cNvSpPr/>
              <p:nvPr/>
            </p:nvSpPr>
            <p:spPr>
              <a:xfrm>
                <a:off x="4916606" y="2005580"/>
                <a:ext cx="3934102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b="1" dirty="0">
                    <a:ln>
                      <a:solidFill>
                        <a:srgbClr val="0CA050">
                          <a:alpha val="0"/>
                        </a:srgbClr>
                      </a:solidFill>
                    </a:ln>
                    <a:solidFill>
                      <a:srgbClr val="11591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Ph.D. Case Western Reserve Univ.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6B593D93-4CE3-464B-8AC3-B0167A48BA02}"/>
                  </a:ext>
                </a:extLst>
              </p:cNvPr>
              <p:cNvSpPr/>
              <p:nvPr/>
            </p:nvSpPr>
            <p:spPr>
              <a:xfrm>
                <a:off x="4929184" y="2327947"/>
                <a:ext cx="4201378" cy="7094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전공</a:t>
                </a:r>
                <a:r>
                  <a: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: </a:t>
                </a: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사회복지정책</a:t>
                </a:r>
                <a:endParaRPr lang="en-US" altLang="ko-KR" sz="1200" dirty="0">
                  <a:solidFill>
                    <a:schemeClr val="bg2">
                      <a:lumMod val="1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pPr>
                  <a:defRPr/>
                </a:pP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분야</a:t>
                </a:r>
                <a:r>
                  <a: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: </a:t>
                </a: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노동시장정책 </a:t>
                </a:r>
                <a:r>
                  <a: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/</a:t>
                </a: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사회보장정책 </a:t>
                </a:r>
                <a:r>
                  <a: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/ </a:t>
                </a:r>
              </a:p>
              <a:p>
                <a:pPr>
                  <a:defRPr/>
                </a:pP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          빈곤정책 </a:t>
                </a:r>
                <a:r>
                  <a: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/ </a:t>
                </a:r>
                <a:r>
                  <a:rPr lang="ko-KR" altLang="en-US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주거 및 지역사회정책</a:t>
                </a:r>
                <a:endParaRPr lang="en-US" altLang="ko-KR" sz="1200" dirty="0">
                  <a:solidFill>
                    <a:schemeClr val="bg2">
                      <a:lumMod val="1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1FD9FD8D-9A11-D219-7F86-807B37F0DDDF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2198E1E-3F97-98FC-7546-2CA8643654C6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21E66A-458B-35EB-188D-FB7618C9DBE7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3D6FDD6-4904-3F7B-7E41-37C1C337F6E5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8539867B-277F-02E3-4F4E-4E6B542ED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83A46A-54E1-805D-0D06-015639900015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sp>
        <p:nvSpPr>
          <p:cNvPr id="47" name="텍스트 개체 틀 9">
            <a:extLst>
              <a:ext uri="{FF2B5EF4-FFF2-40B4-BE49-F238E27FC236}">
                <a16:creationId xmlns:a16="http://schemas.microsoft.com/office/drawing/2014/main" id="{74DBD99C-FC6F-40E4-B6B2-C4B4792F740D}"/>
              </a:ext>
            </a:extLst>
          </p:cNvPr>
          <p:cNvSpPr txBox="1">
            <a:spLocks/>
          </p:cNvSpPr>
          <p:nvPr/>
        </p:nvSpPr>
        <p:spPr>
          <a:xfrm>
            <a:off x="903253" y="810753"/>
            <a:ext cx="3430335" cy="4819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spc="3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2.</a:t>
            </a:r>
            <a:r>
              <a:rPr lang="ko-KR" altLang="en-US" sz="2200" b="1" spc="3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교수소개</a:t>
            </a:r>
            <a:endParaRPr lang="ko-KR" altLang="en-US" sz="2200" spc="3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066EE38B-EC6B-416F-8934-F794EFB259A9}"/>
              </a:ext>
            </a:extLst>
          </p:cNvPr>
          <p:cNvGrpSpPr/>
          <p:nvPr/>
        </p:nvGrpSpPr>
        <p:grpSpPr>
          <a:xfrm>
            <a:off x="716519" y="1594583"/>
            <a:ext cx="4040741" cy="1359765"/>
            <a:chOff x="999983" y="4034430"/>
            <a:chExt cx="4040741" cy="1359765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4B851EED-37C4-44CE-AEF6-387E68EC959D}"/>
                </a:ext>
              </a:extLst>
            </p:cNvPr>
            <p:cNvGrpSpPr/>
            <p:nvPr/>
          </p:nvGrpSpPr>
          <p:grpSpPr>
            <a:xfrm>
              <a:off x="2119440" y="4067370"/>
              <a:ext cx="2921284" cy="1273804"/>
              <a:chOff x="5663572" y="2250064"/>
              <a:chExt cx="2921284" cy="1273804"/>
            </a:xfrm>
          </p:grpSpPr>
          <p:grpSp>
            <p:nvGrpSpPr>
              <p:cNvPr id="13" name="그룹 12">
                <a:extLst>
                  <a:ext uri="{FF2B5EF4-FFF2-40B4-BE49-F238E27FC236}">
                    <a16:creationId xmlns:a16="http://schemas.microsoft.com/office/drawing/2014/main" id="{D3E1D79C-5F5F-4D09-807A-EA618141A0C1}"/>
                  </a:ext>
                </a:extLst>
              </p:cNvPr>
              <p:cNvGrpSpPr/>
              <p:nvPr/>
            </p:nvGrpSpPr>
            <p:grpSpPr>
              <a:xfrm>
                <a:off x="5663572" y="2600538"/>
                <a:ext cx="2921284" cy="923330"/>
                <a:chOff x="5004595" y="1979109"/>
                <a:chExt cx="4337151" cy="1013430"/>
              </a:xfrm>
            </p:grpSpPr>
            <p:sp>
              <p:nvSpPr>
                <p:cNvPr id="35" name="직사각형 34">
                  <a:extLst>
                    <a:ext uri="{FF2B5EF4-FFF2-40B4-BE49-F238E27FC236}">
                      <a16:creationId xmlns:a16="http://schemas.microsoft.com/office/drawing/2014/main" id="{DB1EC7C0-8138-4D40-9DD7-1FEEACD21E97}"/>
                    </a:ext>
                  </a:extLst>
                </p:cNvPr>
                <p:cNvSpPr/>
                <p:nvPr/>
              </p:nvSpPr>
              <p:spPr>
                <a:xfrm>
                  <a:off x="5004595" y="1979109"/>
                  <a:ext cx="4201378" cy="30402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ko-KR" sz="1200" b="1" dirty="0">
                      <a:ln>
                        <a:solidFill>
                          <a:srgbClr val="0CA050">
                            <a:alpha val="0"/>
                          </a:srgbClr>
                        </a:solidFill>
                      </a:ln>
                      <a:solidFill>
                        <a:srgbClr val="115911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Ph.D. Univ. of California, Los Angeles</a:t>
                  </a:r>
                </a:p>
              </p:txBody>
            </p:sp>
            <p:sp>
              <p:nvSpPr>
                <p:cNvPr id="38" name="직사각형 37">
                  <a:extLst>
                    <a:ext uri="{FF2B5EF4-FFF2-40B4-BE49-F238E27FC236}">
                      <a16:creationId xmlns:a16="http://schemas.microsoft.com/office/drawing/2014/main" id="{F044ACB0-D765-4631-9953-3D90676D72A5}"/>
                    </a:ext>
                  </a:extLst>
                </p:cNvPr>
                <p:cNvSpPr/>
                <p:nvPr/>
              </p:nvSpPr>
              <p:spPr>
                <a:xfrm>
                  <a:off x="5009426" y="2283138"/>
                  <a:ext cx="4332320" cy="70940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ko-KR" altLang="en-US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0000101010101" charset="-127"/>
                      <a:ea typeface="나눔바른고딕" panose="020B0600000101010101" charset="-127"/>
                    </a:rPr>
                    <a:t>전공</a:t>
                  </a:r>
                  <a:r>
                    <a:rPr lang="en-US" altLang="ko-KR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0000101010101" charset="-127"/>
                      <a:ea typeface="나눔바른고딕" panose="020B0600000101010101" charset="-127"/>
                    </a:rPr>
                    <a:t>: </a:t>
                  </a:r>
                  <a:r>
                    <a:rPr lang="ko-KR" altLang="en-US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0000101010101" charset="-127"/>
                      <a:ea typeface="나눔바른고딕" panose="020B0600000101010101" charset="-127"/>
                    </a:rPr>
                    <a:t>사회복지정책</a:t>
                  </a:r>
                  <a:endPara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0000101010101" charset="-127"/>
                    <a:ea typeface="나눔바른고딕" panose="020B0600000101010101" charset="-127"/>
                  </a:endParaRPr>
                </a:p>
                <a:p>
                  <a:pPr>
                    <a:defRPr/>
                  </a:pPr>
                  <a:r>
                    <a:rPr lang="ko-KR" altLang="en-US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0000101010101" charset="-127"/>
                      <a:ea typeface="나눔바른고딕" panose="020B0600000101010101" charset="-127"/>
                    </a:rPr>
                    <a:t>분야</a:t>
                  </a:r>
                  <a:r>
                    <a:rPr lang="en-US" altLang="ko-KR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0000101010101" charset="-127"/>
                      <a:ea typeface="나눔바른고딕" panose="020B0600000101010101" charset="-127"/>
                    </a:rPr>
                    <a:t>: </a:t>
                  </a:r>
                  <a:r>
                    <a:rPr lang="ko-KR" altLang="en-US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0000101010101" charset="-127"/>
                      <a:ea typeface="나눔바른고딕" panose="020B0600000101010101" charset="-127"/>
                    </a:rPr>
                    <a:t>장애인복지 </a:t>
                  </a:r>
                  <a:r>
                    <a:rPr lang="en-US" altLang="ko-KR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0000101010101" charset="-127"/>
                      <a:ea typeface="나눔바른고딕" panose="020B0600000101010101" charset="-127"/>
                    </a:rPr>
                    <a:t>/  </a:t>
                  </a:r>
                  <a:r>
                    <a:rPr lang="ko-KR" altLang="en-US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0000101010101" charset="-127"/>
                      <a:ea typeface="나눔바른고딕" panose="020B0600000101010101" charset="-127"/>
                    </a:rPr>
                    <a:t>아동청소년 권리 </a:t>
                  </a:r>
                  <a:r>
                    <a:rPr lang="en-US" altLang="ko-KR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0000101010101" charset="-127"/>
                      <a:ea typeface="나눔바른고딕" panose="020B0600000101010101" charset="-127"/>
                    </a:rPr>
                    <a:t>/</a:t>
                  </a:r>
                </a:p>
                <a:p>
                  <a:pPr>
                    <a:defRPr/>
                  </a:pPr>
                  <a:r>
                    <a:rPr lang="en-US" altLang="ko-KR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0000101010101" charset="-127"/>
                      <a:ea typeface="나눔바른고딕" panose="020B0600000101010101" charset="-127"/>
                    </a:rPr>
                    <a:t>          </a:t>
                  </a:r>
                  <a:r>
                    <a:rPr lang="ko-KR" altLang="en-US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0000101010101" charset="-127"/>
                      <a:ea typeface="나눔바른고딕" panose="020B0600000101010101" charset="-127"/>
                    </a:rPr>
                    <a:t>외상 후 성장 </a:t>
                  </a:r>
                  <a:r>
                    <a:rPr lang="en-US" altLang="ko-KR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0000101010101" charset="-127"/>
                      <a:ea typeface="나눔바른고딕" panose="020B0600000101010101" charset="-127"/>
                    </a:rPr>
                    <a:t>/ </a:t>
                  </a:r>
                  <a:r>
                    <a:rPr lang="ko-KR" altLang="en-US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0000101010101" charset="-127"/>
                      <a:ea typeface="나눔바른고딕" panose="020B0600000101010101" charset="-127"/>
                    </a:rPr>
                    <a:t>수용자자녀</a:t>
                  </a:r>
                  <a:endPara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0000101010101" charset="-127"/>
                    <a:ea typeface="나눔바른고딕" panose="020B0600000101010101" charset="-127"/>
                  </a:endParaRPr>
                </a:p>
              </p:txBody>
            </p:sp>
          </p:grpSp>
          <p:sp>
            <p:nvSpPr>
              <p:cNvPr id="44" name="직각 삼각형 43">
                <a:extLst>
                  <a:ext uri="{FF2B5EF4-FFF2-40B4-BE49-F238E27FC236}">
                    <a16:creationId xmlns:a16="http://schemas.microsoft.com/office/drawing/2014/main" id="{CE608319-F19D-4411-A492-F0D8C37C6093}"/>
                  </a:ext>
                </a:extLst>
              </p:cNvPr>
              <p:cNvSpPr/>
              <p:nvPr/>
            </p:nvSpPr>
            <p:spPr>
              <a:xfrm rot="10800000" flipV="1">
                <a:off x="5739231" y="2250064"/>
                <a:ext cx="259863" cy="267616"/>
              </a:xfrm>
              <a:prstGeom prst="rtTriangle">
                <a:avLst/>
              </a:prstGeom>
              <a:solidFill>
                <a:srgbClr val="115911">
                  <a:alpha val="9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6E544C6E-F170-40FB-AAA0-730EBD99724F}"/>
                  </a:ext>
                </a:extLst>
              </p:cNvPr>
              <p:cNvSpPr/>
              <p:nvPr/>
            </p:nvSpPr>
            <p:spPr>
              <a:xfrm>
                <a:off x="6022826" y="2258276"/>
                <a:ext cx="153971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400" b="1" dirty="0">
                    <a:ln>
                      <a:solidFill>
                        <a:schemeClr val="tx1">
                          <a:lumMod val="75000"/>
                          <a:lumOff val="25000"/>
                          <a:alpha val="0"/>
                        </a:schemeClr>
                      </a:solidFill>
                    </a:ln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이지선 교수</a:t>
                </a:r>
                <a:endParaRPr lang="en-US" altLang="ko-KR" sz="1400" b="1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64C1FF36-2C91-44A3-9E4A-EFBCACBD3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983" y="4034430"/>
              <a:ext cx="1042599" cy="135976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F4616305-760A-4780-BF31-42E04BD03BDD}"/>
              </a:ext>
            </a:extLst>
          </p:cNvPr>
          <p:cNvGrpSpPr/>
          <p:nvPr/>
        </p:nvGrpSpPr>
        <p:grpSpPr>
          <a:xfrm>
            <a:off x="716519" y="4181846"/>
            <a:ext cx="4597345" cy="1359765"/>
            <a:chOff x="5269913" y="3990839"/>
            <a:chExt cx="4597345" cy="1359765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E32C8121-B52D-41C6-AB17-1569EE529741}"/>
                </a:ext>
              </a:extLst>
            </p:cNvPr>
            <p:cNvGrpSpPr/>
            <p:nvPr/>
          </p:nvGrpSpPr>
          <p:grpSpPr>
            <a:xfrm>
              <a:off x="6505158" y="4088968"/>
              <a:ext cx="3362100" cy="1261636"/>
              <a:chOff x="1556308" y="3674339"/>
              <a:chExt cx="3362100" cy="1261636"/>
            </a:xfrm>
          </p:grpSpPr>
          <p:sp>
            <p:nvSpPr>
              <p:cNvPr id="53" name="직각 삼각형 52">
                <a:extLst>
                  <a:ext uri="{FF2B5EF4-FFF2-40B4-BE49-F238E27FC236}">
                    <a16:creationId xmlns:a16="http://schemas.microsoft.com/office/drawing/2014/main" id="{654856E4-2E58-4D9B-A429-BDECDB38AF89}"/>
                  </a:ext>
                </a:extLst>
              </p:cNvPr>
              <p:cNvSpPr/>
              <p:nvPr/>
            </p:nvSpPr>
            <p:spPr>
              <a:xfrm rot="10800000" flipV="1">
                <a:off x="1589937" y="3674339"/>
                <a:ext cx="259863" cy="267616"/>
              </a:xfrm>
              <a:prstGeom prst="rtTriangle">
                <a:avLst/>
              </a:prstGeom>
              <a:solidFill>
                <a:srgbClr val="115911">
                  <a:alpha val="9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54" name="직사각형 53">
                <a:extLst>
                  <a:ext uri="{FF2B5EF4-FFF2-40B4-BE49-F238E27FC236}">
                    <a16:creationId xmlns:a16="http://schemas.microsoft.com/office/drawing/2014/main" id="{17530502-06EF-4E7A-A743-AF2A0154D65C}"/>
                  </a:ext>
                </a:extLst>
              </p:cNvPr>
              <p:cNvSpPr/>
              <p:nvPr/>
            </p:nvSpPr>
            <p:spPr>
              <a:xfrm>
                <a:off x="1918797" y="3682551"/>
                <a:ext cx="153971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400" b="1" dirty="0">
                    <a:ln>
                      <a:solidFill>
                        <a:schemeClr val="tx1">
                          <a:lumMod val="75000"/>
                          <a:lumOff val="25000"/>
                          <a:alpha val="0"/>
                        </a:schemeClr>
                      </a:solidFill>
                    </a:ln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남궁은하 교수</a:t>
                </a:r>
                <a:endParaRPr lang="en-US" altLang="ko-KR" sz="1400" b="1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grpSp>
            <p:nvGrpSpPr>
              <p:cNvPr id="55" name="그룹 54">
                <a:extLst>
                  <a:ext uri="{FF2B5EF4-FFF2-40B4-BE49-F238E27FC236}">
                    <a16:creationId xmlns:a16="http://schemas.microsoft.com/office/drawing/2014/main" id="{9CDF0145-221A-4D43-81D2-A0E6E5D5AB89}"/>
                  </a:ext>
                </a:extLst>
              </p:cNvPr>
              <p:cNvGrpSpPr/>
              <p:nvPr/>
            </p:nvGrpSpPr>
            <p:grpSpPr>
              <a:xfrm>
                <a:off x="1556308" y="4009229"/>
                <a:ext cx="3362100" cy="926746"/>
                <a:chOff x="5087817" y="1901165"/>
                <a:chExt cx="5211373" cy="1017176"/>
              </a:xfrm>
            </p:grpSpPr>
            <p:sp>
              <p:nvSpPr>
                <p:cNvPr id="56" name="직사각형 55">
                  <a:extLst>
                    <a:ext uri="{FF2B5EF4-FFF2-40B4-BE49-F238E27FC236}">
                      <a16:creationId xmlns:a16="http://schemas.microsoft.com/office/drawing/2014/main" id="{45DFEE74-B1E8-435E-95CA-DF76F3FA0F42}"/>
                    </a:ext>
                  </a:extLst>
                </p:cNvPr>
                <p:cNvSpPr/>
                <p:nvPr/>
              </p:nvSpPr>
              <p:spPr>
                <a:xfrm>
                  <a:off x="5087817" y="1901165"/>
                  <a:ext cx="421995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ko-KR" sz="1200" b="1" dirty="0">
                      <a:ln>
                        <a:solidFill>
                          <a:srgbClr val="0CA050">
                            <a:alpha val="0"/>
                          </a:srgbClr>
                        </a:solidFill>
                      </a:ln>
                      <a:solidFill>
                        <a:srgbClr val="115911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Ph.D. Univ. of Wisconsin-Madison</a:t>
                  </a:r>
                </a:p>
              </p:txBody>
            </p:sp>
            <p:sp>
              <p:nvSpPr>
                <p:cNvPr id="57" name="직사각형 56">
                  <a:extLst>
                    <a:ext uri="{FF2B5EF4-FFF2-40B4-BE49-F238E27FC236}">
                      <a16:creationId xmlns:a16="http://schemas.microsoft.com/office/drawing/2014/main" id="{2F209D15-1203-4371-B010-D8C9D63F67BD}"/>
                    </a:ext>
                  </a:extLst>
                </p:cNvPr>
                <p:cNvSpPr/>
                <p:nvPr/>
              </p:nvSpPr>
              <p:spPr>
                <a:xfrm>
                  <a:off x="5087817" y="2208942"/>
                  <a:ext cx="5211373" cy="70939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ko-KR" altLang="en-US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전공</a:t>
                  </a:r>
                  <a:r>
                    <a:rPr lang="en-US" altLang="ko-KR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: </a:t>
                  </a:r>
                  <a:r>
                    <a:rPr lang="ko-KR" altLang="en-US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임상사회복지</a:t>
                  </a:r>
                  <a:endPara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  <a:p>
                  <a:pPr>
                    <a:defRPr/>
                  </a:pPr>
                  <a:r>
                    <a:rPr lang="ko-KR" altLang="en-US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분야</a:t>
                  </a:r>
                  <a:r>
                    <a:rPr lang="en-US" altLang="ko-KR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: </a:t>
                  </a:r>
                  <a:r>
                    <a:rPr lang="ko-KR" altLang="en-US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노인복지 </a:t>
                  </a:r>
                  <a:r>
                    <a:rPr lang="en-US" altLang="ko-KR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/  </a:t>
                  </a:r>
                  <a:r>
                    <a:rPr lang="ko-KR" altLang="en-US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장애인복지 </a:t>
                  </a:r>
                  <a:r>
                    <a:rPr lang="en-US" altLang="ko-KR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/ </a:t>
                  </a:r>
                  <a:r>
                    <a:rPr lang="ko-KR" altLang="en-US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돌봄 </a:t>
                  </a:r>
                  <a:r>
                    <a:rPr lang="en-US" altLang="ko-KR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/ </a:t>
                  </a:r>
                </a:p>
                <a:p>
                  <a:pPr>
                    <a:defRPr/>
                  </a:pPr>
                  <a:r>
                    <a:rPr lang="en-US" altLang="ko-KR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          </a:t>
                  </a:r>
                  <a:r>
                    <a:rPr lang="ko-KR" altLang="en-US" sz="1200" dirty="0">
                      <a:solidFill>
                        <a:schemeClr val="bg2">
                          <a:lumMod val="1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건강형평성</a:t>
                  </a:r>
                  <a:endParaRPr lang="en-US" altLang="ko-KR" sz="1200" dirty="0">
                    <a:solidFill>
                      <a:schemeClr val="bg2">
                        <a:lumMod val="1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</p:grpSp>
        </p:grpSp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5AEE5C8D-E327-41C9-9FF9-2CFC00CBF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9913" y="3990839"/>
              <a:ext cx="997104" cy="135976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8AF1E75B-1F22-4AA9-9068-83BA4C0C1271}"/>
              </a:ext>
            </a:extLst>
          </p:cNvPr>
          <p:cNvGrpSpPr/>
          <p:nvPr/>
        </p:nvGrpSpPr>
        <p:grpSpPr>
          <a:xfrm>
            <a:off x="5132726" y="4142588"/>
            <a:ext cx="4037375" cy="1380361"/>
            <a:chOff x="5132726" y="4142588"/>
            <a:chExt cx="4037375" cy="1380361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6CF0719D-6F68-4811-BDBA-15C1910DB24E}"/>
                </a:ext>
              </a:extLst>
            </p:cNvPr>
            <p:cNvGrpSpPr/>
            <p:nvPr/>
          </p:nvGrpSpPr>
          <p:grpSpPr>
            <a:xfrm>
              <a:off x="6222703" y="4142588"/>
              <a:ext cx="2947398" cy="1322109"/>
              <a:chOff x="5649658" y="3680249"/>
              <a:chExt cx="2947398" cy="1322109"/>
            </a:xfrm>
          </p:grpSpPr>
          <p:sp>
            <p:nvSpPr>
              <p:cNvPr id="36" name="직각 삼각형 35">
                <a:extLst>
                  <a:ext uri="{FF2B5EF4-FFF2-40B4-BE49-F238E27FC236}">
                    <a16:creationId xmlns:a16="http://schemas.microsoft.com/office/drawing/2014/main" id="{21B0A9E3-4B5C-48CB-B858-5D8AEDB27F54}"/>
                  </a:ext>
                </a:extLst>
              </p:cNvPr>
              <p:cNvSpPr/>
              <p:nvPr/>
            </p:nvSpPr>
            <p:spPr>
              <a:xfrm rot="10800000" flipV="1">
                <a:off x="5692085" y="3685918"/>
                <a:ext cx="259863" cy="267616"/>
              </a:xfrm>
              <a:prstGeom prst="rtTriangle">
                <a:avLst/>
              </a:prstGeom>
              <a:solidFill>
                <a:srgbClr val="115911">
                  <a:alpha val="9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3FA92EBD-7F82-447F-B729-F6FC958690C7}"/>
                  </a:ext>
                </a:extLst>
              </p:cNvPr>
              <p:cNvSpPr/>
              <p:nvPr/>
            </p:nvSpPr>
            <p:spPr>
              <a:xfrm>
                <a:off x="6022464" y="3680249"/>
                <a:ext cx="153971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400" b="1" dirty="0" err="1">
                    <a:ln>
                      <a:solidFill>
                        <a:schemeClr val="tx1">
                          <a:lumMod val="75000"/>
                          <a:lumOff val="25000"/>
                          <a:alpha val="0"/>
                        </a:schemeClr>
                      </a:solidFill>
                    </a:ln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이세림</a:t>
                </a:r>
                <a:r>
                  <a:rPr lang="ko-KR" altLang="en-US" sz="1400" b="1" dirty="0">
                    <a:ln>
                      <a:solidFill>
                        <a:schemeClr val="tx1">
                          <a:lumMod val="75000"/>
                          <a:lumOff val="25000"/>
                          <a:alpha val="0"/>
                        </a:schemeClr>
                      </a:solidFill>
                    </a:ln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 교수</a:t>
                </a:r>
                <a:endParaRPr lang="en-US" altLang="ko-KR" sz="1400" b="1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grpSp>
            <p:nvGrpSpPr>
              <p:cNvPr id="39" name="그룹 38">
                <a:extLst>
                  <a:ext uri="{FF2B5EF4-FFF2-40B4-BE49-F238E27FC236}">
                    <a16:creationId xmlns:a16="http://schemas.microsoft.com/office/drawing/2014/main" id="{2D993172-8508-44AB-B3D1-2264E70C192A}"/>
                  </a:ext>
                </a:extLst>
              </p:cNvPr>
              <p:cNvGrpSpPr/>
              <p:nvPr/>
            </p:nvGrpSpPr>
            <p:grpSpPr>
              <a:xfrm>
                <a:off x="5649658" y="4062320"/>
                <a:ext cx="2947398" cy="940038"/>
                <a:chOff x="4916606" y="2005580"/>
                <a:chExt cx="4213956" cy="1031766"/>
              </a:xfrm>
            </p:grpSpPr>
            <p:sp>
              <p:nvSpPr>
                <p:cNvPr id="40" name="직사각형 39">
                  <a:extLst>
                    <a:ext uri="{FF2B5EF4-FFF2-40B4-BE49-F238E27FC236}">
                      <a16:creationId xmlns:a16="http://schemas.microsoft.com/office/drawing/2014/main" id="{4BA3A834-DE2F-42FF-BA51-7E172D4F90C8}"/>
                    </a:ext>
                  </a:extLst>
                </p:cNvPr>
                <p:cNvSpPr/>
                <p:nvPr/>
              </p:nvSpPr>
              <p:spPr>
                <a:xfrm>
                  <a:off x="4916606" y="2005580"/>
                  <a:ext cx="3934102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ko-KR" sz="1200" b="1" dirty="0">
                      <a:ln>
                        <a:solidFill>
                          <a:srgbClr val="0CA050">
                            <a:alpha val="0"/>
                          </a:srgbClr>
                        </a:solidFill>
                      </a:ln>
                      <a:solidFill>
                        <a:srgbClr val="115911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Ph.D. </a:t>
                  </a:r>
                  <a:r>
                    <a:rPr lang="en-US" altLang="ko-KR" sz="1200" b="1" dirty="0" err="1">
                      <a:ln>
                        <a:solidFill>
                          <a:srgbClr val="0CA050">
                            <a:alpha val="0"/>
                          </a:srgbClr>
                        </a:solidFill>
                      </a:ln>
                      <a:solidFill>
                        <a:srgbClr val="115911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Ewha</a:t>
                  </a:r>
                  <a:r>
                    <a:rPr lang="en-US" altLang="ko-KR" sz="1200" b="1" dirty="0">
                      <a:ln>
                        <a:solidFill>
                          <a:srgbClr val="0CA050">
                            <a:alpha val="0"/>
                          </a:srgbClr>
                        </a:solidFill>
                      </a:ln>
                      <a:solidFill>
                        <a:srgbClr val="115911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 </a:t>
                  </a:r>
                  <a:r>
                    <a:rPr lang="en-US" altLang="ko-KR" sz="1200" b="1" dirty="0" err="1">
                      <a:ln>
                        <a:solidFill>
                          <a:srgbClr val="0CA050">
                            <a:alpha val="0"/>
                          </a:srgbClr>
                        </a:solidFill>
                      </a:ln>
                      <a:solidFill>
                        <a:srgbClr val="115911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Womans</a:t>
                  </a:r>
                  <a:r>
                    <a:rPr lang="en-US" altLang="ko-KR" sz="1200" b="1" dirty="0">
                      <a:ln>
                        <a:solidFill>
                          <a:srgbClr val="0CA050">
                            <a:alpha val="0"/>
                          </a:srgbClr>
                        </a:solidFill>
                      </a:ln>
                      <a:solidFill>
                        <a:srgbClr val="115911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 Univ.</a:t>
                  </a:r>
                </a:p>
              </p:txBody>
            </p:sp>
            <p:sp>
              <p:nvSpPr>
                <p:cNvPr id="41" name="직사각형 40">
                  <a:extLst>
                    <a:ext uri="{FF2B5EF4-FFF2-40B4-BE49-F238E27FC236}">
                      <a16:creationId xmlns:a16="http://schemas.microsoft.com/office/drawing/2014/main" id="{3A8911CA-1B78-4D58-9C9E-5305A40D25AD}"/>
                    </a:ext>
                  </a:extLst>
                </p:cNvPr>
                <p:cNvSpPr/>
                <p:nvPr/>
              </p:nvSpPr>
              <p:spPr>
                <a:xfrm>
                  <a:off x="4929185" y="2327947"/>
                  <a:ext cx="4201377" cy="70939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ko-KR" altLang="en-US" sz="1200" dirty="0">
                      <a:latin typeface="나눔고딕" pitchFamily="2" charset="-127"/>
                      <a:ea typeface="나눔고딕" pitchFamily="2" charset="-127"/>
                    </a:rPr>
                    <a:t>전공</a:t>
                  </a:r>
                  <a:r>
                    <a:rPr lang="en-US" altLang="ko-KR" sz="1200" dirty="0">
                      <a:latin typeface="나눔고딕" pitchFamily="2" charset="-127"/>
                      <a:ea typeface="나눔고딕" pitchFamily="2" charset="-127"/>
                    </a:rPr>
                    <a:t>: </a:t>
                  </a:r>
                  <a:r>
                    <a:rPr lang="ko-KR" altLang="en-US" sz="1200" dirty="0">
                      <a:latin typeface="나눔고딕" pitchFamily="2" charset="-127"/>
                      <a:ea typeface="나눔고딕" pitchFamily="2" charset="-127"/>
                    </a:rPr>
                    <a:t>임상사회복지</a:t>
                  </a:r>
                  <a:endParaRPr lang="en-US" altLang="ko-KR" sz="1200" dirty="0">
                    <a:latin typeface="나눔고딕" pitchFamily="2" charset="-127"/>
                    <a:ea typeface="나눔고딕" pitchFamily="2" charset="-127"/>
                  </a:endParaRPr>
                </a:p>
                <a:p>
                  <a:r>
                    <a:rPr lang="ko-KR" altLang="en-US" sz="1200" dirty="0">
                      <a:latin typeface="나눔고딕" pitchFamily="2" charset="-127"/>
                      <a:ea typeface="나눔고딕" pitchFamily="2" charset="-127"/>
                    </a:rPr>
                    <a:t>분야</a:t>
                  </a:r>
                  <a:r>
                    <a:rPr lang="en-US" altLang="ko-KR" sz="1200" dirty="0">
                      <a:latin typeface="나눔고딕" pitchFamily="2" charset="-127"/>
                      <a:ea typeface="나눔고딕" pitchFamily="2" charset="-127"/>
                    </a:rPr>
                    <a:t>: </a:t>
                  </a:r>
                  <a:r>
                    <a:rPr lang="ko-KR" altLang="en-US" sz="1200" dirty="0">
                      <a:latin typeface="나눔고딕" pitchFamily="2" charset="-127"/>
                      <a:ea typeface="나눔고딕" pitchFamily="2" charset="-127"/>
                    </a:rPr>
                    <a:t>건강</a:t>
                  </a:r>
                  <a:r>
                    <a:rPr lang="en-US" altLang="ko-KR" sz="1200" dirty="0">
                      <a:latin typeface="나눔고딕" pitchFamily="2" charset="-127"/>
                      <a:ea typeface="나눔고딕" pitchFamily="2" charset="-127"/>
                      <a:cs typeface="Times New Roman" panose="02020603050405020304" pitchFamily="18" charset="0"/>
                    </a:rPr>
                    <a:t>·</a:t>
                  </a:r>
                  <a:r>
                    <a:rPr lang="ko-KR" altLang="en-US" sz="1200" dirty="0">
                      <a:latin typeface="나눔고딕" pitchFamily="2" charset="-127"/>
                      <a:ea typeface="나눔고딕" pitchFamily="2" charset="-127"/>
                    </a:rPr>
                    <a:t>공중보건</a:t>
                  </a:r>
                  <a:r>
                    <a:rPr lang="en-US" altLang="ko-KR" sz="1200" dirty="0">
                      <a:latin typeface="나눔고딕" pitchFamily="2" charset="-127"/>
                      <a:ea typeface="나눔고딕" pitchFamily="2" charset="-127"/>
                    </a:rPr>
                    <a:t>/</a:t>
                  </a:r>
                  <a:r>
                    <a:rPr lang="ko-KR" altLang="en-US" sz="1200" dirty="0" err="1">
                      <a:latin typeface="나눔고딕" pitchFamily="2" charset="-127"/>
                      <a:ea typeface="나눔고딕" pitchFamily="2" charset="-127"/>
                    </a:rPr>
                    <a:t>데이터사이언스</a:t>
                  </a:r>
                  <a:r>
                    <a:rPr lang="en-US" altLang="ko-KR" sz="1200" dirty="0">
                      <a:latin typeface="나눔고딕" pitchFamily="2" charset="-127"/>
                      <a:ea typeface="나눔고딕" pitchFamily="2" charset="-127"/>
                    </a:rPr>
                    <a:t>/     </a:t>
                  </a:r>
                </a:p>
                <a:p>
                  <a:r>
                    <a:rPr lang="en-US" altLang="ko-KR" sz="1200" dirty="0">
                      <a:latin typeface="나눔고딕" pitchFamily="2" charset="-127"/>
                      <a:ea typeface="나눔고딕" pitchFamily="2" charset="-127"/>
                    </a:rPr>
                    <a:t>         </a:t>
                  </a:r>
                  <a:r>
                    <a:rPr lang="ko-KR" altLang="en-US" sz="1200" dirty="0" err="1">
                      <a:latin typeface="나눔고딕" pitchFamily="2" charset="-127"/>
                      <a:ea typeface="나눔고딕" pitchFamily="2" charset="-127"/>
                    </a:rPr>
                    <a:t>머신러닝</a:t>
                  </a:r>
                  <a:r>
                    <a:rPr lang="en-US" altLang="ko-KR" sz="1200" dirty="0">
                      <a:latin typeface="나눔고딕" pitchFamily="2" charset="-127"/>
                      <a:ea typeface="나눔고딕" pitchFamily="2" charset="-127"/>
                      <a:cs typeface="Times New Roman" panose="02020603050405020304" pitchFamily="18" charset="0"/>
                    </a:rPr>
                    <a:t> · </a:t>
                  </a:r>
                  <a:r>
                    <a:rPr lang="ko-KR" altLang="en-US" sz="1200" dirty="0">
                      <a:latin typeface="나눔고딕" pitchFamily="2" charset="-127"/>
                      <a:ea typeface="나눔고딕" pitchFamily="2" charset="-127"/>
                    </a:rPr>
                    <a:t>딥러닝 응용</a:t>
                  </a:r>
                </a:p>
              </p:txBody>
            </p:sp>
          </p:grpSp>
        </p:grpSp>
        <p:pic>
          <p:nvPicPr>
            <p:cNvPr id="42" name="그림 41">
              <a:extLst>
                <a:ext uri="{FF2B5EF4-FFF2-40B4-BE49-F238E27FC236}">
                  <a16:creationId xmlns:a16="http://schemas.microsoft.com/office/drawing/2014/main" id="{14DA7185-1EDA-47A6-84B8-B93D977F06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2726" y="4172122"/>
              <a:ext cx="1013120" cy="1350827"/>
            </a:xfrm>
            <a:prstGeom prst="rect">
              <a:avLst/>
            </a:prstGeom>
            <a:effectLst>
              <a:outerShdw blurRad="292100" dist="139700" dir="2700000" algn="tl" rotWithShape="0">
                <a:prstClr val="black">
                  <a:alpha val="65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7262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903253" y="80493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</a:t>
            </a:r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연혁</a:t>
            </a:r>
            <a:endParaRPr lang="ko-KR" altLang="en-US" sz="2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C8CD151-FAFC-134A-7DD9-F1ACAD61AF0B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ED74BC0-2C17-5438-A4AE-A6C33859CC2F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554E61-BEC0-E6DE-4546-1B3D35022A49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D599D0F6-5F4A-1799-3D69-661ED05404F7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DC527CF8-3670-66D6-5DB6-565F4759B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97A6E3-0ABF-A6DC-5FFF-166E0F04AA43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02AE08B6-9DDC-41CE-9D9A-5679D7B22D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7171625"/>
              </p:ext>
            </p:extLst>
          </p:nvPr>
        </p:nvGraphicFramePr>
        <p:xfrm>
          <a:off x="1435693" y="1250028"/>
          <a:ext cx="8246693" cy="5201795"/>
        </p:xfrm>
        <a:graphic>
          <a:graphicData uri="http://schemas.openxmlformats.org/drawingml/2006/table">
            <a:tbl>
              <a:tblPr/>
              <a:tblGrid>
                <a:gridCol w="1174720">
                  <a:extLst>
                    <a:ext uri="{9D8B030D-6E8A-4147-A177-3AD203B41FA5}">
                      <a16:colId xmlns:a16="http://schemas.microsoft.com/office/drawing/2014/main" val="902625338"/>
                    </a:ext>
                  </a:extLst>
                </a:gridCol>
                <a:gridCol w="7071973">
                  <a:extLst>
                    <a:ext uri="{9D8B030D-6E8A-4147-A177-3AD203B41FA5}">
                      <a16:colId xmlns:a16="http://schemas.microsoft.com/office/drawing/2014/main" val="2610017208"/>
                    </a:ext>
                  </a:extLst>
                </a:gridCol>
              </a:tblGrid>
              <a:tr h="3259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2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1947</a:t>
                      </a:r>
                      <a:r>
                        <a:rPr lang="ko-KR" altLang="en-US" sz="1100" b="1" kern="0" spc="2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국내 최초로 ‘기독교사회사업과’ 설립 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465142"/>
                  </a:ext>
                </a:extLst>
              </a:tr>
              <a:tr h="3259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2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1956</a:t>
                      </a:r>
                      <a:r>
                        <a:rPr lang="ko-KR" altLang="en-US" sz="1100" b="1" kern="0" spc="2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국내 최초로 사회사업과 부설 사회복지관 최초 설립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·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운영 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7925010"/>
                  </a:ext>
                </a:extLst>
              </a:tr>
              <a:tr h="3259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2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1993</a:t>
                      </a:r>
                      <a:r>
                        <a:rPr lang="ko-KR" altLang="en-US" sz="1100" b="1" kern="0" spc="2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국내 최초로 ‘사회복지대학원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특수대학원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)’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설립 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7531533"/>
                  </a:ext>
                </a:extLst>
              </a:tr>
              <a:tr h="3259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2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2002</a:t>
                      </a:r>
                      <a:r>
                        <a:rPr lang="ko-KR" altLang="en-US" sz="1100" b="1" kern="0" spc="2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한국대학교육협의회 학문분야평가 학부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대학원 최우수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(1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위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) 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5874462"/>
                  </a:ext>
                </a:extLst>
              </a:tr>
              <a:tr h="3259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2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2006</a:t>
                      </a:r>
                      <a:r>
                        <a:rPr lang="ko-KR" altLang="en-US" sz="1100" b="1" kern="0" spc="2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사회복지전문대학원으로 통합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학부 학생모집 중단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, BK21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사업단 출범 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819149"/>
                  </a:ext>
                </a:extLst>
              </a:tr>
              <a:tr h="3259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2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2009</a:t>
                      </a:r>
                      <a:r>
                        <a:rPr lang="ko-KR" altLang="en-US" sz="1100" b="1" kern="0" spc="2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국내 최초로 캄보디아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왕립프놈펜대학교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(RUPP)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사회복지석사학위과정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(MSW)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설치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9735972"/>
                  </a:ext>
                </a:extLst>
              </a:tr>
              <a:tr h="56139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2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2012</a:t>
                      </a:r>
                      <a:r>
                        <a:rPr lang="ko-KR" altLang="en-US" sz="1100" b="1" kern="0" spc="2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캄보디아에 “</a:t>
                      </a:r>
                      <a:r>
                        <a:rPr lang="en-US" altLang="ko-KR" sz="11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Ewha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 Social Services(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사회복지센터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)”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개관 </a:t>
                      </a:r>
                      <a:endParaRPr lang="en-US" altLang="ko-KR" sz="11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BK21 2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단계사업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6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개년 종합평가 “최우수” 획득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국제협력선도대학 선정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925554"/>
                  </a:ext>
                </a:extLst>
              </a:tr>
              <a:tr h="28443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20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2013</a:t>
                      </a:r>
                      <a:r>
                        <a:rPr lang="ko-KR" altLang="en-US" sz="1100" b="1" kern="0" spc="20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사회복지대학원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재개원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사회과학대학 사회복지학전공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재개원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,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BK21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플러스 사업단 선정 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856576"/>
                  </a:ext>
                </a:extLst>
              </a:tr>
              <a:tr h="28443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20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2015</a:t>
                      </a:r>
                      <a:r>
                        <a:rPr lang="ko-KR" altLang="en-US" sz="1100" b="1" kern="0" spc="20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교과과정 개편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국내 최초 수요자 맞춤형 실무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Track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과 입문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Track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으로 구분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),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이화글로벌복지최고위과정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 시즌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Ⅱ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개설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9109254"/>
                  </a:ext>
                </a:extLst>
              </a:tr>
              <a:tr h="28443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20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2016</a:t>
                      </a:r>
                      <a:r>
                        <a:rPr lang="ko-KR" altLang="en-US" sz="1100" b="1" kern="0" spc="20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BK21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플러스 우수사업단 선정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440733"/>
                  </a:ext>
                </a:extLst>
              </a:tr>
              <a:tr h="3259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20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2018</a:t>
                      </a:r>
                      <a:r>
                        <a:rPr lang="ko-KR" altLang="en-US" sz="1100" b="1" kern="0" spc="20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교과과정 개편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일반사회복지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Track,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임상상담실천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Track,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시민사회복지정책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Track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으로 조정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나눔바른고딕" panose="020B0600000101010101" charset="-127"/>
                        <a:ea typeface="나눔바른고딕" panose="020B0600000101010101" charset="-127"/>
                      </a:endParaRP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6729446"/>
                  </a:ext>
                </a:extLst>
              </a:tr>
              <a:tr h="3259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20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2019</a:t>
                      </a:r>
                      <a:r>
                        <a:rPr lang="ko-KR" altLang="en-US" sz="1100" b="1" kern="0" spc="20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사회복지대학원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-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법무부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MOU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체결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싱가폴 사회과학대학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(SUSS)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과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MOU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체결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931172"/>
                  </a:ext>
                </a:extLst>
              </a:tr>
              <a:tr h="3259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20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2020</a:t>
                      </a:r>
                      <a:r>
                        <a:rPr lang="ko-KR" altLang="en-US" sz="1100" b="1" kern="0" spc="20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미국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포틀랜드대학과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MOU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체결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, BK21 FOUR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사업단 선정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0957474"/>
                  </a:ext>
                </a:extLst>
              </a:tr>
              <a:tr h="28443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20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2021</a:t>
                      </a:r>
                      <a:r>
                        <a:rPr lang="ko-KR" altLang="en-US" sz="1100" b="1" kern="0" spc="20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국내 최초로 캄보디아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왕립프놈펜대학교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(RUPP)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사회복지 박사학위과정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(MSW)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설치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미국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ALBANY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대학과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MOA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체결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79984"/>
                  </a:ext>
                </a:extLst>
              </a:tr>
              <a:tr h="28443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20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2023</a:t>
                      </a:r>
                      <a:r>
                        <a:rPr lang="ko-KR" altLang="en-US" sz="1100" b="1" kern="0" spc="20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싱가폴 사회과학대학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(SUSS)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과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MOU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체결 갱신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, BK21 FOUR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우수사업단 선정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7706918"/>
                  </a:ext>
                </a:extLst>
              </a:tr>
              <a:tr h="28443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2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2024</a:t>
                      </a:r>
                      <a:r>
                        <a:rPr lang="ko-KR" altLang="en-US" sz="1100" b="1" kern="0" spc="20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년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나눔바른고딕" panose="020B0600000101010101" charset="-127"/>
                          <a:ea typeface="나눔바른고딕" panose="020B0600000101010101" charset="-127"/>
                        </a:rPr>
                        <a:t>교과과정 개편</a:t>
                      </a:r>
                    </a:p>
                  </a:txBody>
                  <a:tcPr marL="13869" marR="13869" marT="13869" marB="13869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5440634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E6D24B32-4FFB-48AF-9722-4B9030FA0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154940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4FBF74B2-E5E2-4E8C-8827-DBF720FD5E73}"/>
              </a:ext>
            </a:extLst>
          </p:cNvPr>
          <p:cNvSpPr>
            <a:spLocks noChangeArrowheads="1"/>
          </p:cNvSpPr>
          <p:nvPr/>
        </p:nvSpPr>
        <p:spPr bwMode="gray">
          <a:xfrm rot="5400000">
            <a:off x="559790" y="1604010"/>
            <a:ext cx="1212019" cy="504056"/>
          </a:xfrm>
          <a:prstGeom prst="chevron">
            <a:avLst>
              <a:gd name="adj" fmla="val 2947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kern="0" dirty="0"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1940~1999</a:t>
            </a:r>
            <a:endParaRPr kumimoji="0" lang="ko-KR" altLang="en-US" sz="1400" kern="0" dirty="0"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" name="AutoShape 4">
            <a:extLst>
              <a:ext uri="{FF2B5EF4-FFF2-40B4-BE49-F238E27FC236}">
                <a16:creationId xmlns:a16="http://schemas.microsoft.com/office/drawing/2014/main" id="{DFF27359-3A81-4AF6-B788-B6CDD01BDD09}"/>
              </a:ext>
            </a:extLst>
          </p:cNvPr>
          <p:cNvSpPr>
            <a:spLocks noChangeArrowheads="1"/>
          </p:cNvSpPr>
          <p:nvPr/>
        </p:nvSpPr>
        <p:spPr bwMode="gray">
          <a:xfrm rot="5400000">
            <a:off x="361303" y="2914619"/>
            <a:ext cx="1608993" cy="504056"/>
          </a:xfrm>
          <a:prstGeom prst="chevron">
            <a:avLst>
              <a:gd name="adj" fmla="val 29502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kern="0" dirty="0"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2000</a:t>
            </a:r>
            <a:r>
              <a:rPr kumimoji="0" lang="en-US" altLang="ko-KR" sz="1400" kern="0" dirty="0"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~2012</a:t>
            </a:r>
            <a:endParaRPr kumimoji="0" lang="ko-KR" altLang="en-US" sz="1400" kern="0" dirty="0"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AutoShape 3">
            <a:extLst>
              <a:ext uri="{FF2B5EF4-FFF2-40B4-BE49-F238E27FC236}">
                <a16:creationId xmlns:a16="http://schemas.microsoft.com/office/drawing/2014/main" id="{8C3D9775-0C6B-42F3-95C1-812FA96ADF64}"/>
              </a:ext>
            </a:extLst>
          </p:cNvPr>
          <p:cNvSpPr>
            <a:spLocks noChangeArrowheads="1"/>
          </p:cNvSpPr>
          <p:nvPr/>
        </p:nvSpPr>
        <p:spPr bwMode="gray">
          <a:xfrm rot="5400000">
            <a:off x="-134269" y="4919286"/>
            <a:ext cx="2600138" cy="504056"/>
          </a:xfrm>
          <a:prstGeom prst="chevron">
            <a:avLst>
              <a:gd name="adj" fmla="val 29958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algn="ctr" latinLnBrk="0">
              <a:defRPr/>
            </a:pPr>
            <a:r>
              <a:rPr lang="en-US" altLang="ko-KR" sz="1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2013~</a:t>
            </a:r>
            <a:r>
              <a:rPr lang="ko-KR" altLang="en-US" sz="1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현재</a:t>
            </a:r>
          </a:p>
        </p:txBody>
      </p:sp>
    </p:spTree>
    <p:extLst>
      <p:ext uri="{BB962C8B-B14F-4D97-AF65-F5344CB8AC3E}">
        <p14:creationId xmlns:p14="http://schemas.microsoft.com/office/powerpoint/2010/main" val="3304283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903253" y="810753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나눔스퀘어 ExtraBold" panose="020B0600000101010101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나눔스퀘어 ExtraBold" panose="020B0600000101010101" charset="-127"/>
              </a:rPr>
              <a:t>대학원 소개 </a:t>
            </a:r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나눔스퀘어 ExtraBold" panose="020B0600000101010101" charset="-127"/>
              </a:rPr>
              <a:t>-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나눔스퀘어 ExtraBold" panose="020B0600000101010101" charset="-127"/>
              </a:rPr>
              <a:t>비전</a:t>
            </a:r>
            <a:endParaRPr lang="ko-KR" altLang="en-US" sz="2200" dirty="0">
              <a:latin typeface="나눔바른고딕" panose="020B0603020101020101" pitchFamily="50" charset="-127"/>
              <a:ea typeface="나눔바른고딕" panose="020B0603020101020101" pitchFamily="50" charset="-127"/>
              <a:cs typeface="나눔스퀘어 ExtraBold" panose="020B0600000101010101" charset="-127"/>
            </a:endParaRPr>
          </a:p>
        </p:txBody>
      </p:sp>
      <p:graphicFrame>
        <p:nvGraphicFramePr>
          <p:cNvPr id="14" name="다이어그램 13"/>
          <p:cNvGraphicFramePr/>
          <p:nvPr>
            <p:extLst>
              <p:ext uri="{D42A27DB-BD31-4B8C-83A1-F6EECF244321}">
                <p14:modId xmlns:p14="http://schemas.microsoft.com/office/powerpoint/2010/main" val="4045210193"/>
              </p:ext>
            </p:extLst>
          </p:nvPr>
        </p:nvGraphicFramePr>
        <p:xfrm>
          <a:off x="2233912" y="1669103"/>
          <a:ext cx="5680284" cy="4349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1027906" y="3641176"/>
            <a:ext cx="213391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algn="ctr" eaLnBrk="1" hangingPunct="1"/>
            <a:r>
              <a:rPr lang="ko-KR" altLang="en-US" sz="2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심화된 전문가 양성</a:t>
            </a:r>
          </a:p>
        </p:txBody>
      </p:sp>
      <p:sp>
        <p:nvSpPr>
          <p:cNvPr id="16" name="직사각형 11"/>
          <p:cNvSpPr>
            <a:spLocks noChangeArrowheads="1"/>
          </p:cNvSpPr>
          <p:nvPr/>
        </p:nvSpPr>
        <p:spPr bwMode="auto">
          <a:xfrm>
            <a:off x="3145682" y="1562974"/>
            <a:ext cx="38539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ko-KR" altLang="en-US" sz="2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기초 분야의 우수한 사회복지사 양성</a:t>
            </a:r>
          </a:p>
        </p:txBody>
      </p:sp>
      <p:sp>
        <p:nvSpPr>
          <p:cNvPr id="17" name="직사각형 13"/>
          <p:cNvSpPr>
            <a:spLocks noChangeArrowheads="1"/>
          </p:cNvSpPr>
          <p:nvPr/>
        </p:nvSpPr>
        <p:spPr bwMode="auto">
          <a:xfrm>
            <a:off x="6961851" y="3645705"/>
            <a:ext cx="1904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ko-KR" altLang="en-US" sz="2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국제적 역량 강화</a:t>
            </a:r>
            <a:endParaRPr lang="en-US" altLang="ko-KR" sz="2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" name="직사각형 14"/>
          <p:cNvSpPr>
            <a:spLocks noChangeArrowheads="1"/>
          </p:cNvSpPr>
          <p:nvPr/>
        </p:nvSpPr>
        <p:spPr bwMode="auto">
          <a:xfrm>
            <a:off x="3690704" y="5745326"/>
            <a:ext cx="276389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ko-KR" altLang="en-US" sz="2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사회복지전문가 네트워킹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45EF73C-113A-5492-794A-5D66C775B6ED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6A355A3-161E-4ADF-A954-C96E55FD0D25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57F3B1-FD88-9ABF-750C-6FCF6E3CEA6D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sp>
        <p:nvSpPr>
          <p:cNvPr id="5" name="직사각형 13">
            <a:extLst>
              <a:ext uri="{FF2B5EF4-FFF2-40B4-BE49-F238E27FC236}">
                <a16:creationId xmlns:a16="http://schemas.microsoft.com/office/drawing/2014/main" id="{5A27DE6A-BA8A-B525-4928-3D4F944C7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3231" y="3464204"/>
            <a:ext cx="918841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ko-KR" altLang="en-US" sz="2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비전</a:t>
            </a:r>
            <a:endParaRPr lang="en-US" altLang="ko-KR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en-US" altLang="ko-K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VISION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AECE9EA6-9353-1D2D-C040-E74890172548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311D8F18-996C-DC29-D7AA-3C18E4A44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EEEAB1F-DCE8-4F4D-9C38-59BCD923954C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2752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다이어그램 13"/>
          <p:cNvGraphicFramePr/>
          <p:nvPr>
            <p:extLst>
              <p:ext uri="{D42A27DB-BD31-4B8C-83A1-F6EECF244321}">
                <p14:modId xmlns:p14="http://schemas.microsoft.com/office/powerpoint/2010/main" val="806395421"/>
              </p:ext>
            </p:extLst>
          </p:nvPr>
        </p:nvGraphicFramePr>
        <p:xfrm>
          <a:off x="1212421" y="1220837"/>
          <a:ext cx="7066607" cy="4987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38390" y="2736695"/>
            <a:ext cx="165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사회과학대학</a:t>
            </a:r>
            <a:endParaRPr lang="en-US" altLang="ko-K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사회복지학과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93092" y="2921361"/>
            <a:ext cx="1768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일반대학원</a:t>
            </a:r>
            <a:endParaRPr lang="en-US" altLang="ko-K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사회복지학과</a:t>
            </a:r>
            <a:endParaRPr lang="en-US" altLang="ko-K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석사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/</a:t>
            </a: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박사과정</a:t>
            </a:r>
            <a:r>
              <a:rPr lang="en-US" altLang="ko-K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28433" y="4427945"/>
            <a:ext cx="1864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사회복지대학원</a:t>
            </a:r>
            <a:endParaRPr lang="en-US" altLang="ko-K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사회복지학과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D37987E-840F-A888-D008-838CD6EC8ED6}"/>
              </a:ext>
            </a:extLst>
          </p:cNvPr>
          <p:cNvSpPr>
            <a:spLocks/>
          </p:cNvSpPr>
          <p:nvPr/>
        </p:nvSpPr>
        <p:spPr>
          <a:xfrm rot="10800000" flipV="1">
            <a:off x="903253" y="-8557"/>
            <a:ext cx="9002747" cy="646139"/>
          </a:xfrm>
          <a:prstGeom prst="rect">
            <a:avLst/>
          </a:prstGeom>
          <a:solidFill>
            <a:srgbClr val="11591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9FE2C92-336B-BD92-DBBF-247EE6245454}"/>
              </a:ext>
            </a:extLst>
          </p:cNvPr>
          <p:cNvSpPr txBox="1">
            <a:spLocks/>
          </p:cNvSpPr>
          <p:nvPr/>
        </p:nvSpPr>
        <p:spPr>
          <a:xfrm>
            <a:off x="-975326" y="147079"/>
            <a:ext cx="2805535" cy="508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r>
              <a:rPr lang="en-US" sz="3500" dirty="0">
                <a:solidFill>
                  <a:srgbClr val="11591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01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444C69-5C5E-31AC-799D-FF067E171233}"/>
              </a:ext>
            </a:extLst>
          </p:cNvPr>
          <p:cNvSpPr txBox="1"/>
          <p:nvPr/>
        </p:nvSpPr>
        <p:spPr>
          <a:xfrm>
            <a:off x="978309" y="75985"/>
            <a:ext cx="58879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500" b="1" spc="3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생활안내</a:t>
            </a:r>
          </a:p>
        </p:txBody>
      </p:sp>
      <p:sp>
        <p:nvSpPr>
          <p:cNvPr id="6" name="텍스트 개체 틀 9">
            <a:extLst>
              <a:ext uri="{FF2B5EF4-FFF2-40B4-BE49-F238E27FC236}">
                <a16:creationId xmlns:a16="http://schemas.microsoft.com/office/drawing/2014/main" id="{D658AB36-164F-44F6-5520-C6FEDE9023EA}"/>
              </a:ext>
            </a:extLst>
          </p:cNvPr>
          <p:cNvSpPr txBox="1">
            <a:spLocks/>
          </p:cNvSpPr>
          <p:nvPr/>
        </p:nvSpPr>
        <p:spPr>
          <a:xfrm>
            <a:off x="903253" y="810753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대학원 소개 </a:t>
            </a:r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  <a:cs typeface="나눔스퀘어 ExtraBold" panose="020B0600000101010101" charset="-127"/>
              </a:rPr>
              <a:t>-</a:t>
            </a:r>
            <a:r>
              <a:rPr lang="en-US" altLang="ko-KR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2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연계</a:t>
            </a:r>
            <a:endParaRPr lang="ko-KR" altLang="en-US" sz="2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36E1E4A-8A78-108C-50A6-5317A607BBFF}"/>
              </a:ext>
            </a:extLst>
          </p:cNvPr>
          <p:cNvGrpSpPr/>
          <p:nvPr/>
        </p:nvGrpSpPr>
        <p:grpSpPr>
          <a:xfrm>
            <a:off x="8802300" y="6451820"/>
            <a:ext cx="1245505" cy="338554"/>
            <a:chOff x="8723512" y="6495029"/>
            <a:chExt cx="1548343" cy="372421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45075A86-539C-BAA0-F067-CF47C8E74A1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3512" y="6516546"/>
              <a:ext cx="427240" cy="34350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4C64822-3E99-3B79-1973-C69CCD1C5E7E}"/>
                </a:ext>
              </a:extLst>
            </p:cNvPr>
            <p:cNvSpPr txBox="1"/>
            <p:nvPr/>
          </p:nvSpPr>
          <p:spPr>
            <a:xfrm>
              <a:off x="9028959" y="6495029"/>
              <a:ext cx="1242896" cy="37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이화여자대학교 </a:t>
              </a:r>
              <a:endParaRPr lang="en-US" altLang="ko-KR" sz="800" dirty="0">
                <a:solidFill>
                  <a:srgbClr val="086C35"/>
                </a:solidFill>
                <a:latin typeface="이화체" panose="02000300000000000000" pitchFamily="2" charset="-127"/>
                <a:ea typeface="이화체" panose="02000300000000000000" pitchFamily="2" charset="-127"/>
              </a:endParaRPr>
            </a:p>
            <a:p>
              <a:r>
                <a:rPr lang="ko-KR" altLang="en-US" sz="800" dirty="0">
                  <a:solidFill>
                    <a:srgbClr val="086C35"/>
                  </a:solidFill>
                  <a:latin typeface="이화체" panose="02000300000000000000" pitchFamily="2" charset="-127"/>
                  <a:ea typeface="이화체" panose="02000300000000000000" pitchFamily="2" charset="-127"/>
                </a:rPr>
                <a:t>사회복지대학원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8436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66FF99"/>
        </a:solidFill>
        <a:ln/>
      </a:spPr>
      <a:bodyPr rtlCol="0" anchor="ctr"/>
      <a:lstStyle>
        <a:defPPr algn="ctr">
          <a:defRPr sz="2000" b="1" dirty="0">
            <a:ln w="0"/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나눔바른고딕" panose="020B0603020101020101" pitchFamily="50" charset="-127"/>
            <a:ea typeface="나눔바른고딕" panose="020B0603020101020101" pitchFamily="50" charset="-127"/>
          </a:defRPr>
        </a:defPPr>
      </a:lstStyle>
      <a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4133</TotalTime>
  <Words>4675</Words>
  <Application>Microsoft Office PowerPoint</Application>
  <PresentationFormat>A4 용지(210x297mm)</PresentationFormat>
  <Paragraphs>1062</Paragraphs>
  <Slides>49</Slides>
  <Notes>49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49</vt:i4>
      </vt:variant>
    </vt:vector>
  </HeadingPairs>
  <TitlesOfParts>
    <vt:vector size="61" baseType="lpstr">
      <vt:lpstr>Wingdings</vt:lpstr>
      <vt:lpstr>나눔고딕OTF</vt:lpstr>
      <vt:lpstr>Arial</vt:lpstr>
      <vt:lpstr>이화체</vt:lpstr>
      <vt:lpstr>나눔스퀘어라운드 Bold</vt:lpstr>
      <vt:lpstr>나눔바른고딕</vt:lpstr>
      <vt:lpstr>나눔고딕 ExtraBold</vt:lpstr>
      <vt:lpstr>맑은 고딕</vt:lpstr>
      <vt:lpstr>Roboto</vt:lpstr>
      <vt:lpstr>나눔스퀘어 Bold</vt:lpstr>
      <vt:lpstr>나눔고딕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430</cp:revision>
  <cp:lastPrinted>2026-08-13T00:24:56Z</cp:lastPrinted>
  <dcterms:created xsi:type="dcterms:W3CDTF">2023-02-03T02:28:52Z</dcterms:created>
  <dcterms:modified xsi:type="dcterms:W3CDTF">2026-08-18T06:11:30Z</dcterms:modified>
  <cp:contentStatus/>
</cp:coreProperties>
</file>