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56" r:id="rId2"/>
    <p:sldId id="488" r:id="rId3"/>
    <p:sldId id="481" r:id="rId4"/>
    <p:sldId id="474" r:id="rId5"/>
    <p:sldId id="487" r:id="rId6"/>
    <p:sldId id="499" r:id="rId7"/>
    <p:sldId id="500" r:id="rId8"/>
    <p:sldId id="501" r:id="rId9"/>
    <p:sldId id="490" r:id="rId10"/>
    <p:sldId id="496" r:id="rId11"/>
    <p:sldId id="497" r:id="rId12"/>
    <p:sldId id="498" r:id="rId13"/>
    <p:sldId id="489" r:id="rId14"/>
    <p:sldId id="502" r:id="rId15"/>
    <p:sldId id="495" r:id="rId16"/>
    <p:sldId id="49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6A086"/>
    <a:srgbClr val="13A286"/>
    <a:srgbClr val="F69C15"/>
    <a:srgbClr val="445468"/>
    <a:srgbClr val="9CBC58"/>
    <a:srgbClr val="C1392B"/>
    <a:srgbClr val="C3382B"/>
    <a:srgbClr val="297E9F"/>
    <a:srgbClr val="1CD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60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216" y="8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A5F41-DD35-354F-BA4B-300C50A2DE38}" type="datetimeFigureOut">
              <a:rPr kumimoji="1" lang="ko-KR" altLang="en-US" smtClean="0"/>
              <a:t>2019. 5. 24.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09D51-6375-EA48-AC29-0514EB117E3B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51164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0541-0799-4B80-BB55-C561F12F4962}" type="datetimeFigureOut">
              <a:rPr lang="en-US" smtClean="0"/>
              <a:t>5/24/19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95319-D5FB-4ACE-A348-957FA7BFD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21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0541-0799-4B80-BB55-C561F12F4962}" type="datetimeFigureOut">
              <a:rPr lang="en-US" smtClean="0"/>
              <a:t>5/24/19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95319-D5FB-4ACE-A348-957FA7BFD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6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0541-0799-4B80-BB55-C561F12F4962}" type="datetimeFigureOut">
              <a:rPr lang="en-US" smtClean="0"/>
              <a:t>5/24/19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95319-D5FB-4ACE-A348-957FA7BFD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97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0541-0799-4B80-BB55-C561F12F4962}" type="datetimeFigureOut">
              <a:rPr lang="en-US" smtClean="0"/>
              <a:t>5/24/19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95319-D5FB-4ACE-A348-957FA7BFD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93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0541-0799-4B80-BB55-C561F12F4962}" type="datetimeFigureOut">
              <a:rPr lang="en-US" smtClean="0"/>
              <a:t>5/24/19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95319-D5FB-4ACE-A348-957FA7BFD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66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0541-0799-4B80-BB55-C561F12F4962}" type="datetimeFigureOut">
              <a:rPr lang="en-US" smtClean="0"/>
              <a:t>5/24/19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95319-D5FB-4ACE-A348-957FA7BFD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09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0541-0799-4B80-BB55-C561F12F4962}" type="datetimeFigureOut">
              <a:rPr lang="en-US" smtClean="0"/>
              <a:t>5/24/19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95319-D5FB-4ACE-A348-957FA7BFD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0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0541-0799-4B80-BB55-C561F12F4962}" type="datetimeFigureOut">
              <a:rPr lang="en-US" smtClean="0"/>
              <a:t>5/24/19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95319-D5FB-4ACE-A348-957FA7BFD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31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0541-0799-4B80-BB55-C561F12F4962}" type="datetimeFigureOut">
              <a:rPr lang="en-US" smtClean="0"/>
              <a:t>5/24/19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95319-D5FB-4ACE-A348-957FA7BFD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47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0541-0799-4B80-BB55-C561F12F4962}" type="datetimeFigureOut">
              <a:rPr lang="en-US" smtClean="0"/>
              <a:t>5/24/19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95319-D5FB-4ACE-A348-957FA7BFD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4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0541-0799-4B80-BB55-C561F12F4962}" type="datetimeFigureOut">
              <a:rPr lang="en-US" smtClean="0"/>
              <a:t>5/24/19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95319-D5FB-4ACE-A348-957FA7BFD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70541-0799-4B80-BB55-C561F12F4962}" type="datetimeFigureOut">
              <a:rPr lang="en-US" smtClean="0"/>
              <a:t>5/24/19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95319-D5FB-4ACE-A348-957FA7BFD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0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7.jpe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tif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1.jp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53" y="1929745"/>
            <a:ext cx="12192000" cy="30994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2618339" y="2849775"/>
            <a:ext cx="6952988" cy="1739503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4000" b="1" dirty="0">
                <a:solidFill>
                  <a:schemeClr val="bg1"/>
                </a:solidFill>
                <a:latin typeface="Ruda" panose="02000000000000000000" pitchFamily="2" charset="0"/>
                <a:ea typeface="Fira Sans SemiBold" panose="00000700000000000000" pitchFamily="50" charset="0"/>
                <a:cs typeface="Clear Sans Medium" panose="020B0603030202020304" pitchFamily="34" charset="0"/>
              </a:rPr>
              <a:t>디지털신호처리연구실</a:t>
            </a:r>
            <a:r>
              <a:rPr lang="en-US" altLang="ko-KR" sz="4000" b="1" dirty="0">
                <a:solidFill>
                  <a:schemeClr val="bg1"/>
                </a:solidFill>
                <a:latin typeface="Ruda" panose="02000000000000000000" pitchFamily="2" charset="0"/>
                <a:ea typeface="Fira Sans SemiBold" panose="00000700000000000000" pitchFamily="50" charset="0"/>
                <a:cs typeface="Clear Sans Medium" panose="020B0603030202020304" pitchFamily="34" charset="0"/>
              </a:rPr>
              <a:t>(DSPL)</a:t>
            </a:r>
            <a:endParaRPr lang="en-US" sz="4000" b="1" dirty="0">
              <a:solidFill>
                <a:schemeClr val="bg1"/>
              </a:solidFill>
              <a:latin typeface="Ruda" panose="02000000000000000000" pitchFamily="2" charset="0"/>
              <a:ea typeface="Fira Sans SemiBold" panose="00000700000000000000" pitchFamily="50" charset="0"/>
              <a:cs typeface="Clear Sans Medium" panose="020B0603030202020304" pitchFamily="34" charset="0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57FC7B5E-5964-A04D-96C7-C328B6787FAF}"/>
              </a:ext>
            </a:extLst>
          </p:cNvPr>
          <p:cNvGrpSpPr/>
          <p:nvPr/>
        </p:nvGrpSpPr>
        <p:grpSpPr>
          <a:xfrm>
            <a:off x="4053" y="6191743"/>
            <a:ext cx="1427836" cy="666257"/>
            <a:chOff x="4053" y="6191743"/>
            <a:chExt cx="1427836" cy="666257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" y="6191743"/>
              <a:ext cx="643647" cy="66625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F6B80E0-F63E-B64E-8037-6CCDAF8875F4}"/>
                </a:ext>
              </a:extLst>
            </p:cNvPr>
            <p:cNvSpPr txBox="1"/>
            <p:nvPr/>
          </p:nvSpPr>
          <p:spPr>
            <a:xfrm>
              <a:off x="647700" y="6340205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b="1" dirty="0">
                  <a:solidFill>
                    <a:schemeClr val="accent6">
                      <a:lumMod val="75000"/>
                    </a:schemeClr>
                  </a:solidFill>
                  <a:latin typeface="Bradley Hand" pitchFamily="2" charset="0"/>
                  <a:ea typeface="Apple Color Emoji" pitchFamily="2" charset="0"/>
                </a:rPr>
                <a:t>DSPL</a:t>
              </a:r>
              <a:endParaRPr kumimoji="1" lang="ko-KR" altLang="en-US" b="1" dirty="0">
                <a:solidFill>
                  <a:schemeClr val="accent6">
                    <a:lumMod val="75000"/>
                  </a:schemeClr>
                </a:solidFill>
                <a:latin typeface="Bradley Hand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8829EC1-5053-E04C-A565-48FB66F43E2E}"/>
              </a:ext>
            </a:extLst>
          </p:cNvPr>
          <p:cNvSpPr txBox="1"/>
          <p:nvPr/>
        </p:nvSpPr>
        <p:spPr>
          <a:xfrm>
            <a:off x="5270505" y="5139976"/>
            <a:ext cx="1648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 err="1"/>
              <a:t>dspl.ewha.ac.kr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2802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1519519" y="685800"/>
            <a:ext cx="9144000" cy="746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ea typeface="Fira Sans Book" panose="00000400000000000000" pitchFamily="50" charset="0"/>
                <a:cs typeface="Clear Sans Light" panose="020B0303030202020304" pitchFamily="34" charset="0"/>
              </a:rPr>
              <a:t>지폐 인식</a:t>
            </a:r>
            <a:endParaRPr lang="en-GB" sz="38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ea typeface="Fira Sans Book" panose="00000400000000000000" pitchFamily="50" charset="0"/>
              <a:cs typeface="Clear Sans Light" panose="020B03030302020203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96000" y="2508642"/>
            <a:ext cx="36677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  <a:sym typeface="Wingdings" pitchFamily="2" charset="2"/>
              </a:rPr>
              <a:t>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  <a:sym typeface="Wingdings" pitchFamily="2" charset="2"/>
              </a:rPr>
              <a:t> 무엇이 위조 지폐일까요</a:t>
            </a: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  <a:sym typeface="Wingdings" pitchFamily="2" charset="2"/>
              </a:rPr>
              <a:t>~?</a:t>
            </a:r>
            <a:endParaRPr lang="en-GB" altLang="ko-KR" sz="14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F7799EF3-ADF1-804E-B16F-F571C7AC31AE}"/>
              </a:ext>
            </a:extLst>
          </p:cNvPr>
          <p:cNvGrpSpPr/>
          <p:nvPr/>
        </p:nvGrpSpPr>
        <p:grpSpPr>
          <a:xfrm>
            <a:off x="4053" y="6191743"/>
            <a:ext cx="1427836" cy="666257"/>
            <a:chOff x="4053" y="6191743"/>
            <a:chExt cx="1427836" cy="666257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EB58FC5F-EA58-0B44-A9F8-9C3F3BC23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" y="6191743"/>
              <a:ext cx="643647" cy="66625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6EE856-1989-C440-980C-307F805A7D4B}"/>
                </a:ext>
              </a:extLst>
            </p:cNvPr>
            <p:cNvSpPr txBox="1"/>
            <p:nvPr/>
          </p:nvSpPr>
          <p:spPr>
            <a:xfrm>
              <a:off x="647700" y="6340205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b="1" dirty="0">
                  <a:solidFill>
                    <a:schemeClr val="accent6">
                      <a:lumMod val="75000"/>
                    </a:schemeClr>
                  </a:solidFill>
                  <a:latin typeface="Bradley Hand" pitchFamily="2" charset="0"/>
                  <a:ea typeface="Apple Color Emoji" pitchFamily="2" charset="0"/>
                </a:rPr>
                <a:t>DSPL</a:t>
              </a:r>
              <a:endParaRPr kumimoji="1" lang="ko-KR" altLang="en-US" b="1" dirty="0">
                <a:solidFill>
                  <a:schemeClr val="accent6">
                    <a:lumMod val="75000"/>
                  </a:schemeClr>
                </a:solidFill>
                <a:latin typeface="Bradley Hand" pitchFamily="2" charset="0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84C70149-DC47-D041-81FA-B525A6CED793}"/>
              </a:ext>
            </a:extLst>
          </p:cNvPr>
          <p:cNvGrpSpPr/>
          <p:nvPr/>
        </p:nvGrpSpPr>
        <p:grpSpPr>
          <a:xfrm flipH="1" flipV="1">
            <a:off x="1905766" y="2071568"/>
            <a:ext cx="3063772" cy="3874327"/>
            <a:chOff x="-280623" y="1467130"/>
            <a:chExt cx="3063772" cy="3874327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6FB984A6-4F99-7C42-A28F-C32D6B094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280622" y="1467130"/>
              <a:ext cx="3063770" cy="18847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5973ED83-684E-1F45-83A3-9F1EB0B83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280623" y="3456708"/>
              <a:ext cx="3063772" cy="18847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09EAEE4-0404-D440-B52E-3D015306133F}"/>
              </a:ext>
            </a:extLst>
          </p:cNvPr>
          <p:cNvSpPr txBox="1"/>
          <p:nvPr/>
        </p:nvSpPr>
        <p:spPr>
          <a:xfrm>
            <a:off x="6072486" y="3662503"/>
            <a:ext cx="35287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위폐 진폐 감별</a:t>
            </a:r>
            <a:endParaRPr lang="en-GB" altLang="ko-KR" sz="14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3362C6-DAF7-4741-AFE7-3D2584760543}"/>
              </a:ext>
            </a:extLst>
          </p:cNvPr>
          <p:cNvSpPr txBox="1"/>
          <p:nvPr/>
        </p:nvSpPr>
        <p:spPr>
          <a:xfrm>
            <a:off x="6072487" y="3934268"/>
            <a:ext cx="5016428" cy="5238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위조 지폐를 진짜 지폐와 구별하는 알고리즘을 이용하여 은행 등에서 사용할 수 있게 해요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.</a:t>
            </a:r>
            <a:endParaRPr lang="nn-NO" sz="1200" dirty="0">
              <a:solidFill>
                <a:schemeClr val="bg1">
                  <a:lumMod val="50000"/>
                </a:schemeClr>
              </a:solidFill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168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1519519" y="685800"/>
            <a:ext cx="9144000" cy="746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ea typeface="Fira Sans Book" panose="00000400000000000000" pitchFamily="50" charset="0"/>
                <a:cs typeface="Clear Sans Light" panose="020B0303030202020304" pitchFamily="34" charset="0"/>
              </a:rPr>
              <a:t>지폐 인식</a:t>
            </a:r>
            <a:endParaRPr lang="en-GB" sz="38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ea typeface="Fira Sans Book" panose="00000400000000000000" pitchFamily="50" charset="0"/>
              <a:cs typeface="Clear Sans Light" panose="020B03030302020203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96001" y="2780407"/>
            <a:ext cx="4992914" cy="2468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지폐가 어느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국가권인지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,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얼마짜리인지 분류하는 일이에요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.</a:t>
            </a:r>
            <a:endParaRPr lang="nn-NO" sz="1200" dirty="0">
              <a:solidFill>
                <a:schemeClr val="bg1">
                  <a:lumMod val="50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96000" y="2508642"/>
            <a:ext cx="36677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지폐  </a:t>
            </a:r>
            <a:r>
              <a:rPr lang="ko-KR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권종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 분류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72487" y="3934268"/>
            <a:ext cx="5016428" cy="5238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rPr>
              <a:t>Grad-Cam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rPr>
              <a:t> 이라는 방법을 이용하여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rPr>
              <a:t>딥러닝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rPr>
              <a:t> 알고리즘이 지폐의 어느 부분을 보고 지폐를 분류하였는지 알 수 있게 해요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rPr>
              <a:t>.</a:t>
            </a:r>
            <a:endParaRPr lang="nn-NO" sz="1200" dirty="0">
              <a:solidFill>
                <a:schemeClr val="bg1">
                  <a:lumMod val="50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72486" y="3662503"/>
            <a:ext cx="479098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ko-KR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딥러닝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 시각화를 이용한 설명 가능한 알고리즘 구현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F7799EF3-ADF1-804E-B16F-F571C7AC31AE}"/>
              </a:ext>
            </a:extLst>
          </p:cNvPr>
          <p:cNvGrpSpPr/>
          <p:nvPr/>
        </p:nvGrpSpPr>
        <p:grpSpPr>
          <a:xfrm>
            <a:off x="4053" y="6191743"/>
            <a:ext cx="1427836" cy="666257"/>
            <a:chOff x="4053" y="6191743"/>
            <a:chExt cx="1427836" cy="666257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EB58FC5F-EA58-0B44-A9F8-9C3F3BC23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" y="6191743"/>
              <a:ext cx="643647" cy="66625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6EE856-1989-C440-980C-307F805A7D4B}"/>
                </a:ext>
              </a:extLst>
            </p:cNvPr>
            <p:cNvSpPr txBox="1"/>
            <p:nvPr/>
          </p:nvSpPr>
          <p:spPr>
            <a:xfrm>
              <a:off x="647700" y="6340205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b="1" dirty="0">
                  <a:solidFill>
                    <a:schemeClr val="accent6">
                      <a:lumMod val="75000"/>
                    </a:schemeClr>
                  </a:solidFill>
                  <a:latin typeface="Bradley Hand" pitchFamily="2" charset="0"/>
                  <a:ea typeface="Apple Color Emoji" pitchFamily="2" charset="0"/>
                </a:rPr>
                <a:t>DSPL</a:t>
              </a:r>
              <a:endParaRPr kumimoji="1" lang="ko-KR" altLang="en-US" b="1" dirty="0">
                <a:solidFill>
                  <a:schemeClr val="accent6">
                    <a:lumMod val="75000"/>
                  </a:schemeClr>
                </a:solidFill>
                <a:latin typeface="Bradley Hand" pitchFamily="2" charset="0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84C70149-DC47-D041-81FA-B525A6CED793}"/>
              </a:ext>
            </a:extLst>
          </p:cNvPr>
          <p:cNvGrpSpPr/>
          <p:nvPr/>
        </p:nvGrpSpPr>
        <p:grpSpPr>
          <a:xfrm>
            <a:off x="1878612" y="2032369"/>
            <a:ext cx="3118079" cy="3952726"/>
            <a:chOff x="491870" y="2472500"/>
            <a:chExt cx="3118079" cy="3952726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6EFB7A96-2EBF-F94E-A087-6E70A2C3B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1870" y="2472500"/>
              <a:ext cx="3118079" cy="19172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80D4313A-F185-6846-A4A4-F24DF7933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1871" y="4562717"/>
              <a:ext cx="3118077" cy="18625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65601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1519519" y="685800"/>
            <a:ext cx="9144000" cy="746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ea typeface="Fira Sans Book" panose="00000400000000000000" pitchFamily="50" charset="0"/>
                <a:cs typeface="Clear Sans Light" panose="020B0303030202020304" pitchFamily="34" charset="0"/>
              </a:rPr>
              <a:t>지폐 인식</a:t>
            </a:r>
            <a:endParaRPr lang="en-GB" sz="38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ea typeface="Fira Sans Book" panose="00000400000000000000" pitchFamily="50" charset="0"/>
              <a:cs typeface="Clear Sans Light" panose="020B03030302020203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96001" y="2780407"/>
            <a:ext cx="4992914" cy="525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소형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임베디드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GPU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보드를 이용하여 고속으로 처리를 가능하게 해요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rPr>
              <a:t>무려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rPr>
              <a:t>10ms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rPr>
              <a:t> 안에 위폐 감별과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rPr>
              <a:t>권종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rPr>
              <a:t> 인식 완료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rPr>
              <a:t>!</a:t>
            </a:r>
            <a:endParaRPr lang="nn-NO" sz="1200" dirty="0">
              <a:solidFill>
                <a:schemeClr val="bg1">
                  <a:lumMod val="50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96000" y="2508642"/>
            <a:ext cx="36677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ko-KR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임베디드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 </a:t>
            </a: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GPU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 보드 사용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F7799EF3-ADF1-804E-B16F-F571C7AC31AE}"/>
              </a:ext>
            </a:extLst>
          </p:cNvPr>
          <p:cNvGrpSpPr/>
          <p:nvPr/>
        </p:nvGrpSpPr>
        <p:grpSpPr>
          <a:xfrm>
            <a:off x="4053" y="6191743"/>
            <a:ext cx="1427836" cy="666257"/>
            <a:chOff x="4053" y="6191743"/>
            <a:chExt cx="1427836" cy="666257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EB58FC5F-EA58-0B44-A9F8-9C3F3BC23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" y="6191743"/>
              <a:ext cx="643647" cy="66625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6EE856-1989-C440-980C-307F805A7D4B}"/>
                </a:ext>
              </a:extLst>
            </p:cNvPr>
            <p:cNvSpPr txBox="1"/>
            <p:nvPr/>
          </p:nvSpPr>
          <p:spPr>
            <a:xfrm>
              <a:off x="647700" y="6340205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b="1" dirty="0">
                  <a:solidFill>
                    <a:schemeClr val="accent6">
                      <a:lumMod val="75000"/>
                    </a:schemeClr>
                  </a:solidFill>
                  <a:latin typeface="Bradley Hand" pitchFamily="2" charset="0"/>
                  <a:ea typeface="Apple Color Emoji" pitchFamily="2" charset="0"/>
                </a:rPr>
                <a:t>DSPL</a:t>
              </a:r>
              <a:endParaRPr kumimoji="1" lang="ko-KR" altLang="en-US" b="1" dirty="0">
                <a:solidFill>
                  <a:schemeClr val="accent6">
                    <a:lumMod val="75000"/>
                  </a:schemeClr>
                </a:solidFill>
                <a:latin typeface="Bradley Hand" pitchFamily="2" charset="0"/>
              </a:endParaRPr>
            </a:p>
          </p:txBody>
        </p:sp>
      </p:grpSp>
      <p:pic>
        <p:nvPicPr>
          <p:cNvPr id="3" name="온라인 미디어 2" descr="temp2">
            <a:hlinkClick r:id="" action="ppaction://media"/>
            <a:extLst>
              <a:ext uri="{FF2B5EF4-FFF2-40B4-BE49-F238E27FC236}">
                <a16:creationId xmlns:a16="http://schemas.microsoft.com/office/drawing/2014/main" id="{DF049F8A-A173-454B-95E4-3C3E9ABFC7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77.2329" end="13389.07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643" y="2008948"/>
            <a:ext cx="5049074" cy="284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4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1519519" y="685800"/>
            <a:ext cx="9144000" cy="746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ea typeface="Fira Sans Book" panose="00000400000000000000" pitchFamily="50" charset="0"/>
                <a:cs typeface="Clear Sans Light" panose="020B0303030202020304" pitchFamily="34" charset="0"/>
              </a:rPr>
              <a:t>폰 카메라 검사</a:t>
            </a:r>
            <a:endParaRPr lang="en-GB" sz="38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ea typeface="Fira Sans Book" panose="00000400000000000000" pitchFamily="50" charset="0"/>
              <a:cs typeface="Clear Sans Light" panose="020B03030302020203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96001" y="2780407"/>
            <a:ext cx="4992914" cy="5238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카메라 제조 공정 중에 생기는 스크래치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,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이물 삽입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,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얼룩 등으로 인한 불량이 있어요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.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또한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,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렌즈의 빛 번짐도 생길 수 있어요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.</a:t>
            </a:r>
            <a:endParaRPr lang="nn-NO" sz="1200" dirty="0">
              <a:solidFill>
                <a:schemeClr val="bg1">
                  <a:lumMod val="50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96000" y="2508642"/>
            <a:ext cx="43177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폰 카메라에는 어떤 불량이 생길 수 있나요</a:t>
            </a: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?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72487" y="3934268"/>
            <a:ext cx="5016428" cy="5238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머신 비전 카메라로 촬영한 카메라 영상을 전처리 과정을 거친 후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딥러닝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알고리즘으로 불량 판정 합니다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.</a:t>
            </a:r>
            <a:endParaRPr lang="nn-NO" sz="1200" dirty="0">
              <a:solidFill>
                <a:schemeClr val="bg1">
                  <a:lumMod val="50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72485" y="3662503"/>
            <a:ext cx="415401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연구실에서는 어떤 방법으로 검사를 하나요</a:t>
            </a: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?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19379" y="5088129"/>
            <a:ext cx="4969536" cy="68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탑 엔지니어링이라는                       회사와 협력하여 데이터를 얻어서 알고리즘 개발을 진행하고 있어요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.</a:t>
            </a:r>
            <a:endParaRPr lang="nn-NO" sz="1200" dirty="0">
              <a:solidFill>
                <a:schemeClr val="bg1">
                  <a:lumMod val="50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19378" y="4816364"/>
            <a:ext cx="334767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데이터는 어떻게 얻지요</a:t>
            </a: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?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CDEBACE-4CA1-1E48-8DF7-33ED88251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431" b="30322"/>
          <a:stretch/>
        </p:blipFill>
        <p:spPr>
          <a:xfrm>
            <a:off x="6119378" y="5147911"/>
            <a:ext cx="2162810" cy="282940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081AE961-02D7-9540-97B7-FE8BA8A4AB0D}"/>
              </a:ext>
            </a:extLst>
          </p:cNvPr>
          <p:cNvGrpSpPr/>
          <p:nvPr/>
        </p:nvGrpSpPr>
        <p:grpSpPr>
          <a:xfrm>
            <a:off x="4053" y="6191743"/>
            <a:ext cx="1427836" cy="666257"/>
            <a:chOff x="4053" y="6191743"/>
            <a:chExt cx="1427836" cy="666257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97323DA1-2610-D247-913C-7CEE5A67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" y="6191743"/>
              <a:ext cx="643647" cy="66625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F19D643-B1B9-5C4F-9D2C-83B781C33280}"/>
                </a:ext>
              </a:extLst>
            </p:cNvPr>
            <p:cNvSpPr txBox="1"/>
            <p:nvPr/>
          </p:nvSpPr>
          <p:spPr>
            <a:xfrm>
              <a:off x="647700" y="6340205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b="1" dirty="0">
                  <a:solidFill>
                    <a:schemeClr val="accent6">
                      <a:lumMod val="75000"/>
                    </a:schemeClr>
                  </a:solidFill>
                  <a:latin typeface="Bradley Hand" pitchFamily="2" charset="0"/>
                  <a:ea typeface="Apple Color Emoji" pitchFamily="2" charset="0"/>
                </a:rPr>
                <a:t>DSPL</a:t>
              </a:r>
              <a:endParaRPr kumimoji="1" lang="ko-KR" altLang="en-US" b="1" dirty="0">
                <a:solidFill>
                  <a:schemeClr val="accent6">
                    <a:lumMod val="75000"/>
                  </a:schemeClr>
                </a:solidFill>
                <a:latin typeface="Bradley Hand" pitchFamily="2" charset="0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7C9D50D4-8E17-E946-95D6-29D626AD803E}"/>
              </a:ext>
            </a:extLst>
          </p:cNvPr>
          <p:cNvGrpSpPr/>
          <p:nvPr/>
        </p:nvGrpSpPr>
        <p:grpSpPr>
          <a:xfrm>
            <a:off x="1965498" y="1432077"/>
            <a:ext cx="2984501" cy="4650153"/>
            <a:chOff x="1965498" y="1432077"/>
            <a:chExt cx="2984501" cy="4650153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2330CA7F-5A7C-514A-AD4C-D46D691C4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879" b="95794" l="9362" r="91915">
                          <a14:foregroundMark x1="51489" y1="8879" x2="51489" y2="8879"/>
                          <a14:foregroundMark x1="49787" y1="9346" x2="51064" y2="10748"/>
                          <a14:foregroundMark x1="82128" y1="38318" x2="77447" y2="55607"/>
                          <a14:foregroundMark x1="77447" y1="55607" x2="62553" y2="73364"/>
                          <a14:foregroundMark x1="91915" y1="42523" x2="91915" y2="42523"/>
                          <a14:foregroundMark x1="91915" y1="42523" x2="91915" y2="42523"/>
                          <a14:foregroundMark x1="29787" y1="92056" x2="29787" y2="92056"/>
                          <a14:foregroundMark x1="31489" y1="95794" x2="31489" y2="9579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65499" y="1432077"/>
              <a:ext cx="2984500" cy="2717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3E832A36-07A0-5844-AE90-AF14C8C8FA81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5498" y="4234141"/>
              <a:ext cx="2984501" cy="18480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11813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1519519" y="685800"/>
            <a:ext cx="9144000" cy="746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ea typeface="Fira Sans Book" panose="00000400000000000000" pitchFamily="50" charset="0"/>
                <a:cs typeface="Clear Sans Light" panose="020B0303030202020304" pitchFamily="34" charset="0"/>
              </a:rPr>
              <a:t>폰 카메라 검사</a:t>
            </a:r>
            <a:endParaRPr lang="en-GB" sz="38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ea typeface="Fira Sans Book" panose="00000400000000000000" pitchFamily="50" charset="0"/>
              <a:cs typeface="Clear Sans Light" panose="020B03030302020203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96001" y="2780407"/>
            <a:ext cx="4992914" cy="5238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카메라 제조 공정 중에 생기는 스크래치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,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이물 삽입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,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얼룩 등으로 인한 불량이 있어요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.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또한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,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렌즈의 빛 번짐도 생길 수 있어요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.</a:t>
            </a:r>
            <a:endParaRPr lang="nn-NO" sz="1200" dirty="0">
              <a:solidFill>
                <a:schemeClr val="bg1">
                  <a:lumMod val="50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96000" y="2508642"/>
            <a:ext cx="43177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폰 카메라에는 어떤 불량이 생길 수 있나요</a:t>
            </a: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?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72487" y="3934268"/>
            <a:ext cx="5016428" cy="5238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머신 비전 카메라로 촬영한 카메라 영상을 전처리 과정을 거친 후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딥러닝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알고리즘으로 불량 판정 합니다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.</a:t>
            </a:r>
            <a:endParaRPr lang="nn-NO" sz="1200" dirty="0">
              <a:solidFill>
                <a:schemeClr val="bg1">
                  <a:lumMod val="50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72485" y="3662503"/>
            <a:ext cx="415401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연구실에서는 어떤 방법으로 검사를 하나요</a:t>
            </a: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?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19379" y="5088129"/>
            <a:ext cx="4969536" cy="68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탑 엔지니어링이라는                       회사와 협력하여 데이터를 얻어서 알고리즘 개발을 진행하고 있어요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.</a:t>
            </a:r>
            <a:endParaRPr lang="nn-NO" sz="1200" dirty="0">
              <a:solidFill>
                <a:schemeClr val="bg1">
                  <a:lumMod val="50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19378" y="4816364"/>
            <a:ext cx="334767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데이터는 어떻게 얻지요</a:t>
            </a: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?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CDEBACE-4CA1-1E48-8DF7-33ED88251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431" b="30322"/>
          <a:stretch/>
        </p:blipFill>
        <p:spPr>
          <a:xfrm>
            <a:off x="6119378" y="5147911"/>
            <a:ext cx="2162810" cy="282940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081AE961-02D7-9540-97B7-FE8BA8A4AB0D}"/>
              </a:ext>
            </a:extLst>
          </p:cNvPr>
          <p:cNvGrpSpPr/>
          <p:nvPr/>
        </p:nvGrpSpPr>
        <p:grpSpPr>
          <a:xfrm>
            <a:off x="4053" y="6191743"/>
            <a:ext cx="1427836" cy="666257"/>
            <a:chOff x="4053" y="6191743"/>
            <a:chExt cx="1427836" cy="666257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97323DA1-2610-D247-913C-7CEE5A67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" y="6191743"/>
              <a:ext cx="643647" cy="66625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F19D643-B1B9-5C4F-9D2C-83B781C33280}"/>
                </a:ext>
              </a:extLst>
            </p:cNvPr>
            <p:cNvSpPr txBox="1"/>
            <p:nvPr/>
          </p:nvSpPr>
          <p:spPr>
            <a:xfrm>
              <a:off x="647700" y="6340205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b="1" dirty="0">
                  <a:solidFill>
                    <a:schemeClr val="accent6">
                      <a:lumMod val="75000"/>
                    </a:schemeClr>
                  </a:solidFill>
                  <a:latin typeface="Bradley Hand" pitchFamily="2" charset="0"/>
                  <a:ea typeface="Apple Color Emoji" pitchFamily="2" charset="0"/>
                </a:rPr>
                <a:t>DSPL</a:t>
              </a:r>
              <a:endParaRPr kumimoji="1" lang="ko-KR" altLang="en-US" b="1" dirty="0">
                <a:solidFill>
                  <a:schemeClr val="accent6">
                    <a:lumMod val="75000"/>
                  </a:schemeClr>
                </a:solidFill>
                <a:latin typeface="Bradley Hand" pitchFamily="2" charset="0"/>
              </a:endParaRPr>
            </a:p>
          </p:txBody>
        </p:sp>
      </p:grpSp>
      <p:pic>
        <p:nvPicPr>
          <p:cNvPr id="16" name="그림 15">
            <a:extLst>
              <a:ext uri="{FF2B5EF4-FFF2-40B4-BE49-F238E27FC236}">
                <a16:creationId xmlns:a16="http://schemas.microsoft.com/office/drawing/2014/main" id="{1C998AFF-941D-8243-AF3F-6FAE6C654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500" y="2870225"/>
            <a:ext cx="2400000" cy="180000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7EF36E69-FF36-7F48-A737-7EEAAA7CE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" y="2780407"/>
            <a:ext cx="5760000" cy="2160000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D6535D62-D52F-4847-8F21-63DBE2398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3022625"/>
            <a:ext cx="2400000" cy="180000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41F1D06-9E1E-BA47-8C40-772AC304EE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" y="2781900"/>
            <a:ext cx="5760000" cy="216000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E9995592-5B60-4D41-BB88-A1226CA80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65" y="2963281"/>
            <a:ext cx="2400000" cy="18000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0A888B2D-B342-034B-A57A-77FC3D6CC1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" y="2764086"/>
            <a:ext cx="57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2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1519519" y="685800"/>
            <a:ext cx="9144000" cy="746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ea typeface="Fira Sans Book" panose="00000400000000000000" pitchFamily="50" charset="0"/>
                <a:cs typeface="Clear Sans Light" panose="020B0303030202020304" pitchFamily="34" charset="0"/>
              </a:rPr>
              <a:t>연구실 생활 맛보기</a:t>
            </a:r>
            <a:endParaRPr lang="en-GB" sz="38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ea typeface="Fira Sans Book" panose="00000400000000000000" pitchFamily="50" charset="0"/>
              <a:cs typeface="Clear Sans Light" panose="020B0303030202020304" pitchFamily="34" charset="0"/>
            </a:endParaRPr>
          </a:p>
        </p:txBody>
      </p:sp>
      <p:sp>
        <p:nvSpPr>
          <p:cNvPr id="138" name="Shape 4761"/>
          <p:cNvSpPr/>
          <p:nvPr/>
        </p:nvSpPr>
        <p:spPr>
          <a:xfrm>
            <a:off x="8285766" y="4219819"/>
            <a:ext cx="2952674" cy="1516675"/>
          </a:xfrm>
          <a:prstGeom prst="roundRect">
            <a:avLst>
              <a:gd name="adj" fmla="val 7025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1893C18-538B-F842-89D3-67E4ECA03F88}"/>
              </a:ext>
            </a:extLst>
          </p:cNvPr>
          <p:cNvGrpSpPr/>
          <p:nvPr/>
        </p:nvGrpSpPr>
        <p:grpSpPr>
          <a:xfrm>
            <a:off x="1019248" y="2152959"/>
            <a:ext cx="2952674" cy="1516675"/>
            <a:chOff x="1019248" y="2152959"/>
            <a:chExt cx="2952674" cy="1516675"/>
          </a:xfrm>
        </p:grpSpPr>
        <p:grpSp>
          <p:nvGrpSpPr>
            <p:cNvPr id="9" name="Group 8"/>
            <p:cNvGrpSpPr/>
            <p:nvPr/>
          </p:nvGrpSpPr>
          <p:grpSpPr>
            <a:xfrm>
              <a:off x="1019248" y="2152959"/>
              <a:ext cx="2952674" cy="1516675"/>
              <a:chOff x="1019248" y="2152959"/>
              <a:chExt cx="2952674" cy="1516675"/>
            </a:xfrm>
          </p:grpSpPr>
          <p:sp>
            <p:nvSpPr>
              <p:cNvPr id="122" name="Shape 4761"/>
              <p:cNvSpPr/>
              <p:nvPr/>
            </p:nvSpPr>
            <p:spPr>
              <a:xfrm>
                <a:off x="1019248" y="2152959"/>
                <a:ext cx="2952674" cy="1516675"/>
              </a:xfrm>
              <a:prstGeom prst="roundRect">
                <a:avLst>
                  <a:gd name="adj" fmla="val 7025"/>
                </a:avLst>
              </a:prstGeom>
              <a:solidFill>
                <a:schemeClr val="accent5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3" name="Text Placeholder 8"/>
              <p:cNvSpPr txBox="1">
                <a:spLocks/>
              </p:cNvSpPr>
              <p:nvPr/>
            </p:nvSpPr>
            <p:spPr>
              <a:xfrm>
                <a:off x="2711447" y="2367233"/>
                <a:ext cx="1260475" cy="2865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defPPr>
                  <a:defRPr lang="en-US"/>
                </a:defPPr>
                <a:lvl1pPr marL="0" algn="ct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ko-KR" altLang="en-US" sz="1100" b="1" dirty="0">
                    <a:solidFill>
                      <a:schemeClr val="bg1"/>
                    </a:solidFill>
                    <a:latin typeface="Ruda" panose="02000000000000000000" pitchFamily="2" charset="0"/>
                    <a:ea typeface="Fira Sans Book" panose="00000400000000000000" pitchFamily="50" charset="0"/>
                    <a:cs typeface="Clear Sans Light" panose="020B0303030202020304" pitchFamily="34" charset="0"/>
                  </a:rPr>
                  <a:t>행복한 회식</a:t>
                </a:r>
                <a:endParaRPr lang="en-GB" sz="1100" b="1" dirty="0">
                  <a:solidFill>
                    <a:schemeClr val="bg1"/>
                  </a:solidFill>
                  <a:latin typeface="Ruda" panose="02000000000000000000" pitchFamily="2" charset="0"/>
                  <a:ea typeface="Fira Sans Book" panose="00000400000000000000" pitchFamily="50" charset="0"/>
                  <a:cs typeface="Clear Sans Light" panose="020B0303030202020304" pitchFamily="34" charset="0"/>
                </a:endParaRPr>
              </a:p>
            </p:txBody>
          </p:sp>
        </p:grpSp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C679F1A7-EE8B-A14A-85D8-01A7866E4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779"/>
            <a:stretch/>
          </p:blipFill>
          <p:spPr>
            <a:xfrm>
              <a:off x="1019249" y="2152960"/>
              <a:ext cx="2038912" cy="15133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ADCB2469-3632-4B43-B344-5A3BAC1FC2BD}"/>
              </a:ext>
            </a:extLst>
          </p:cNvPr>
          <p:cNvGrpSpPr/>
          <p:nvPr/>
        </p:nvGrpSpPr>
        <p:grpSpPr>
          <a:xfrm>
            <a:off x="4668621" y="2148778"/>
            <a:ext cx="2952674" cy="1520856"/>
            <a:chOff x="4668621" y="2148778"/>
            <a:chExt cx="2952674" cy="1520856"/>
          </a:xfrm>
        </p:grpSpPr>
        <p:sp>
          <p:nvSpPr>
            <p:cNvPr id="93" name="Shape 4761"/>
            <p:cNvSpPr/>
            <p:nvPr/>
          </p:nvSpPr>
          <p:spPr>
            <a:xfrm>
              <a:off x="4668621" y="2152959"/>
              <a:ext cx="2952674" cy="1516675"/>
            </a:xfrm>
            <a:prstGeom prst="roundRect">
              <a:avLst>
                <a:gd name="adj" fmla="val 7025"/>
              </a:avLst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1628F8E0-2073-D34F-B996-71558275B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3" t="26803" r="15146"/>
            <a:stretch/>
          </p:blipFill>
          <p:spPr>
            <a:xfrm>
              <a:off x="4668621" y="2148778"/>
              <a:ext cx="2058547" cy="15166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5" name="Text Placeholder 8">
              <a:extLst>
                <a:ext uri="{FF2B5EF4-FFF2-40B4-BE49-F238E27FC236}">
                  <a16:creationId xmlns:a16="http://schemas.microsoft.com/office/drawing/2014/main" id="{1A4E3FBE-1C26-8649-AC79-DE28F1C2C794}"/>
                </a:ext>
              </a:extLst>
            </p:cNvPr>
            <p:cNvSpPr txBox="1">
              <a:spLocks/>
            </p:cNvSpPr>
            <p:nvPr/>
          </p:nvSpPr>
          <p:spPr>
            <a:xfrm>
              <a:off x="6360820" y="2367233"/>
              <a:ext cx="1260475" cy="2865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ko-KR" altLang="en-US" sz="1100" b="1" dirty="0">
                  <a:solidFill>
                    <a:schemeClr val="bg1"/>
                  </a:solidFill>
                  <a:latin typeface="Ruda" panose="02000000000000000000" pitchFamily="2" charset="0"/>
                  <a:ea typeface="Fira Sans Book" panose="00000400000000000000" pitchFamily="50" charset="0"/>
                  <a:cs typeface="Clear Sans Light" panose="020B0303030202020304" pitchFamily="34" charset="0"/>
                </a:rPr>
                <a:t>학회 참석</a:t>
              </a:r>
              <a:endParaRPr lang="en-GB" sz="1100" b="1" dirty="0">
                <a:solidFill>
                  <a:schemeClr val="bg1"/>
                </a:solidFill>
                <a:latin typeface="Ruda" panose="02000000000000000000" pitchFamily="2" charset="0"/>
                <a:ea typeface="Fira Sans Book" panose="00000400000000000000" pitchFamily="50" charset="0"/>
                <a:cs typeface="Clear Sans Light" panose="020B0303030202020304" pitchFamily="34" charset="0"/>
              </a:endParaRPr>
            </a:p>
          </p:txBody>
        </p:sp>
      </p:grpSp>
      <p:sp>
        <p:nvSpPr>
          <p:cNvPr id="67" name="Text Placeholder 8">
            <a:extLst>
              <a:ext uri="{FF2B5EF4-FFF2-40B4-BE49-F238E27FC236}">
                <a16:creationId xmlns:a16="http://schemas.microsoft.com/office/drawing/2014/main" id="{ABD2E981-E0CD-084A-A8D3-AD1F214592F3}"/>
              </a:ext>
            </a:extLst>
          </p:cNvPr>
          <p:cNvSpPr txBox="1">
            <a:spLocks/>
          </p:cNvSpPr>
          <p:nvPr/>
        </p:nvSpPr>
        <p:spPr>
          <a:xfrm>
            <a:off x="9977965" y="4423944"/>
            <a:ext cx="1260475" cy="2865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100" b="1" dirty="0">
                <a:solidFill>
                  <a:schemeClr val="bg1"/>
                </a:solidFill>
                <a:latin typeface="Ruda" panose="02000000000000000000" pitchFamily="2" charset="0"/>
                <a:ea typeface="Fira Sans Book" panose="00000400000000000000" pitchFamily="50" charset="0"/>
                <a:cs typeface="Clear Sans Light" panose="020B0303030202020304" pitchFamily="34" charset="0"/>
              </a:rPr>
              <a:t>풍족한 랩 물품</a:t>
            </a:r>
            <a:endParaRPr lang="en-GB" sz="1100" b="1" dirty="0">
              <a:solidFill>
                <a:schemeClr val="bg1"/>
              </a:solidFill>
              <a:latin typeface="Ruda" panose="02000000000000000000" pitchFamily="2" charset="0"/>
              <a:ea typeface="Fira Sans Book" panose="00000400000000000000" pitchFamily="50" charset="0"/>
              <a:cs typeface="Clear Sans Light" panose="020B0303030202020304" pitchFamily="34" charset="0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19DE1C52-4186-644D-8F2E-7B168151E8CC}"/>
              </a:ext>
            </a:extLst>
          </p:cNvPr>
          <p:cNvGrpSpPr/>
          <p:nvPr/>
        </p:nvGrpSpPr>
        <p:grpSpPr>
          <a:xfrm>
            <a:off x="8285765" y="2148778"/>
            <a:ext cx="2952675" cy="1520856"/>
            <a:chOff x="8285765" y="2148778"/>
            <a:chExt cx="2952675" cy="1520856"/>
          </a:xfrm>
        </p:grpSpPr>
        <p:sp>
          <p:nvSpPr>
            <p:cNvPr id="130" name="Shape 4761"/>
            <p:cNvSpPr/>
            <p:nvPr/>
          </p:nvSpPr>
          <p:spPr>
            <a:xfrm>
              <a:off x="8285766" y="2152959"/>
              <a:ext cx="2952674" cy="1516675"/>
            </a:xfrm>
            <a:prstGeom prst="roundRect">
              <a:avLst>
                <a:gd name="adj" fmla="val 7025"/>
              </a:avLst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6" name="Text Placeholder 8">
              <a:extLst>
                <a:ext uri="{FF2B5EF4-FFF2-40B4-BE49-F238E27FC236}">
                  <a16:creationId xmlns:a16="http://schemas.microsoft.com/office/drawing/2014/main" id="{AE145581-E47C-2948-9E84-BB11E721E185}"/>
                </a:ext>
              </a:extLst>
            </p:cNvPr>
            <p:cNvSpPr txBox="1">
              <a:spLocks/>
            </p:cNvSpPr>
            <p:nvPr/>
          </p:nvSpPr>
          <p:spPr>
            <a:xfrm>
              <a:off x="9977965" y="2367233"/>
              <a:ext cx="1260475" cy="2865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ko-KR" altLang="en-US" sz="1100" b="1" dirty="0">
                  <a:solidFill>
                    <a:schemeClr val="bg1"/>
                  </a:solidFill>
                  <a:latin typeface="Ruda" panose="02000000000000000000" pitchFamily="2" charset="0"/>
                  <a:ea typeface="Fira Sans Book" panose="00000400000000000000" pitchFamily="50" charset="0"/>
                  <a:cs typeface="Clear Sans Light" panose="020B0303030202020304" pitchFamily="34" charset="0"/>
                </a:rPr>
                <a:t>생일 파티</a:t>
              </a:r>
              <a:endParaRPr lang="en-GB" sz="1100" b="1" dirty="0">
                <a:solidFill>
                  <a:schemeClr val="bg1"/>
                </a:solidFill>
                <a:latin typeface="Ruda" panose="02000000000000000000" pitchFamily="2" charset="0"/>
                <a:ea typeface="Fira Sans Book" panose="00000400000000000000" pitchFamily="50" charset="0"/>
                <a:cs typeface="Clear Sans Light" panose="020B0303030202020304" pitchFamily="34" charset="0"/>
              </a:endParaRPr>
            </a:p>
          </p:txBody>
        </p:sp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1397C142-B725-2048-857A-2A8C6DCDD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4716" b="25892"/>
            <a:stretch/>
          </p:blipFill>
          <p:spPr>
            <a:xfrm>
              <a:off x="8285765" y="2148778"/>
              <a:ext cx="2184289" cy="15166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9D1AFF4C-BC55-0B41-B857-7ADA51381A90}"/>
              </a:ext>
            </a:extLst>
          </p:cNvPr>
          <p:cNvGrpSpPr/>
          <p:nvPr/>
        </p:nvGrpSpPr>
        <p:grpSpPr>
          <a:xfrm>
            <a:off x="1017928" y="4219820"/>
            <a:ext cx="2977039" cy="1536686"/>
            <a:chOff x="1017928" y="4219820"/>
            <a:chExt cx="2977039" cy="1536686"/>
          </a:xfrm>
        </p:grpSpPr>
        <p:sp>
          <p:nvSpPr>
            <p:cNvPr id="154" name="Shape 4761"/>
            <p:cNvSpPr/>
            <p:nvPr/>
          </p:nvSpPr>
          <p:spPr>
            <a:xfrm>
              <a:off x="1019248" y="4239831"/>
              <a:ext cx="2952674" cy="1516675"/>
            </a:xfrm>
            <a:prstGeom prst="roundRect">
              <a:avLst>
                <a:gd name="adj" fmla="val 7025"/>
              </a:avLst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9" name="Text Placeholder 8">
              <a:extLst>
                <a:ext uri="{FF2B5EF4-FFF2-40B4-BE49-F238E27FC236}">
                  <a16:creationId xmlns:a16="http://schemas.microsoft.com/office/drawing/2014/main" id="{E683E8F9-062A-7C40-BB3F-DB301DD59DC1}"/>
                </a:ext>
              </a:extLst>
            </p:cNvPr>
            <p:cNvSpPr txBox="1">
              <a:spLocks/>
            </p:cNvSpPr>
            <p:nvPr/>
          </p:nvSpPr>
          <p:spPr>
            <a:xfrm>
              <a:off x="2734492" y="4427104"/>
              <a:ext cx="1260475" cy="2865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ko-KR" altLang="en-US" sz="1100" b="1" dirty="0">
                  <a:solidFill>
                    <a:schemeClr val="bg1"/>
                  </a:solidFill>
                  <a:latin typeface="Ruda" panose="02000000000000000000" pitchFamily="2" charset="0"/>
                  <a:ea typeface="Fira Sans Book" panose="00000400000000000000" pitchFamily="50" charset="0"/>
                  <a:cs typeface="Clear Sans Light" panose="020B0303030202020304" pitchFamily="34" charset="0"/>
                </a:rPr>
                <a:t>선배들과의 만남</a:t>
              </a:r>
              <a:endParaRPr lang="en-GB" sz="1100" b="1" dirty="0">
                <a:solidFill>
                  <a:schemeClr val="bg1"/>
                </a:solidFill>
                <a:latin typeface="Ruda" panose="02000000000000000000" pitchFamily="2" charset="0"/>
                <a:ea typeface="Fira Sans Book" panose="00000400000000000000" pitchFamily="50" charset="0"/>
                <a:cs typeface="Clear Sans Light" panose="020B0303030202020304" pitchFamily="34" charset="0"/>
              </a:endParaRPr>
            </a:p>
          </p:txBody>
        </p:sp>
        <p:pic>
          <p:nvPicPr>
            <p:cNvPr id="70" name="그림 69">
              <a:extLst>
                <a:ext uri="{FF2B5EF4-FFF2-40B4-BE49-F238E27FC236}">
                  <a16:creationId xmlns:a16="http://schemas.microsoft.com/office/drawing/2014/main" id="{D312145B-DDBD-0E48-A86E-7B58CE5FF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49" t="-126" r="1"/>
            <a:stretch/>
          </p:blipFill>
          <p:spPr>
            <a:xfrm>
              <a:off x="1017928" y="4219820"/>
              <a:ext cx="1847192" cy="15366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19555554-25BC-8647-A61B-8257C522A389}"/>
              </a:ext>
            </a:extLst>
          </p:cNvPr>
          <p:cNvGrpSpPr/>
          <p:nvPr/>
        </p:nvGrpSpPr>
        <p:grpSpPr>
          <a:xfrm>
            <a:off x="4663731" y="4236731"/>
            <a:ext cx="2957564" cy="1523212"/>
            <a:chOff x="4663731" y="4236731"/>
            <a:chExt cx="2957564" cy="1523212"/>
          </a:xfrm>
        </p:grpSpPr>
        <p:sp>
          <p:nvSpPr>
            <p:cNvPr id="146" name="Shape 4761"/>
            <p:cNvSpPr/>
            <p:nvPr/>
          </p:nvSpPr>
          <p:spPr>
            <a:xfrm>
              <a:off x="4668621" y="4243268"/>
              <a:ext cx="2952674" cy="1516675"/>
            </a:xfrm>
            <a:prstGeom prst="roundRect">
              <a:avLst>
                <a:gd name="adj" fmla="val 7025"/>
              </a:avLst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8" name="Text Placeholder 8">
              <a:extLst>
                <a:ext uri="{FF2B5EF4-FFF2-40B4-BE49-F238E27FC236}">
                  <a16:creationId xmlns:a16="http://schemas.microsoft.com/office/drawing/2014/main" id="{978F8AF7-C44A-1042-BF23-B9246B8CBD00}"/>
                </a:ext>
              </a:extLst>
            </p:cNvPr>
            <p:cNvSpPr txBox="1">
              <a:spLocks/>
            </p:cNvSpPr>
            <p:nvPr/>
          </p:nvSpPr>
          <p:spPr>
            <a:xfrm>
              <a:off x="6360820" y="4427274"/>
              <a:ext cx="1260475" cy="2865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ko-KR" altLang="en-US" sz="1100" b="1" dirty="0">
                  <a:solidFill>
                    <a:schemeClr val="bg1"/>
                  </a:solidFill>
                  <a:latin typeface="Ruda" panose="02000000000000000000" pitchFamily="2" charset="0"/>
                  <a:ea typeface="Fira Sans Book" panose="00000400000000000000" pitchFamily="50" charset="0"/>
                  <a:cs typeface="Clear Sans Light" panose="020B0303030202020304" pitchFamily="34" charset="0"/>
                </a:rPr>
                <a:t>스승의 날</a:t>
              </a:r>
              <a:endParaRPr lang="en-GB" sz="1100" b="1" dirty="0">
                <a:solidFill>
                  <a:schemeClr val="bg1"/>
                </a:solidFill>
                <a:latin typeface="Ruda" panose="02000000000000000000" pitchFamily="2" charset="0"/>
                <a:ea typeface="Fira Sans Book" panose="00000400000000000000" pitchFamily="50" charset="0"/>
                <a:cs typeface="Clear Sans Light" panose="020B0303030202020304" pitchFamily="34" charset="0"/>
              </a:endParaRPr>
            </a:p>
          </p:txBody>
        </p:sp>
        <p:pic>
          <p:nvPicPr>
            <p:cNvPr id="71" name="그림 70">
              <a:extLst>
                <a:ext uri="{FF2B5EF4-FFF2-40B4-BE49-F238E27FC236}">
                  <a16:creationId xmlns:a16="http://schemas.microsoft.com/office/drawing/2014/main" id="{E8289023-2065-D54A-AD92-0619ABCCF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08" t="22876" r="5811" b="12761"/>
            <a:stretch/>
          </p:blipFill>
          <p:spPr>
            <a:xfrm>
              <a:off x="4663731" y="4236731"/>
              <a:ext cx="2092960" cy="152287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584399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/>
        </p:nvSpPr>
        <p:spPr>
          <a:xfrm>
            <a:off x="0" y="0"/>
            <a:ext cx="12192000" cy="391309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6522EE5A-83DB-024C-8F6D-AE572BAA34E0}"/>
              </a:ext>
            </a:extLst>
          </p:cNvPr>
          <p:cNvGrpSpPr/>
          <p:nvPr/>
        </p:nvGrpSpPr>
        <p:grpSpPr>
          <a:xfrm>
            <a:off x="2307360" y="1666441"/>
            <a:ext cx="7342094" cy="3536225"/>
            <a:chOff x="2307360" y="1666441"/>
            <a:chExt cx="7342094" cy="3536225"/>
          </a:xfrm>
        </p:grpSpPr>
        <p:grpSp>
          <p:nvGrpSpPr>
            <p:cNvPr id="2" name="Group 1"/>
            <p:cNvGrpSpPr/>
            <p:nvPr/>
          </p:nvGrpSpPr>
          <p:grpSpPr>
            <a:xfrm>
              <a:off x="2602920" y="1666441"/>
              <a:ext cx="6744281" cy="3536225"/>
              <a:chOff x="2602920" y="1666441"/>
              <a:chExt cx="6744281" cy="3536225"/>
            </a:xfrm>
          </p:grpSpPr>
          <p:grpSp>
            <p:nvGrpSpPr>
              <p:cNvPr id="91" name="Group 90"/>
              <p:cNvGrpSpPr/>
              <p:nvPr/>
            </p:nvGrpSpPr>
            <p:grpSpPr>
              <a:xfrm>
                <a:off x="2602920" y="1666441"/>
                <a:ext cx="6744281" cy="3536225"/>
                <a:chOff x="4374837" y="3321837"/>
                <a:chExt cx="2929290" cy="1535913"/>
              </a:xfrm>
            </p:grpSpPr>
            <p:sp>
              <p:nvSpPr>
                <p:cNvPr id="92" name="Freeform 67"/>
                <p:cNvSpPr>
                  <a:spLocks/>
                </p:cNvSpPr>
                <p:nvPr/>
              </p:nvSpPr>
              <p:spPr bwMode="auto">
                <a:xfrm>
                  <a:off x="4761726" y="3321837"/>
                  <a:ext cx="2161333" cy="1454464"/>
                </a:xfrm>
                <a:custGeom>
                  <a:avLst/>
                  <a:gdLst>
                    <a:gd name="T0" fmla="*/ 966 w 966"/>
                    <a:gd name="T1" fmla="*/ 621 h 650"/>
                    <a:gd name="T2" fmla="*/ 944 w 966"/>
                    <a:gd name="T3" fmla="*/ 650 h 650"/>
                    <a:gd name="T4" fmla="*/ 23 w 966"/>
                    <a:gd name="T5" fmla="*/ 650 h 650"/>
                    <a:gd name="T6" fmla="*/ 0 w 966"/>
                    <a:gd name="T7" fmla="*/ 621 h 650"/>
                    <a:gd name="T8" fmla="*/ 0 w 966"/>
                    <a:gd name="T9" fmla="*/ 29 h 650"/>
                    <a:gd name="T10" fmla="*/ 23 w 966"/>
                    <a:gd name="T11" fmla="*/ 0 h 650"/>
                    <a:gd name="T12" fmla="*/ 944 w 966"/>
                    <a:gd name="T13" fmla="*/ 0 h 650"/>
                    <a:gd name="T14" fmla="*/ 966 w 966"/>
                    <a:gd name="T15" fmla="*/ 29 h 650"/>
                    <a:gd name="T16" fmla="*/ 966 w 966"/>
                    <a:gd name="T17" fmla="*/ 621 h 6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66" h="650">
                      <a:moveTo>
                        <a:pt x="966" y="621"/>
                      </a:moveTo>
                      <a:cubicBezTo>
                        <a:pt x="966" y="637"/>
                        <a:pt x="956" y="650"/>
                        <a:pt x="944" y="650"/>
                      </a:cubicBezTo>
                      <a:cubicBezTo>
                        <a:pt x="23" y="650"/>
                        <a:pt x="23" y="650"/>
                        <a:pt x="23" y="650"/>
                      </a:cubicBezTo>
                      <a:cubicBezTo>
                        <a:pt x="10" y="650"/>
                        <a:pt x="0" y="637"/>
                        <a:pt x="0" y="62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0" y="0"/>
                        <a:pt x="23" y="0"/>
                      </a:cubicBezTo>
                      <a:cubicBezTo>
                        <a:pt x="944" y="0"/>
                        <a:pt x="944" y="0"/>
                        <a:pt x="944" y="0"/>
                      </a:cubicBezTo>
                      <a:cubicBezTo>
                        <a:pt x="956" y="0"/>
                        <a:pt x="966" y="13"/>
                        <a:pt x="966" y="29"/>
                      </a:cubicBezTo>
                      <a:lnTo>
                        <a:pt x="966" y="6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93" name="Rectangle 68"/>
                <p:cNvSpPr>
                  <a:spLocks noChangeArrowheads="1"/>
                </p:cNvSpPr>
                <p:nvPr/>
              </p:nvSpPr>
              <p:spPr bwMode="auto">
                <a:xfrm>
                  <a:off x="4848992" y="3397469"/>
                  <a:ext cx="1992615" cy="1233385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94" name="Freeform 69"/>
                <p:cNvSpPr>
                  <a:spLocks/>
                </p:cNvSpPr>
                <p:nvPr/>
              </p:nvSpPr>
              <p:spPr bwMode="auto">
                <a:xfrm>
                  <a:off x="4374837" y="4787935"/>
                  <a:ext cx="2914745" cy="69815"/>
                </a:xfrm>
                <a:custGeom>
                  <a:avLst/>
                  <a:gdLst>
                    <a:gd name="T0" fmla="*/ 8 w 1302"/>
                    <a:gd name="T1" fmla="*/ 4 h 32"/>
                    <a:gd name="T2" fmla="*/ 57 w 1302"/>
                    <a:gd name="T3" fmla="*/ 32 h 32"/>
                    <a:gd name="T4" fmla="*/ 1252 w 1302"/>
                    <a:gd name="T5" fmla="*/ 32 h 32"/>
                    <a:gd name="T6" fmla="*/ 1302 w 1302"/>
                    <a:gd name="T7" fmla="*/ 10 h 32"/>
                    <a:gd name="T8" fmla="*/ 1302 w 1302"/>
                    <a:gd name="T9" fmla="*/ 0 h 32"/>
                    <a:gd name="T10" fmla="*/ 8 w 1302"/>
                    <a:gd name="T11" fmla="*/ 4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02" h="32">
                      <a:moveTo>
                        <a:pt x="8" y="4"/>
                      </a:moveTo>
                      <a:cubicBezTo>
                        <a:pt x="8" y="4"/>
                        <a:pt x="0" y="19"/>
                        <a:pt x="57" y="32"/>
                      </a:cubicBezTo>
                      <a:cubicBezTo>
                        <a:pt x="1252" y="32"/>
                        <a:pt x="1252" y="32"/>
                        <a:pt x="1252" y="32"/>
                      </a:cubicBezTo>
                      <a:cubicBezTo>
                        <a:pt x="1252" y="32"/>
                        <a:pt x="1292" y="29"/>
                        <a:pt x="1302" y="10"/>
                      </a:cubicBezTo>
                      <a:cubicBezTo>
                        <a:pt x="1302" y="0"/>
                        <a:pt x="1302" y="0"/>
                        <a:pt x="1302" y="0"/>
                      </a:cubicBez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5F67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pic>
              <p:nvPicPr>
                <p:cNvPr id="95" name="Picture 70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83565" y="4721030"/>
                  <a:ext cx="2920562" cy="1076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6" name="Freeform 71"/>
                <p:cNvSpPr>
                  <a:spLocks/>
                </p:cNvSpPr>
                <p:nvPr/>
              </p:nvSpPr>
              <p:spPr bwMode="auto">
                <a:xfrm>
                  <a:off x="7051049" y="4767572"/>
                  <a:ext cx="107631" cy="11636"/>
                </a:xfrm>
                <a:custGeom>
                  <a:avLst/>
                  <a:gdLst>
                    <a:gd name="T0" fmla="*/ 48 w 48"/>
                    <a:gd name="T1" fmla="*/ 2 h 5"/>
                    <a:gd name="T2" fmla="*/ 46 w 48"/>
                    <a:gd name="T3" fmla="*/ 5 h 5"/>
                    <a:gd name="T4" fmla="*/ 2 w 48"/>
                    <a:gd name="T5" fmla="*/ 5 h 5"/>
                    <a:gd name="T6" fmla="*/ 0 w 48"/>
                    <a:gd name="T7" fmla="*/ 2 h 5"/>
                    <a:gd name="T8" fmla="*/ 2 w 48"/>
                    <a:gd name="T9" fmla="*/ 0 h 5"/>
                    <a:gd name="T10" fmla="*/ 46 w 48"/>
                    <a:gd name="T11" fmla="*/ 0 h 5"/>
                    <a:gd name="T12" fmla="*/ 48 w 48"/>
                    <a:gd name="T13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5">
                      <a:moveTo>
                        <a:pt x="48" y="2"/>
                      </a:moveTo>
                      <a:cubicBezTo>
                        <a:pt x="48" y="4"/>
                        <a:pt x="47" y="5"/>
                        <a:pt x="46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1" y="5"/>
                        <a:pt x="0" y="4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7" y="0"/>
                        <a:pt x="48" y="1"/>
                        <a:pt x="48" y="2"/>
                      </a:cubicBezTo>
                      <a:close/>
                    </a:path>
                  </a:pathLst>
                </a:custGeom>
                <a:solidFill>
                  <a:srgbClr val="5F67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pic>
              <p:nvPicPr>
                <p:cNvPr id="97" name="Picture 7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25675" y="4723939"/>
                  <a:ext cx="430521" cy="610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8" name="Picture 7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25675" y="4721030"/>
                  <a:ext cx="46543" cy="552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9" name="Picture 74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57675" y="4723939"/>
                  <a:ext cx="395614" cy="610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0" name="Picture 75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30017" y="4721030"/>
                  <a:ext cx="20363" cy="20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4" name="Freeform 46"/>
              <p:cNvSpPr>
                <a:spLocks/>
              </p:cNvSpPr>
              <p:nvPr/>
            </p:nvSpPr>
            <p:spPr bwMode="auto">
              <a:xfrm>
                <a:off x="3694597" y="1838289"/>
                <a:ext cx="4587718" cy="2841981"/>
              </a:xfrm>
              <a:custGeom>
                <a:avLst/>
                <a:gdLst>
                  <a:gd name="T0" fmla="*/ 2513 w 2513"/>
                  <a:gd name="T1" fmla="*/ 0 h 1561"/>
                  <a:gd name="T2" fmla="*/ 0 w 2513"/>
                  <a:gd name="T3" fmla="*/ 0 h 1561"/>
                  <a:gd name="T4" fmla="*/ 0 w 2513"/>
                  <a:gd name="T5" fmla="*/ 1561 h 1561"/>
                  <a:gd name="T6" fmla="*/ 2513 w 2513"/>
                  <a:gd name="T7" fmla="*/ 0 h 1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13" h="1561">
                    <a:moveTo>
                      <a:pt x="2513" y="0"/>
                    </a:moveTo>
                    <a:lnTo>
                      <a:pt x="0" y="0"/>
                    </a:lnTo>
                    <a:lnTo>
                      <a:pt x="0" y="1561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chemeClr val="bg1">
                  <a:alpha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2307360" y="2540124"/>
              <a:ext cx="7342094" cy="14014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ja-JP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Ruda" panose="02000000000000000000" pitchFamily="2" charset="0"/>
                  <a:cs typeface="Clear Sans Light" panose="020B0303030202020304" pitchFamily="34" charset="0"/>
                  <a:sym typeface="U.S. 101" charset="0"/>
                </a:rPr>
                <a:t>“</a:t>
              </a: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da" panose="02000000000000000000" pitchFamily="2" charset="0"/>
                  <a:cs typeface="Clear Sans Light" panose="020B0303030202020304" pitchFamily="34" charset="0"/>
                  <a:sym typeface="U.S. 101" charset="0"/>
                </a:rPr>
                <a:t> </a:t>
              </a: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da" panose="02000000000000000000" pitchFamily="2" charset="0"/>
                  <a:cs typeface="Clear Sans Light" panose="020B0303030202020304" pitchFamily="34" charset="0"/>
                  <a:sym typeface="U.S. 101" charset="0"/>
                </a:rPr>
                <a:t>연구실에서 또 만나요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da" panose="02000000000000000000" pitchFamily="2" charset="0"/>
                  <a:cs typeface="Clear Sans Light" panose="020B0303030202020304" pitchFamily="34" charset="0"/>
                  <a:sym typeface="U.S. 101" charset="0"/>
                </a:rPr>
                <a:t>!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da" panose="02000000000000000000" pitchFamily="2" charset="0"/>
                  <a:cs typeface="Clear Sans Light" panose="020B0303030202020304" pitchFamily="34" charset="0"/>
                  <a:sym typeface="U.S. 101" charset="0"/>
                </a:rPr>
                <a:t>기다릴게요 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da" panose="02000000000000000000" pitchFamily="2" charset="0"/>
                  <a:cs typeface="Clear Sans Light" panose="020B0303030202020304" pitchFamily="34" charset="0"/>
                  <a:sym typeface="U.S. 101" charset="0"/>
                </a:rPr>
                <a:t>~</a:t>
              </a: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da" panose="02000000000000000000" pitchFamily="2" charset="0"/>
                  <a:cs typeface="Clear Sans Light" panose="020B0303030202020304" pitchFamily="34" charset="0"/>
                  <a:sym typeface="U.S. 101" charset="0"/>
                </a:rPr>
                <a:t> </a:t>
              </a:r>
              <a:r>
                <a:rPr lang="ko-KR" alt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da" panose="02000000000000000000" pitchFamily="2" charset="0"/>
                  <a:cs typeface="Clear Sans Light" panose="020B0303030202020304" pitchFamily="34" charset="0"/>
                  <a:sym typeface="U.S. 101" charset="0"/>
                </a:rPr>
                <a:t>🥰😍</a:t>
              </a: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da" panose="02000000000000000000" pitchFamily="2" charset="0"/>
                  <a:cs typeface="Clear Sans Light" panose="020B0303030202020304" pitchFamily="34" charset="0"/>
                  <a:sym typeface="U.S. 101" charset="0"/>
                </a:rPr>
                <a:t> </a:t>
              </a:r>
              <a:r>
                <a:rPr lang="ja-JP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da" panose="02000000000000000000" pitchFamily="2" charset="0"/>
                  <a:cs typeface="Clear Sans Light" panose="020B0303030202020304" pitchFamily="34" charset="0"/>
                  <a:sym typeface="U.S. 101" charset="0"/>
                </a:rPr>
                <a:t>”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uda" panose="02000000000000000000" pitchFamily="2" charset="0"/>
                <a:cs typeface="Clear Sans Light" panose="020B0303030202020304" pitchFamily="34" charset="0"/>
                <a:sym typeface="U.S. 101" charset="0"/>
              </a:endParaRP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42AF82DA-B117-5343-BBC5-15486C3A0EF4}"/>
              </a:ext>
            </a:extLst>
          </p:cNvPr>
          <p:cNvGrpSpPr/>
          <p:nvPr/>
        </p:nvGrpSpPr>
        <p:grpSpPr>
          <a:xfrm>
            <a:off x="4053" y="6191743"/>
            <a:ext cx="1427836" cy="666257"/>
            <a:chOff x="4053" y="6191743"/>
            <a:chExt cx="1427836" cy="666257"/>
          </a:xfrm>
        </p:grpSpPr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CBE27004-32B2-D949-86ED-27919617D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" y="6191743"/>
              <a:ext cx="643647" cy="6662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EB8BA58-B1D4-1345-BCE7-F19A302D8C53}"/>
                </a:ext>
              </a:extLst>
            </p:cNvPr>
            <p:cNvSpPr txBox="1"/>
            <p:nvPr/>
          </p:nvSpPr>
          <p:spPr>
            <a:xfrm>
              <a:off x="647700" y="6340205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b="1" dirty="0">
                  <a:solidFill>
                    <a:schemeClr val="accent6">
                      <a:lumMod val="75000"/>
                    </a:schemeClr>
                  </a:solidFill>
                  <a:latin typeface="Bradley Hand" pitchFamily="2" charset="0"/>
                  <a:ea typeface="Apple Color Emoji" pitchFamily="2" charset="0"/>
                </a:rPr>
                <a:t>DSPL</a:t>
              </a:r>
              <a:endParaRPr kumimoji="1" lang="ko-KR" altLang="en-US" b="1" dirty="0">
                <a:solidFill>
                  <a:schemeClr val="accent6">
                    <a:lumMod val="75000"/>
                  </a:schemeClr>
                </a:solidFill>
                <a:latin typeface="Bradley Han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744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66EEFED8-EF63-994D-9DD2-CF78E5BBE3A7}"/>
              </a:ext>
            </a:extLst>
          </p:cNvPr>
          <p:cNvGrpSpPr/>
          <p:nvPr/>
        </p:nvGrpSpPr>
        <p:grpSpPr>
          <a:xfrm>
            <a:off x="6115116" y="3717130"/>
            <a:ext cx="3806125" cy="1735525"/>
            <a:chOff x="6115116" y="3717130"/>
            <a:chExt cx="3806125" cy="1735525"/>
          </a:xfrm>
        </p:grpSpPr>
        <p:grpSp>
          <p:nvGrpSpPr>
            <p:cNvPr id="11" name="Group 10"/>
            <p:cNvGrpSpPr/>
            <p:nvPr/>
          </p:nvGrpSpPr>
          <p:grpSpPr>
            <a:xfrm>
              <a:off x="6115116" y="3717130"/>
              <a:ext cx="3806125" cy="1735525"/>
              <a:chOff x="6115116" y="3717130"/>
              <a:chExt cx="3806125" cy="173552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6115119" y="3717130"/>
                <a:ext cx="3806122" cy="329597"/>
                <a:chOff x="6115119" y="3717130"/>
                <a:chExt cx="3806122" cy="329597"/>
              </a:xfrm>
            </p:grpSpPr>
            <p:sp>
              <p:nvSpPr>
                <p:cNvPr id="123" name="Rectangle 122"/>
                <p:cNvSpPr/>
                <p:nvPr/>
              </p:nvSpPr>
              <p:spPr>
                <a:xfrm>
                  <a:off x="6115119" y="3717130"/>
                  <a:ext cx="889667" cy="153888"/>
                </a:xfrm>
                <a:prstGeom prst="rect">
                  <a:avLst/>
                </a:prstGeom>
              </p:spPr>
              <p:txBody>
                <a:bodyPr wrap="none" lIns="0" tIns="0" rIns="0" bIns="0" anchor="ctr">
                  <a:spAutoFit/>
                </a:bodyPr>
                <a:lstStyle/>
                <a:p>
                  <a:r>
                    <a:rPr lang="ko-KR" alt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Ruda" panose="02000000000000000000" pitchFamily="2" charset="0"/>
                    </a:rPr>
                    <a:t>수학 증명 </a:t>
                  </a:r>
                  <a:r>
                    <a:rPr lang="en-US" altLang="ko-KR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Ruda" panose="02000000000000000000" pitchFamily="2" charset="0"/>
                    </a:rPr>
                    <a:t>,</a:t>
                  </a:r>
                  <a:r>
                    <a:rPr lang="ko-KR" alt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Ruda" panose="02000000000000000000" pitchFamily="2" charset="0"/>
                    </a:rPr>
                    <a:t> 코딩</a:t>
                  </a:r>
                  <a:endParaRPr lang="en-US" sz="1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uda" panose="02000000000000000000" pitchFamily="2" charset="0"/>
                  </a:endParaRPr>
                </a:p>
              </p:txBody>
            </p:sp>
            <p:sp>
              <p:nvSpPr>
                <p:cNvPr id="126" name="Rounded Rectangle 125"/>
                <p:cNvSpPr/>
                <p:nvPr/>
              </p:nvSpPr>
              <p:spPr>
                <a:xfrm rot="10800000" flipV="1">
                  <a:off x="6115122" y="3906372"/>
                  <a:ext cx="3806119" cy="140355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0"/>
                <a:lstStyle/>
                <a:p>
                  <a:pPr algn="ctr"/>
                  <a:endParaRPr lang="en-US" sz="1800" dirty="0">
                    <a:latin typeface="FontAwesome" pitchFamily="2" charset="0"/>
                  </a:endParaRPr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6115116" y="4187289"/>
                <a:ext cx="3806125" cy="342197"/>
                <a:chOff x="6115116" y="4187289"/>
                <a:chExt cx="3806125" cy="342197"/>
              </a:xfrm>
            </p:grpSpPr>
            <p:sp>
              <p:nvSpPr>
                <p:cNvPr id="129" name="Rectangle 128"/>
                <p:cNvSpPr/>
                <p:nvPr/>
              </p:nvSpPr>
              <p:spPr>
                <a:xfrm>
                  <a:off x="6115116" y="4187289"/>
                  <a:ext cx="670055" cy="153888"/>
                </a:xfrm>
                <a:prstGeom prst="rect">
                  <a:avLst/>
                </a:prstGeom>
              </p:spPr>
              <p:txBody>
                <a:bodyPr wrap="none" lIns="0" tIns="0" rIns="0" bIns="0" anchor="ctr">
                  <a:spAutoFit/>
                </a:bodyPr>
                <a:lstStyle/>
                <a:p>
                  <a:r>
                    <a:rPr lang="ko-KR" alt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Ruda" panose="02000000000000000000" pitchFamily="2" charset="0"/>
                    </a:rPr>
                    <a:t>과제 내주기</a:t>
                  </a:r>
                  <a:endParaRPr lang="en-US" altLang="ko-KR" sz="1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uda" panose="02000000000000000000" pitchFamily="2" charset="0"/>
                  </a:endParaRPr>
                </a:p>
              </p:txBody>
            </p:sp>
            <p:sp>
              <p:nvSpPr>
                <p:cNvPr id="132" name="Rounded Rectangle 131"/>
                <p:cNvSpPr/>
                <p:nvPr/>
              </p:nvSpPr>
              <p:spPr>
                <a:xfrm rot="10800000" flipV="1">
                  <a:off x="6115116" y="4389132"/>
                  <a:ext cx="3806125" cy="140354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0"/>
                <a:lstStyle/>
                <a:p>
                  <a:pPr algn="ctr"/>
                  <a:endParaRPr lang="en-US" sz="1800" dirty="0">
                    <a:latin typeface="FontAwesome" pitchFamily="2" charset="0"/>
                  </a:endParaRPr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6115116" y="4670044"/>
                <a:ext cx="3806125" cy="328076"/>
                <a:chOff x="6115116" y="4670044"/>
                <a:chExt cx="3806125" cy="328076"/>
              </a:xfrm>
            </p:grpSpPr>
            <p:sp>
              <p:nvSpPr>
                <p:cNvPr id="135" name="Rectangle 134"/>
                <p:cNvSpPr/>
                <p:nvPr/>
              </p:nvSpPr>
              <p:spPr>
                <a:xfrm>
                  <a:off x="6115116" y="4670044"/>
                  <a:ext cx="955390" cy="153888"/>
                </a:xfrm>
                <a:prstGeom prst="rect">
                  <a:avLst/>
                </a:prstGeom>
              </p:spPr>
              <p:txBody>
                <a:bodyPr wrap="none" lIns="0" tIns="0" rIns="0" bIns="0" anchor="ctr">
                  <a:spAutoFit/>
                </a:bodyPr>
                <a:lstStyle/>
                <a:p>
                  <a:r>
                    <a:rPr lang="ko-KR" alt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Ruda" panose="02000000000000000000" pitchFamily="2" charset="0"/>
                    </a:rPr>
                    <a:t>맛있는 회식 하기</a:t>
                  </a:r>
                  <a:endParaRPr lang="en-US" sz="1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uda" panose="02000000000000000000" pitchFamily="2" charset="0"/>
                  </a:endParaRPr>
                </a:p>
              </p:txBody>
            </p:sp>
            <p:sp>
              <p:nvSpPr>
                <p:cNvPr id="138" name="Rounded Rectangle 137"/>
                <p:cNvSpPr/>
                <p:nvPr/>
              </p:nvSpPr>
              <p:spPr>
                <a:xfrm rot="10800000" flipV="1">
                  <a:off x="6115116" y="4857765"/>
                  <a:ext cx="3806125" cy="140355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0"/>
                <a:lstStyle/>
                <a:p>
                  <a:pPr algn="ctr"/>
                  <a:endParaRPr lang="en-US" sz="1800" dirty="0">
                    <a:latin typeface="FontAwesome" pitchFamily="2" charset="0"/>
                  </a:endParaRP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6115116" y="5138684"/>
                <a:ext cx="3806125" cy="313971"/>
                <a:chOff x="6115116" y="5138684"/>
                <a:chExt cx="3806125" cy="313971"/>
              </a:xfrm>
            </p:grpSpPr>
            <p:sp>
              <p:nvSpPr>
                <p:cNvPr id="141" name="Rectangle 140"/>
                <p:cNvSpPr/>
                <p:nvPr/>
              </p:nvSpPr>
              <p:spPr>
                <a:xfrm>
                  <a:off x="6115116" y="5138684"/>
                  <a:ext cx="256480" cy="153888"/>
                </a:xfrm>
                <a:prstGeom prst="rect">
                  <a:avLst/>
                </a:prstGeom>
              </p:spPr>
              <p:txBody>
                <a:bodyPr wrap="none" lIns="0" tIns="0" rIns="0" bIns="0" anchor="ctr">
                  <a:spAutoFit/>
                </a:bodyPr>
                <a:lstStyle/>
                <a:p>
                  <a:r>
                    <a:rPr lang="ko-KR" alt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Ruda" panose="02000000000000000000" pitchFamily="2" charset="0"/>
                    </a:rPr>
                    <a:t>유머</a:t>
                  </a:r>
                  <a:endParaRPr lang="en-US" sz="1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uda" panose="02000000000000000000" pitchFamily="2" charset="0"/>
                  </a:endParaRPr>
                </a:p>
              </p:txBody>
            </p:sp>
            <p:sp>
              <p:nvSpPr>
                <p:cNvPr id="144" name="Rounded Rectangle 143"/>
                <p:cNvSpPr/>
                <p:nvPr/>
              </p:nvSpPr>
              <p:spPr>
                <a:xfrm rot="10800000" flipV="1">
                  <a:off x="6115116" y="5312302"/>
                  <a:ext cx="3806125" cy="140353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0"/>
                <a:lstStyle/>
                <a:p>
                  <a:pPr algn="ctr"/>
                  <a:endParaRPr lang="en-US" sz="1800" dirty="0">
                    <a:latin typeface="FontAwesome" pitchFamily="2" charset="0"/>
                  </a:endParaRPr>
                </a:p>
              </p:txBody>
            </p:sp>
          </p:grpSp>
        </p:grpSp>
        <p:sp>
          <p:nvSpPr>
            <p:cNvPr id="127" name="Rounded Rectangle 126"/>
            <p:cNvSpPr/>
            <p:nvPr/>
          </p:nvSpPr>
          <p:spPr>
            <a:xfrm flipV="1">
              <a:off x="6115131" y="3906370"/>
              <a:ext cx="3714669" cy="14035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0" rIns="0" bIns="0" rtlCol="0" anchor="ctr" anchorCtr="0"/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33" name="Rounded Rectangle 132"/>
            <p:cNvSpPr/>
            <p:nvPr/>
          </p:nvSpPr>
          <p:spPr>
            <a:xfrm flipV="1">
              <a:off x="6115125" y="4389131"/>
              <a:ext cx="3609899" cy="1403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0" rIns="0" bIns="0" rtlCol="0" anchor="ctr" anchorCtr="0"/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39" name="Rounded Rectangle 138"/>
            <p:cNvSpPr/>
            <p:nvPr/>
          </p:nvSpPr>
          <p:spPr>
            <a:xfrm flipV="1">
              <a:off x="6115126" y="4863390"/>
              <a:ext cx="3417494" cy="13473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0" rIns="0" bIns="0" rtlCol="0" anchor="ctr" anchorCtr="0"/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45" name="Rounded Rectangle 144"/>
            <p:cNvSpPr/>
            <p:nvPr/>
          </p:nvSpPr>
          <p:spPr>
            <a:xfrm flipV="1">
              <a:off x="6115123" y="5312301"/>
              <a:ext cx="2576701" cy="140354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0" rIns="0" bIns="0" rtlCol="0" anchor="ctr" anchorCtr="0"/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4" name="Title 1"/>
          <p:cNvSpPr txBox="1">
            <a:spLocks/>
          </p:cNvSpPr>
          <p:nvPr/>
        </p:nvSpPr>
        <p:spPr>
          <a:xfrm>
            <a:off x="1519519" y="685800"/>
            <a:ext cx="9144000" cy="746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ea typeface="Fira Sans Book" panose="00000400000000000000" pitchFamily="50" charset="0"/>
                <a:cs typeface="Clear Sans Light" panose="020B0303030202020304" pitchFamily="34" charset="0"/>
              </a:rPr>
              <a:t>연구실에 오면 매일 뵙게 될 교수님</a:t>
            </a:r>
            <a:endParaRPr lang="en-GB" sz="38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ea typeface="Fira Sans Book" panose="00000400000000000000" pitchFamily="50" charset="0"/>
              <a:cs typeface="Clear Sans Light" panose="020B0303030202020304" pitchFamily="34" charset="0"/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6060243" y="2123009"/>
            <a:ext cx="1462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교수님에 대해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sp>
        <p:nvSpPr>
          <p:cNvPr id="236" name="TextBox 235"/>
          <p:cNvSpPr txBox="1"/>
          <p:nvPr/>
        </p:nvSpPr>
        <p:spPr>
          <a:xfrm>
            <a:off x="5029200" y="2455970"/>
            <a:ext cx="6831873" cy="89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 err="1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Ph.D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in Electrical Engineering and Computer Science: Systems, The University of Michigan, Ann Arbor, USA.</a:t>
            </a:r>
            <a:b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</a:b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M.S. in Control and Instrumentation Engineering, Seoul National University, Seoul, Korea.</a:t>
            </a:r>
            <a:b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</a:b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B.S. in Control and Instrumentation Engineering, Seoul National University, Seoul, Korea.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Lato Light" panose="020F0302020204030203" pitchFamily="34" charset="0"/>
            </a:endParaRPr>
          </a:p>
        </p:txBody>
      </p:sp>
      <p:grpSp>
        <p:nvGrpSpPr>
          <p:cNvPr id="239" name="Group 238"/>
          <p:cNvGrpSpPr/>
          <p:nvPr/>
        </p:nvGrpSpPr>
        <p:grpSpPr>
          <a:xfrm>
            <a:off x="2535516" y="4277623"/>
            <a:ext cx="1575054" cy="394729"/>
            <a:chOff x="1592089" y="4379225"/>
            <a:chExt cx="1575054" cy="394729"/>
          </a:xfrm>
        </p:grpSpPr>
        <p:sp>
          <p:nvSpPr>
            <p:cNvPr id="240" name="Content Placeholder 2"/>
            <p:cNvSpPr txBox="1">
              <a:spLocks noChangeAspect="1"/>
            </p:cNvSpPr>
            <p:nvPr/>
          </p:nvSpPr>
          <p:spPr>
            <a:xfrm>
              <a:off x="1592089" y="4422350"/>
              <a:ext cx="1575054" cy="351604"/>
            </a:xfrm>
            <a:prstGeom prst="roundRect">
              <a:avLst/>
            </a:prstGeom>
            <a:solidFill>
              <a:schemeClr val="accent5"/>
            </a:solidFill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sz="1600" dirty="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1722793" y="4379225"/>
              <a:ext cx="1301959" cy="3803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>
                  <a:solidFill>
                    <a:schemeClr val="bg1"/>
                  </a:solidFill>
                  <a:latin typeface="Ruda" panose="02000000000000000000" pitchFamily="2" charset="0"/>
                  <a:cs typeface="Clear Sans" panose="020B0503030202020304" pitchFamily="34" charset="0"/>
                </a:rPr>
                <a:t>김정태 교수님</a:t>
              </a:r>
              <a:endParaRPr lang="en-US" sz="1400" b="1" dirty="0">
                <a:solidFill>
                  <a:schemeClr val="bg1"/>
                </a:solidFill>
                <a:latin typeface="Ruda" panose="02000000000000000000" pitchFamily="2" charset="0"/>
                <a:cs typeface="Clear Sans" panose="020B0503030202020304" pitchFamily="34" charset="0"/>
              </a:endParaRPr>
            </a:p>
          </p:txBody>
        </p:sp>
      </p:grpSp>
      <p:sp>
        <p:nvSpPr>
          <p:cNvPr id="243" name="TextBox 242"/>
          <p:cNvSpPr txBox="1"/>
          <p:nvPr/>
        </p:nvSpPr>
        <p:spPr>
          <a:xfrm>
            <a:off x="2435244" y="4666719"/>
            <a:ext cx="1743075" cy="382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jtkim@ewha.ac.kr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 pitchFamily="34" charset="0"/>
              <a:cs typeface="Clear Sans Light" panose="020B0303030202020304" pitchFamily="34" charset="0"/>
            </a:endParaRPr>
          </a:p>
        </p:txBody>
      </p:sp>
      <p:pic>
        <p:nvPicPr>
          <p:cNvPr id="51" name="Picture 20" descr="김정태교수님">
            <a:extLst>
              <a:ext uri="{FF2B5EF4-FFF2-40B4-BE49-F238E27FC236}">
                <a16:creationId xmlns:a16="http://schemas.microsoft.com/office/drawing/2014/main" id="{9CFB729A-6C90-054A-AD3E-53BEA148E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8534" t="1091" r="13233" b="33618"/>
          <a:stretch/>
        </p:blipFill>
        <p:spPr bwMode="auto">
          <a:xfrm>
            <a:off x="2456079" y="1666898"/>
            <a:ext cx="1722240" cy="234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" name="그룹 51">
            <a:extLst>
              <a:ext uri="{FF2B5EF4-FFF2-40B4-BE49-F238E27FC236}">
                <a16:creationId xmlns:a16="http://schemas.microsoft.com/office/drawing/2014/main" id="{26C3492B-9C01-AB4A-B56F-5C301FC33467}"/>
              </a:ext>
            </a:extLst>
          </p:cNvPr>
          <p:cNvGrpSpPr/>
          <p:nvPr/>
        </p:nvGrpSpPr>
        <p:grpSpPr>
          <a:xfrm>
            <a:off x="4053" y="6191743"/>
            <a:ext cx="1427836" cy="666257"/>
            <a:chOff x="4053" y="6191743"/>
            <a:chExt cx="1427836" cy="666257"/>
          </a:xfrm>
        </p:grpSpPr>
        <p:pic>
          <p:nvPicPr>
            <p:cNvPr id="53" name="그림 52">
              <a:extLst>
                <a:ext uri="{FF2B5EF4-FFF2-40B4-BE49-F238E27FC236}">
                  <a16:creationId xmlns:a16="http://schemas.microsoft.com/office/drawing/2014/main" id="{734C61F9-C97B-AA47-97D6-B4E8551A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" y="6191743"/>
              <a:ext cx="643647" cy="666257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BAC9009-4E87-6F4B-A93A-175397EAFD76}"/>
                </a:ext>
              </a:extLst>
            </p:cNvPr>
            <p:cNvSpPr txBox="1"/>
            <p:nvPr/>
          </p:nvSpPr>
          <p:spPr>
            <a:xfrm>
              <a:off x="647700" y="6340205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b="1" dirty="0">
                  <a:solidFill>
                    <a:schemeClr val="accent6">
                      <a:lumMod val="75000"/>
                    </a:schemeClr>
                  </a:solidFill>
                  <a:latin typeface="Bradley Hand" pitchFamily="2" charset="0"/>
                  <a:ea typeface="Apple Color Emoji" pitchFamily="2" charset="0"/>
                </a:rPr>
                <a:t>DSPL</a:t>
              </a:r>
              <a:endParaRPr kumimoji="1" lang="ko-KR" altLang="en-US" b="1" dirty="0">
                <a:solidFill>
                  <a:schemeClr val="accent6">
                    <a:lumMod val="75000"/>
                  </a:schemeClr>
                </a:solidFill>
                <a:latin typeface="Bradley Han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8995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46297" y="3662443"/>
            <a:ext cx="2319338" cy="2319337"/>
            <a:chOff x="3746297" y="3662443"/>
            <a:chExt cx="2319338" cy="2319337"/>
          </a:xfrm>
        </p:grpSpPr>
        <p:sp>
          <p:nvSpPr>
            <p:cNvPr id="32" name="Freeform 240"/>
            <p:cNvSpPr>
              <a:spLocks noEditPoints="1"/>
            </p:cNvSpPr>
            <p:nvPr/>
          </p:nvSpPr>
          <p:spPr bwMode="auto">
            <a:xfrm>
              <a:off x="3746297" y="3662443"/>
              <a:ext cx="2319338" cy="2319337"/>
            </a:xfrm>
            <a:custGeom>
              <a:avLst/>
              <a:gdLst>
                <a:gd name="T0" fmla="*/ 1840 w 1840"/>
                <a:gd name="T1" fmla="*/ 964 h 1840"/>
                <a:gd name="T2" fmla="*/ 1682 w 1840"/>
                <a:gd name="T3" fmla="*/ 808 h 1840"/>
                <a:gd name="T4" fmla="*/ 1791 w 1840"/>
                <a:gd name="T5" fmla="*/ 614 h 1840"/>
                <a:gd name="T6" fmla="*/ 1578 w 1840"/>
                <a:gd name="T7" fmla="*/ 521 h 1840"/>
                <a:gd name="T8" fmla="*/ 1602 w 1840"/>
                <a:gd name="T9" fmla="*/ 301 h 1840"/>
                <a:gd name="T10" fmla="*/ 1379 w 1840"/>
                <a:gd name="T11" fmla="*/ 303 h 1840"/>
                <a:gd name="T12" fmla="*/ 1318 w 1840"/>
                <a:gd name="T13" fmla="*/ 90 h 1840"/>
                <a:gd name="T14" fmla="*/ 1103 w 1840"/>
                <a:gd name="T15" fmla="*/ 173 h 1840"/>
                <a:gd name="T16" fmla="*/ 964 w 1840"/>
                <a:gd name="T17" fmla="*/ 0 h 1840"/>
                <a:gd name="T18" fmla="*/ 808 w 1840"/>
                <a:gd name="T19" fmla="*/ 159 h 1840"/>
                <a:gd name="T20" fmla="*/ 613 w 1840"/>
                <a:gd name="T21" fmla="*/ 49 h 1840"/>
                <a:gd name="T22" fmla="*/ 521 w 1840"/>
                <a:gd name="T23" fmla="*/ 262 h 1840"/>
                <a:gd name="T24" fmla="*/ 301 w 1840"/>
                <a:gd name="T25" fmla="*/ 239 h 1840"/>
                <a:gd name="T26" fmla="*/ 303 w 1840"/>
                <a:gd name="T27" fmla="*/ 461 h 1840"/>
                <a:gd name="T28" fmla="*/ 89 w 1840"/>
                <a:gd name="T29" fmla="*/ 522 h 1840"/>
                <a:gd name="T30" fmla="*/ 173 w 1840"/>
                <a:gd name="T31" fmla="*/ 737 h 1840"/>
                <a:gd name="T32" fmla="*/ 0 w 1840"/>
                <a:gd name="T33" fmla="*/ 877 h 1840"/>
                <a:gd name="T34" fmla="*/ 159 w 1840"/>
                <a:gd name="T35" fmla="*/ 1032 h 1840"/>
                <a:gd name="T36" fmla="*/ 49 w 1840"/>
                <a:gd name="T37" fmla="*/ 1227 h 1840"/>
                <a:gd name="T38" fmla="*/ 262 w 1840"/>
                <a:gd name="T39" fmla="*/ 1320 h 1840"/>
                <a:gd name="T40" fmla="*/ 239 w 1840"/>
                <a:gd name="T41" fmla="*/ 1540 h 1840"/>
                <a:gd name="T42" fmla="*/ 461 w 1840"/>
                <a:gd name="T43" fmla="*/ 1538 h 1840"/>
                <a:gd name="T44" fmla="*/ 522 w 1840"/>
                <a:gd name="T45" fmla="*/ 1751 h 1840"/>
                <a:gd name="T46" fmla="*/ 737 w 1840"/>
                <a:gd name="T47" fmla="*/ 1668 h 1840"/>
                <a:gd name="T48" fmla="*/ 876 w 1840"/>
                <a:gd name="T49" fmla="*/ 1840 h 1840"/>
                <a:gd name="T50" fmla="*/ 1032 w 1840"/>
                <a:gd name="T51" fmla="*/ 1682 h 1840"/>
                <a:gd name="T52" fmla="*/ 1227 w 1840"/>
                <a:gd name="T53" fmla="*/ 1791 h 1840"/>
                <a:gd name="T54" fmla="*/ 1319 w 1840"/>
                <a:gd name="T55" fmla="*/ 1579 h 1840"/>
                <a:gd name="T56" fmla="*/ 1540 w 1840"/>
                <a:gd name="T57" fmla="*/ 1602 h 1840"/>
                <a:gd name="T58" fmla="*/ 1538 w 1840"/>
                <a:gd name="T59" fmla="*/ 1380 h 1840"/>
                <a:gd name="T60" fmla="*/ 1751 w 1840"/>
                <a:gd name="T61" fmla="*/ 1318 h 1840"/>
                <a:gd name="T62" fmla="*/ 1668 w 1840"/>
                <a:gd name="T63" fmla="*/ 1104 h 1840"/>
                <a:gd name="T64" fmla="*/ 1081 w 1840"/>
                <a:gd name="T65" fmla="*/ 1490 h 1840"/>
                <a:gd name="T66" fmla="*/ 759 w 1840"/>
                <a:gd name="T67" fmla="*/ 351 h 1840"/>
                <a:gd name="T68" fmla="*/ 1081 w 1840"/>
                <a:gd name="T69" fmla="*/ 1490 h 1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40" h="1840">
                  <a:moveTo>
                    <a:pt x="1827" y="1080"/>
                  </a:moveTo>
                  <a:cubicBezTo>
                    <a:pt x="1840" y="964"/>
                    <a:pt x="1840" y="964"/>
                    <a:pt x="1840" y="964"/>
                  </a:cubicBezTo>
                  <a:cubicBezTo>
                    <a:pt x="1690" y="906"/>
                    <a:pt x="1690" y="906"/>
                    <a:pt x="1690" y="906"/>
                  </a:cubicBezTo>
                  <a:cubicBezTo>
                    <a:pt x="1689" y="874"/>
                    <a:pt x="1687" y="841"/>
                    <a:pt x="1682" y="808"/>
                  </a:cubicBezTo>
                  <a:cubicBezTo>
                    <a:pt x="1823" y="726"/>
                    <a:pt x="1823" y="726"/>
                    <a:pt x="1823" y="726"/>
                  </a:cubicBezTo>
                  <a:cubicBezTo>
                    <a:pt x="1791" y="614"/>
                    <a:pt x="1791" y="614"/>
                    <a:pt x="1791" y="614"/>
                  </a:cubicBezTo>
                  <a:cubicBezTo>
                    <a:pt x="1628" y="618"/>
                    <a:pt x="1628" y="618"/>
                    <a:pt x="1628" y="618"/>
                  </a:cubicBezTo>
                  <a:cubicBezTo>
                    <a:pt x="1614" y="584"/>
                    <a:pt x="1597" y="552"/>
                    <a:pt x="1578" y="521"/>
                  </a:cubicBezTo>
                  <a:cubicBezTo>
                    <a:pt x="1675" y="392"/>
                    <a:pt x="1675" y="392"/>
                    <a:pt x="1675" y="392"/>
                  </a:cubicBezTo>
                  <a:cubicBezTo>
                    <a:pt x="1602" y="301"/>
                    <a:pt x="1602" y="301"/>
                    <a:pt x="1602" y="301"/>
                  </a:cubicBezTo>
                  <a:cubicBezTo>
                    <a:pt x="1455" y="366"/>
                    <a:pt x="1455" y="366"/>
                    <a:pt x="1455" y="366"/>
                  </a:cubicBezTo>
                  <a:cubicBezTo>
                    <a:pt x="1431" y="344"/>
                    <a:pt x="1406" y="322"/>
                    <a:pt x="1379" y="303"/>
                  </a:cubicBezTo>
                  <a:cubicBezTo>
                    <a:pt x="1420" y="147"/>
                    <a:pt x="1420" y="147"/>
                    <a:pt x="1420" y="147"/>
                  </a:cubicBezTo>
                  <a:cubicBezTo>
                    <a:pt x="1318" y="90"/>
                    <a:pt x="1318" y="90"/>
                    <a:pt x="1318" y="90"/>
                  </a:cubicBezTo>
                  <a:cubicBezTo>
                    <a:pt x="1206" y="206"/>
                    <a:pt x="1206" y="206"/>
                    <a:pt x="1206" y="206"/>
                  </a:cubicBezTo>
                  <a:cubicBezTo>
                    <a:pt x="1173" y="193"/>
                    <a:pt x="1139" y="181"/>
                    <a:pt x="1103" y="173"/>
                  </a:cubicBezTo>
                  <a:cubicBezTo>
                    <a:pt x="1080" y="13"/>
                    <a:pt x="1080" y="13"/>
                    <a:pt x="1080" y="13"/>
                  </a:cubicBezTo>
                  <a:cubicBezTo>
                    <a:pt x="964" y="0"/>
                    <a:pt x="964" y="0"/>
                    <a:pt x="964" y="0"/>
                  </a:cubicBezTo>
                  <a:cubicBezTo>
                    <a:pt x="906" y="151"/>
                    <a:pt x="906" y="151"/>
                    <a:pt x="906" y="151"/>
                  </a:cubicBezTo>
                  <a:cubicBezTo>
                    <a:pt x="874" y="151"/>
                    <a:pt x="841" y="154"/>
                    <a:pt x="808" y="159"/>
                  </a:cubicBezTo>
                  <a:cubicBezTo>
                    <a:pt x="726" y="17"/>
                    <a:pt x="726" y="17"/>
                    <a:pt x="726" y="17"/>
                  </a:cubicBezTo>
                  <a:cubicBezTo>
                    <a:pt x="613" y="49"/>
                    <a:pt x="613" y="49"/>
                    <a:pt x="613" y="49"/>
                  </a:cubicBezTo>
                  <a:cubicBezTo>
                    <a:pt x="617" y="213"/>
                    <a:pt x="617" y="213"/>
                    <a:pt x="617" y="213"/>
                  </a:cubicBezTo>
                  <a:cubicBezTo>
                    <a:pt x="584" y="227"/>
                    <a:pt x="552" y="244"/>
                    <a:pt x="521" y="262"/>
                  </a:cubicBezTo>
                  <a:cubicBezTo>
                    <a:pt x="392" y="166"/>
                    <a:pt x="392" y="166"/>
                    <a:pt x="392" y="166"/>
                  </a:cubicBezTo>
                  <a:cubicBezTo>
                    <a:pt x="301" y="239"/>
                    <a:pt x="301" y="239"/>
                    <a:pt x="301" y="239"/>
                  </a:cubicBezTo>
                  <a:cubicBezTo>
                    <a:pt x="366" y="386"/>
                    <a:pt x="366" y="386"/>
                    <a:pt x="366" y="386"/>
                  </a:cubicBezTo>
                  <a:cubicBezTo>
                    <a:pt x="343" y="410"/>
                    <a:pt x="322" y="435"/>
                    <a:pt x="303" y="461"/>
                  </a:cubicBezTo>
                  <a:cubicBezTo>
                    <a:pt x="147" y="420"/>
                    <a:pt x="147" y="420"/>
                    <a:pt x="147" y="420"/>
                  </a:cubicBezTo>
                  <a:cubicBezTo>
                    <a:pt x="89" y="522"/>
                    <a:pt x="89" y="522"/>
                    <a:pt x="89" y="522"/>
                  </a:cubicBezTo>
                  <a:cubicBezTo>
                    <a:pt x="206" y="634"/>
                    <a:pt x="206" y="634"/>
                    <a:pt x="206" y="634"/>
                  </a:cubicBezTo>
                  <a:cubicBezTo>
                    <a:pt x="192" y="668"/>
                    <a:pt x="181" y="702"/>
                    <a:pt x="173" y="737"/>
                  </a:cubicBezTo>
                  <a:cubicBezTo>
                    <a:pt x="13" y="760"/>
                    <a:pt x="13" y="760"/>
                    <a:pt x="13" y="760"/>
                  </a:cubicBezTo>
                  <a:cubicBezTo>
                    <a:pt x="0" y="877"/>
                    <a:pt x="0" y="877"/>
                    <a:pt x="0" y="877"/>
                  </a:cubicBezTo>
                  <a:cubicBezTo>
                    <a:pt x="151" y="934"/>
                    <a:pt x="151" y="934"/>
                    <a:pt x="151" y="934"/>
                  </a:cubicBezTo>
                  <a:cubicBezTo>
                    <a:pt x="151" y="967"/>
                    <a:pt x="154" y="1000"/>
                    <a:pt x="159" y="1032"/>
                  </a:cubicBezTo>
                  <a:cubicBezTo>
                    <a:pt x="17" y="1115"/>
                    <a:pt x="17" y="1115"/>
                    <a:pt x="17" y="1115"/>
                  </a:cubicBezTo>
                  <a:cubicBezTo>
                    <a:pt x="49" y="1227"/>
                    <a:pt x="49" y="1227"/>
                    <a:pt x="49" y="1227"/>
                  </a:cubicBezTo>
                  <a:cubicBezTo>
                    <a:pt x="212" y="1223"/>
                    <a:pt x="212" y="1223"/>
                    <a:pt x="212" y="1223"/>
                  </a:cubicBezTo>
                  <a:cubicBezTo>
                    <a:pt x="227" y="1257"/>
                    <a:pt x="243" y="1289"/>
                    <a:pt x="262" y="1320"/>
                  </a:cubicBezTo>
                  <a:cubicBezTo>
                    <a:pt x="166" y="1449"/>
                    <a:pt x="166" y="1449"/>
                    <a:pt x="166" y="1449"/>
                  </a:cubicBezTo>
                  <a:cubicBezTo>
                    <a:pt x="239" y="1540"/>
                    <a:pt x="239" y="1540"/>
                    <a:pt x="239" y="1540"/>
                  </a:cubicBezTo>
                  <a:cubicBezTo>
                    <a:pt x="386" y="1474"/>
                    <a:pt x="386" y="1474"/>
                    <a:pt x="386" y="1474"/>
                  </a:cubicBezTo>
                  <a:cubicBezTo>
                    <a:pt x="410" y="1497"/>
                    <a:pt x="435" y="1518"/>
                    <a:pt x="461" y="1538"/>
                  </a:cubicBezTo>
                  <a:cubicBezTo>
                    <a:pt x="420" y="1694"/>
                    <a:pt x="420" y="1694"/>
                    <a:pt x="420" y="1694"/>
                  </a:cubicBezTo>
                  <a:cubicBezTo>
                    <a:pt x="522" y="1751"/>
                    <a:pt x="522" y="1751"/>
                    <a:pt x="522" y="1751"/>
                  </a:cubicBezTo>
                  <a:cubicBezTo>
                    <a:pt x="634" y="1635"/>
                    <a:pt x="634" y="1635"/>
                    <a:pt x="634" y="1635"/>
                  </a:cubicBezTo>
                  <a:cubicBezTo>
                    <a:pt x="667" y="1648"/>
                    <a:pt x="702" y="1659"/>
                    <a:pt x="737" y="1668"/>
                  </a:cubicBezTo>
                  <a:cubicBezTo>
                    <a:pt x="760" y="1827"/>
                    <a:pt x="760" y="1827"/>
                    <a:pt x="760" y="1827"/>
                  </a:cubicBezTo>
                  <a:cubicBezTo>
                    <a:pt x="876" y="1840"/>
                    <a:pt x="876" y="1840"/>
                    <a:pt x="876" y="1840"/>
                  </a:cubicBezTo>
                  <a:cubicBezTo>
                    <a:pt x="934" y="1690"/>
                    <a:pt x="934" y="1690"/>
                    <a:pt x="934" y="1690"/>
                  </a:cubicBezTo>
                  <a:cubicBezTo>
                    <a:pt x="967" y="1689"/>
                    <a:pt x="1000" y="1687"/>
                    <a:pt x="1032" y="1682"/>
                  </a:cubicBezTo>
                  <a:cubicBezTo>
                    <a:pt x="1114" y="1823"/>
                    <a:pt x="1114" y="1823"/>
                    <a:pt x="1114" y="1823"/>
                  </a:cubicBezTo>
                  <a:cubicBezTo>
                    <a:pt x="1227" y="1791"/>
                    <a:pt x="1227" y="1791"/>
                    <a:pt x="1227" y="1791"/>
                  </a:cubicBezTo>
                  <a:cubicBezTo>
                    <a:pt x="1223" y="1628"/>
                    <a:pt x="1223" y="1628"/>
                    <a:pt x="1223" y="1628"/>
                  </a:cubicBezTo>
                  <a:cubicBezTo>
                    <a:pt x="1256" y="1614"/>
                    <a:pt x="1289" y="1597"/>
                    <a:pt x="1319" y="1579"/>
                  </a:cubicBezTo>
                  <a:cubicBezTo>
                    <a:pt x="1448" y="1675"/>
                    <a:pt x="1448" y="1675"/>
                    <a:pt x="1448" y="1675"/>
                  </a:cubicBezTo>
                  <a:cubicBezTo>
                    <a:pt x="1540" y="1602"/>
                    <a:pt x="1540" y="1602"/>
                    <a:pt x="1540" y="1602"/>
                  </a:cubicBezTo>
                  <a:cubicBezTo>
                    <a:pt x="1474" y="1455"/>
                    <a:pt x="1474" y="1455"/>
                    <a:pt x="1474" y="1455"/>
                  </a:cubicBezTo>
                  <a:cubicBezTo>
                    <a:pt x="1497" y="1431"/>
                    <a:pt x="1518" y="1406"/>
                    <a:pt x="1538" y="1380"/>
                  </a:cubicBezTo>
                  <a:cubicBezTo>
                    <a:pt x="1694" y="1420"/>
                    <a:pt x="1694" y="1420"/>
                    <a:pt x="1694" y="1420"/>
                  </a:cubicBezTo>
                  <a:cubicBezTo>
                    <a:pt x="1751" y="1318"/>
                    <a:pt x="1751" y="1318"/>
                    <a:pt x="1751" y="1318"/>
                  </a:cubicBezTo>
                  <a:cubicBezTo>
                    <a:pt x="1635" y="1207"/>
                    <a:pt x="1635" y="1207"/>
                    <a:pt x="1635" y="1207"/>
                  </a:cubicBezTo>
                  <a:cubicBezTo>
                    <a:pt x="1648" y="1173"/>
                    <a:pt x="1659" y="1139"/>
                    <a:pt x="1668" y="1104"/>
                  </a:cubicBezTo>
                  <a:lnTo>
                    <a:pt x="1827" y="1080"/>
                  </a:lnTo>
                  <a:close/>
                  <a:moveTo>
                    <a:pt x="1081" y="1490"/>
                  </a:moveTo>
                  <a:cubicBezTo>
                    <a:pt x="766" y="1579"/>
                    <a:pt x="439" y="1396"/>
                    <a:pt x="350" y="1081"/>
                  </a:cubicBezTo>
                  <a:cubicBezTo>
                    <a:pt x="262" y="767"/>
                    <a:pt x="445" y="439"/>
                    <a:pt x="759" y="351"/>
                  </a:cubicBezTo>
                  <a:cubicBezTo>
                    <a:pt x="1074" y="262"/>
                    <a:pt x="1401" y="445"/>
                    <a:pt x="1490" y="760"/>
                  </a:cubicBezTo>
                  <a:cubicBezTo>
                    <a:pt x="1579" y="1074"/>
                    <a:pt x="1396" y="1401"/>
                    <a:pt x="1081" y="14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247"/>
            <p:cNvSpPr>
              <a:spLocks noEditPoints="1"/>
            </p:cNvSpPr>
            <p:nvPr/>
          </p:nvSpPr>
          <p:spPr bwMode="auto">
            <a:xfrm>
              <a:off x="4590847" y="4508581"/>
              <a:ext cx="630238" cy="628650"/>
            </a:xfrm>
            <a:custGeom>
              <a:avLst/>
              <a:gdLst>
                <a:gd name="T0" fmla="*/ 250 w 500"/>
                <a:gd name="T1" fmla="*/ 499 h 499"/>
                <a:gd name="T2" fmla="*/ 0 w 500"/>
                <a:gd name="T3" fmla="*/ 249 h 499"/>
                <a:gd name="T4" fmla="*/ 250 w 500"/>
                <a:gd name="T5" fmla="*/ 0 h 499"/>
                <a:gd name="T6" fmla="*/ 500 w 500"/>
                <a:gd name="T7" fmla="*/ 249 h 499"/>
                <a:gd name="T8" fmla="*/ 250 w 500"/>
                <a:gd name="T9" fmla="*/ 499 h 499"/>
                <a:gd name="T10" fmla="*/ 250 w 500"/>
                <a:gd name="T11" fmla="*/ 140 h 499"/>
                <a:gd name="T12" fmla="*/ 140 w 500"/>
                <a:gd name="T13" fmla="*/ 249 h 499"/>
                <a:gd name="T14" fmla="*/ 250 w 500"/>
                <a:gd name="T15" fmla="*/ 359 h 499"/>
                <a:gd name="T16" fmla="*/ 360 w 500"/>
                <a:gd name="T17" fmla="*/ 249 h 499"/>
                <a:gd name="T18" fmla="*/ 250 w 500"/>
                <a:gd name="T19" fmla="*/ 14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0" h="499">
                  <a:moveTo>
                    <a:pt x="250" y="499"/>
                  </a:moveTo>
                  <a:cubicBezTo>
                    <a:pt x="112" y="499"/>
                    <a:pt x="0" y="387"/>
                    <a:pt x="0" y="249"/>
                  </a:cubicBezTo>
                  <a:cubicBezTo>
                    <a:pt x="0" y="112"/>
                    <a:pt x="112" y="0"/>
                    <a:pt x="250" y="0"/>
                  </a:cubicBezTo>
                  <a:cubicBezTo>
                    <a:pt x="388" y="0"/>
                    <a:pt x="500" y="112"/>
                    <a:pt x="500" y="249"/>
                  </a:cubicBezTo>
                  <a:cubicBezTo>
                    <a:pt x="500" y="387"/>
                    <a:pt x="388" y="499"/>
                    <a:pt x="250" y="499"/>
                  </a:cubicBezTo>
                  <a:close/>
                  <a:moveTo>
                    <a:pt x="250" y="140"/>
                  </a:moveTo>
                  <a:cubicBezTo>
                    <a:pt x="190" y="140"/>
                    <a:pt x="140" y="189"/>
                    <a:pt x="140" y="249"/>
                  </a:cubicBezTo>
                  <a:cubicBezTo>
                    <a:pt x="140" y="310"/>
                    <a:pt x="190" y="359"/>
                    <a:pt x="250" y="359"/>
                  </a:cubicBezTo>
                  <a:cubicBezTo>
                    <a:pt x="311" y="359"/>
                    <a:pt x="360" y="310"/>
                    <a:pt x="360" y="249"/>
                  </a:cubicBezTo>
                  <a:cubicBezTo>
                    <a:pt x="360" y="189"/>
                    <a:pt x="311" y="140"/>
                    <a:pt x="250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702096" y="2416031"/>
            <a:ext cx="2667000" cy="2667000"/>
            <a:chOff x="5702096" y="2416031"/>
            <a:chExt cx="2667000" cy="2667000"/>
          </a:xfrm>
        </p:grpSpPr>
        <p:sp>
          <p:nvSpPr>
            <p:cNvPr id="31" name="Freeform 239"/>
            <p:cNvSpPr>
              <a:spLocks noEditPoints="1"/>
            </p:cNvSpPr>
            <p:nvPr/>
          </p:nvSpPr>
          <p:spPr bwMode="auto">
            <a:xfrm>
              <a:off x="5702096" y="2416031"/>
              <a:ext cx="2667000" cy="2667000"/>
            </a:xfrm>
            <a:custGeom>
              <a:avLst/>
              <a:gdLst>
                <a:gd name="T0" fmla="*/ 2116 w 2116"/>
                <a:gd name="T1" fmla="*/ 1052 h 2116"/>
                <a:gd name="T2" fmla="*/ 1925 w 2116"/>
                <a:gd name="T3" fmla="*/ 883 h 2116"/>
                <a:gd name="T4" fmla="*/ 2038 w 2116"/>
                <a:gd name="T5" fmla="*/ 652 h 2116"/>
                <a:gd name="T6" fmla="*/ 1795 w 2116"/>
                <a:gd name="T7" fmla="*/ 570 h 2116"/>
                <a:gd name="T8" fmla="*/ 1802 w 2116"/>
                <a:gd name="T9" fmla="*/ 305 h 2116"/>
                <a:gd name="T10" fmla="*/ 1548 w 2116"/>
                <a:gd name="T11" fmla="*/ 321 h 2116"/>
                <a:gd name="T12" fmla="*/ 1464 w 2116"/>
                <a:gd name="T13" fmla="*/ 80 h 2116"/>
                <a:gd name="T14" fmla="*/ 1234 w 2116"/>
                <a:gd name="T15" fmla="*/ 191 h 2116"/>
                <a:gd name="T16" fmla="*/ 1052 w 2116"/>
                <a:gd name="T17" fmla="*/ 0 h 2116"/>
                <a:gd name="T18" fmla="*/ 884 w 2116"/>
                <a:gd name="T19" fmla="*/ 191 h 2116"/>
                <a:gd name="T20" fmla="*/ 653 w 2116"/>
                <a:gd name="T21" fmla="*/ 78 h 2116"/>
                <a:gd name="T22" fmla="*/ 570 w 2116"/>
                <a:gd name="T23" fmla="*/ 321 h 2116"/>
                <a:gd name="T24" fmla="*/ 305 w 2116"/>
                <a:gd name="T25" fmla="*/ 314 h 2116"/>
                <a:gd name="T26" fmla="*/ 322 w 2116"/>
                <a:gd name="T27" fmla="*/ 568 h 2116"/>
                <a:gd name="T28" fmla="*/ 81 w 2116"/>
                <a:gd name="T29" fmla="*/ 652 h 2116"/>
                <a:gd name="T30" fmla="*/ 192 w 2116"/>
                <a:gd name="T31" fmla="*/ 882 h 2116"/>
                <a:gd name="T32" fmla="*/ 0 w 2116"/>
                <a:gd name="T33" fmla="*/ 1064 h 2116"/>
                <a:gd name="T34" fmla="*/ 191 w 2116"/>
                <a:gd name="T35" fmla="*/ 1233 h 2116"/>
                <a:gd name="T36" fmla="*/ 78 w 2116"/>
                <a:gd name="T37" fmla="*/ 1463 h 2116"/>
                <a:gd name="T38" fmla="*/ 321 w 2116"/>
                <a:gd name="T39" fmla="*/ 1546 h 2116"/>
                <a:gd name="T40" fmla="*/ 314 w 2116"/>
                <a:gd name="T41" fmla="*/ 1811 h 2116"/>
                <a:gd name="T42" fmla="*/ 569 w 2116"/>
                <a:gd name="T43" fmla="*/ 1794 h 2116"/>
                <a:gd name="T44" fmla="*/ 653 w 2116"/>
                <a:gd name="T45" fmla="*/ 2035 h 2116"/>
                <a:gd name="T46" fmla="*/ 882 w 2116"/>
                <a:gd name="T47" fmla="*/ 1925 h 2116"/>
                <a:gd name="T48" fmla="*/ 1064 w 2116"/>
                <a:gd name="T49" fmla="*/ 2116 h 2116"/>
                <a:gd name="T50" fmla="*/ 1233 w 2116"/>
                <a:gd name="T51" fmla="*/ 1925 h 2116"/>
                <a:gd name="T52" fmla="*/ 1464 w 2116"/>
                <a:gd name="T53" fmla="*/ 2038 h 2116"/>
                <a:gd name="T54" fmla="*/ 1546 w 2116"/>
                <a:gd name="T55" fmla="*/ 1795 h 2116"/>
                <a:gd name="T56" fmla="*/ 1811 w 2116"/>
                <a:gd name="T57" fmla="*/ 1802 h 2116"/>
                <a:gd name="T58" fmla="*/ 1795 w 2116"/>
                <a:gd name="T59" fmla="*/ 1547 h 2116"/>
                <a:gd name="T60" fmla="*/ 2036 w 2116"/>
                <a:gd name="T61" fmla="*/ 1463 h 2116"/>
                <a:gd name="T62" fmla="*/ 1925 w 2116"/>
                <a:gd name="T63" fmla="*/ 1234 h 2116"/>
                <a:gd name="T64" fmla="*/ 1358 w 2116"/>
                <a:gd name="T65" fmla="*/ 1669 h 2116"/>
                <a:gd name="T66" fmla="*/ 759 w 2116"/>
                <a:gd name="T67" fmla="*/ 447 h 2116"/>
                <a:gd name="T68" fmla="*/ 1358 w 2116"/>
                <a:gd name="T69" fmla="*/ 1669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16" h="2116">
                  <a:moveTo>
                    <a:pt x="1941" y="1111"/>
                  </a:moveTo>
                  <a:cubicBezTo>
                    <a:pt x="2116" y="1052"/>
                    <a:pt x="2116" y="1052"/>
                    <a:pt x="2116" y="1052"/>
                  </a:cubicBezTo>
                  <a:cubicBezTo>
                    <a:pt x="2107" y="917"/>
                    <a:pt x="2107" y="917"/>
                    <a:pt x="2107" y="917"/>
                  </a:cubicBezTo>
                  <a:cubicBezTo>
                    <a:pt x="1925" y="883"/>
                    <a:pt x="1925" y="883"/>
                    <a:pt x="1925" y="883"/>
                  </a:cubicBezTo>
                  <a:cubicBezTo>
                    <a:pt x="1918" y="847"/>
                    <a:pt x="1908" y="810"/>
                    <a:pt x="1896" y="774"/>
                  </a:cubicBezTo>
                  <a:cubicBezTo>
                    <a:pt x="2038" y="652"/>
                    <a:pt x="2038" y="652"/>
                    <a:pt x="2038" y="652"/>
                  </a:cubicBezTo>
                  <a:cubicBezTo>
                    <a:pt x="1979" y="532"/>
                    <a:pt x="1979" y="532"/>
                    <a:pt x="1979" y="532"/>
                  </a:cubicBezTo>
                  <a:cubicBezTo>
                    <a:pt x="1795" y="570"/>
                    <a:pt x="1795" y="570"/>
                    <a:pt x="1795" y="570"/>
                  </a:cubicBezTo>
                  <a:cubicBezTo>
                    <a:pt x="1772" y="535"/>
                    <a:pt x="1747" y="502"/>
                    <a:pt x="1720" y="471"/>
                  </a:cubicBezTo>
                  <a:cubicBezTo>
                    <a:pt x="1802" y="305"/>
                    <a:pt x="1802" y="305"/>
                    <a:pt x="1802" y="305"/>
                  </a:cubicBezTo>
                  <a:cubicBezTo>
                    <a:pt x="1700" y="217"/>
                    <a:pt x="1700" y="217"/>
                    <a:pt x="1700" y="217"/>
                  </a:cubicBezTo>
                  <a:cubicBezTo>
                    <a:pt x="1548" y="321"/>
                    <a:pt x="1548" y="321"/>
                    <a:pt x="1548" y="321"/>
                  </a:cubicBezTo>
                  <a:cubicBezTo>
                    <a:pt x="1516" y="301"/>
                    <a:pt x="1483" y="282"/>
                    <a:pt x="1450" y="265"/>
                  </a:cubicBezTo>
                  <a:cubicBezTo>
                    <a:pt x="1464" y="80"/>
                    <a:pt x="1464" y="80"/>
                    <a:pt x="1464" y="80"/>
                  </a:cubicBezTo>
                  <a:cubicBezTo>
                    <a:pt x="1336" y="37"/>
                    <a:pt x="1336" y="37"/>
                    <a:pt x="1336" y="37"/>
                  </a:cubicBezTo>
                  <a:cubicBezTo>
                    <a:pt x="1234" y="191"/>
                    <a:pt x="1234" y="191"/>
                    <a:pt x="1234" y="191"/>
                  </a:cubicBezTo>
                  <a:cubicBezTo>
                    <a:pt x="1194" y="183"/>
                    <a:pt x="1152" y="178"/>
                    <a:pt x="1111" y="175"/>
                  </a:cubicBezTo>
                  <a:cubicBezTo>
                    <a:pt x="1052" y="0"/>
                    <a:pt x="1052" y="0"/>
                    <a:pt x="1052" y="0"/>
                  </a:cubicBezTo>
                  <a:cubicBezTo>
                    <a:pt x="918" y="9"/>
                    <a:pt x="918" y="9"/>
                    <a:pt x="918" y="9"/>
                  </a:cubicBezTo>
                  <a:cubicBezTo>
                    <a:pt x="884" y="191"/>
                    <a:pt x="884" y="191"/>
                    <a:pt x="884" y="191"/>
                  </a:cubicBezTo>
                  <a:cubicBezTo>
                    <a:pt x="847" y="198"/>
                    <a:pt x="810" y="208"/>
                    <a:pt x="774" y="220"/>
                  </a:cubicBezTo>
                  <a:cubicBezTo>
                    <a:pt x="653" y="78"/>
                    <a:pt x="653" y="78"/>
                    <a:pt x="653" y="78"/>
                  </a:cubicBezTo>
                  <a:cubicBezTo>
                    <a:pt x="532" y="137"/>
                    <a:pt x="532" y="137"/>
                    <a:pt x="532" y="137"/>
                  </a:cubicBezTo>
                  <a:cubicBezTo>
                    <a:pt x="570" y="321"/>
                    <a:pt x="570" y="321"/>
                    <a:pt x="570" y="321"/>
                  </a:cubicBezTo>
                  <a:cubicBezTo>
                    <a:pt x="535" y="344"/>
                    <a:pt x="502" y="369"/>
                    <a:pt x="471" y="396"/>
                  </a:cubicBezTo>
                  <a:cubicBezTo>
                    <a:pt x="305" y="314"/>
                    <a:pt x="305" y="314"/>
                    <a:pt x="305" y="314"/>
                  </a:cubicBezTo>
                  <a:cubicBezTo>
                    <a:pt x="217" y="416"/>
                    <a:pt x="217" y="416"/>
                    <a:pt x="217" y="416"/>
                  </a:cubicBezTo>
                  <a:cubicBezTo>
                    <a:pt x="322" y="568"/>
                    <a:pt x="322" y="568"/>
                    <a:pt x="322" y="568"/>
                  </a:cubicBezTo>
                  <a:cubicBezTo>
                    <a:pt x="301" y="600"/>
                    <a:pt x="282" y="633"/>
                    <a:pt x="265" y="666"/>
                  </a:cubicBezTo>
                  <a:cubicBezTo>
                    <a:pt x="81" y="652"/>
                    <a:pt x="81" y="652"/>
                    <a:pt x="81" y="652"/>
                  </a:cubicBezTo>
                  <a:cubicBezTo>
                    <a:pt x="37" y="780"/>
                    <a:pt x="37" y="780"/>
                    <a:pt x="37" y="780"/>
                  </a:cubicBezTo>
                  <a:cubicBezTo>
                    <a:pt x="192" y="882"/>
                    <a:pt x="192" y="882"/>
                    <a:pt x="192" y="882"/>
                  </a:cubicBezTo>
                  <a:cubicBezTo>
                    <a:pt x="183" y="923"/>
                    <a:pt x="178" y="964"/>
                    <a:pt x="175" y="1005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9" y="1198"/>
                    <a:pt x="9" y="1198"/>
                    <a:pt x="9" y="1198"/>
                  </a:cubicBezTo>
                  <a:cubicBezTo>
                    <a:pt x="191" y="1233"/>
                    <a:pt x="191" y="1233"/>
                    <a:pt x="191" y="1233"/>
                  </a:cubicBezTo>
                  <a:cubicBezTo>
                    <a:pt x="199" y="1269"/>
                    <a:pt x="208" y="1306"/>
                    <a:pt x="221" y="1342"/>
                  </a:cubicBezTo>
                  <a:cubicBezTo>
                    <a:pt x="78" y="1463"/>
                    <a:pt x="78" y="1463"/>
                    <a:pt x="78" y="1463"/>
                  </a:cubicBezTo>
                  <a:cubicBezTo>
                    <a:pt x="138" y="1584"/>
                    <a:pt x="138" y="1584"/>
                    <a:pt x="138" y="1584"/>
                  </a:cubicBezTo>
                  <a:cubicBezTo>
                    <a:pt x="321" y="1546"/>
                    <a:pt x="321" y="1546"/>
                    <a:pt x="321" y="1546"/>
                  </a:cubicBezTo>
                  <a:cubicBezTo>
                    <a:pt x="344" y="1581"/>
                    <a:pt x="369" y="1614"/>
                    <a:pt x="397" y="1645"/>
                  </a:cubicBezTo>
                  <a:cubicBezTo>
                    <a:pt x="314" y="1811"/>
                    <a:pt x="314" y="1811"/>
                    <a:pt x="314" y="1811"/>
                  </a:cubicBezTo>
                  <a:cubicBezTo>
                    <a:pt x="416" y="1899"/>
                    <a:pt x="416" y="1899"/>
                    <a:pt x="416" y="1899"/>
                  </a:cubicBezTo>
                  <a:cubicBezTo>
                    <a:pt x="569" y="1794"/>
                    <a:pt x="569" y="1794"/>
                    <a:pt x="569" y="1794"/>
                  </a:cubicBezTo>
                  <a:cubicBezTo>
                    <a:pt x="600" y="1815"/>
                    <a:pt x="633" y="1834"/>
                    <a:pt x="667" y="1851"/>
                  </a:cubicBezTo>
                  <a:cubicBezTo>
                    <a:pt x="653" y="2035"/>
                    <a:pt x="653" y="2035"/>
                    <a:pt x="653" y="2035"/>
                  </a:cubicBezTo>
                  <a:cubicBezTo>
                    <a:pt x="780" y="2079"/>
                    <a:pt x="780" y="2079"/>
                    <a:pt x="780" y="2079"/>
                  </a:cubicBezTo>
                  <a:cubicBezTo>
                    <a:pt x="882" y="1925"/>
                    <a:pt x="882" y="1925"/>
                    <a:pt x="882" y="1925"/>
                  </a:cubicBezTo>
                  <a:cubicBezTo>
                    <a:pt x="923" y="1933"/>
                    <a:pt x="964" y="1938"/>
                    <a:pt x="1005" y="1941"/>
                  </a:cubicBezTo>
                  <a:cubicBezTo>
                    <a:pt x="1064" y="2116"/>
                    <a:pt x="1064" y="2116"/>
                    <a:pt x="1064" y="2116"/>
                  </a:cubicBezTo>
                  <a:cubicBezTo>
                    <a:pt x="1199" y="2107"/>
                    <a:pt x="1199" y="2107"/>
                    <a:pt x="1199" y="2107"/>
                  </a:cubicBezTo>
                  <a:cubicBezTo>
                    <a:pt x="1233" y="1925"/>
                    <a:pt x="1233" y="1925"/>
                    <a:pt x="1233" y="1925"/>
                  </a:cubicBezTo>
                  <a:cubicBezTo>
                    <a:pt x="1269" y="1918"/>
                    <a:pt x="1306" y="1908"/>
                    <a:pt x="1342" y="1896"/>
                  </a:cubicBezTo>
                  <a:cubicBezTo>
                    <a:pt x="1464" y="2038"/>
                    <a:pt x="1464" y="2038"/>
                    <a:pt x="1464" y="2038"/>
                  </a:cubicBezTo>
                  <a:cubicBezTo>
                    <a:pt x="1584" y="1979"/>
                    <a:pt x="1584" y="1979"/>
                    <a:pt x="1584" y="1979"/>
                  </a:cubicBezTo>
                  <a:cubicBezTo>
                    <a:pt x="1546" y="1795"/>
                    <a:pt x="1546" y="1795"/>
                    <a:pt x="1546" y="1795"/>
                  </a:cubicBezTo>
                  <a:cubicBezTo>
                    <a:pt x="1581" y="1772"/>
                    <a:pt x="1614" y="1747"/>
                    <a:pt x="1645" y="1719"/>
                  </a:cubicBezTo>
                  <a:cubicBezTo>
                    <a:pt x="1811" y="1802"/>
                    <a:pt x="1811" y="1802"/>
                    <a:pt x="1811" y="1802"/>
                  </a:cubicBezTo>
                  <a:cubicBezTo>
                    <a:pt x="1899" y="1700"/>
                    <a:pt x="1899" y="1700"/>
                    <a:pt x="1899" y="1700"/>
                  </a:cubicBezTo>
                  <a:cubicBezTo>
                    <a:pt x="1795" y="1547"/>
                    <a:pt x="1795" y="1547"/>
                    <a:pt x="1795" y="1547"/>
                  </a:cubicBezTo>
                  <a:cubicBezTo>
                    <a:pt x="1816" y="1516"/>
                    <a:pt x="1834" y="1483"/>
                    <a:pt x="1851" y="1450"/>
                  </a:cubicBezTo>
                  <a:cubicBezTo>
                    <a:pt x="2036" y="1463"/>
                    <a:pt x="2036" y="1463"/>
                    <a:pt x="2036" y="1463"/>
                  </a:cubicBezTo>
                  <a:cubicBezTo>
                    <a:pt x="2079" y="1336"/>
                    <a:pt x="2079" y="1336"/>
                    <a:pt x="2079" y="1336"/>
                  </a:cubicBezTo>
                  <a:cubicBezTo>
                    <a:pt x="1925" y="1234"/>
                    <a:pt x="1925" y="1234"/>
                    <a:pt x="1925" y="1234"/>
                  </a:cubicBezTo>
                  <a:cubicBezTo>
                    <a:pt x="1933" y="1193"/>
                    <a:pt x="1938" y="1152"/>
                    <a:pt x="1941" y="1111"/>
                  </a:cubicBezTo>
                  <a:close/>
                  <a:moveTo>
                    <a:pt x="1358" y="1669"/>
                  </a:moveTo>
                  <a:cubicBezTo>
                    <a:pt x="1020" y="1834"/>
                    <a:pt x="613" y="1695"/>
                    <a:pt x="447" y="1357"/>
                  </a:cubicBezTo>
                  <a:cubicBezTo>
                    <a:pt x="282" y="1020"/>
                    <a:pt x="421" y="613"/>
                    <a:pt x="759" y="447"/>
                  </a:cubicBezTo>
                  <a:cubicBezTo>
                    <a:pt x="1096" y="282"/>
                    <a:pt x="1504" y="421"/>
                    <a:pt x="1669" y="759"/>
                  </a:cubicBezTo>
                  <a:cubicBezTo>
                    <a:pt x="1834" y="1096"/>
                    <a:pt x="1695" y="1503"/>
                    <a:pt x="1358" y="1669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248"/>
            <p:cNvSpPr>
              <a:spLocks noEditPoints="1"/>
            </p:cNvSpPr>
            <p:nvPr/>
          </p:nvSpPr>
          <p:spPr bwMode="auto">
            <a:xfrm>
              <a:off x="6687934" y="3387581"/>
              <a:ext cx="722313" cy="725487"/>
            </a:xfrm>
            <a:custGeom>
              <a:avLst/>
              <a:gdLst>
                <a:gd name="T0" fmla="*/ 287 w 574"/>
                <a:gd name="T1" fmla="*/ 575 h 575"/>
                <a:gd name="T2" fmla="*/ 0 w 574"/>
                <a:gd name="T3" fmla="*/ 287 h 575"/>
                <a:gd name="T4" fmla="*/ 287 w 574"/>
                <a:gd name="T5" fmla="*/ 0 h 575"/>
                <a:gd name="T6" fmla="*/ 574 w 574"/>
                <a:gd name="T7" fmla="*/ 287 h 575"/>
                <a:gd name="T8" fmla="*/ 287 w 574"/>
                <a:gd name="T9" fmla="*/ 575 h 575"/>
                <a:gd name="T10" fmla="*/ 287 w 574"/>
                <a:gd name="T11" fmla="*/ 160 h 575"/>
                <a:gd name="T12" fmla="*/ 160 w 574"/>
                <a:gd name="T13" fmla="*/ 287 h 575"/>
                <a:gd name="T14" fmla="*/ 287 w 574"/>
                <a:gd name="T15" fmla="*/ 415 h 575"/>
                <a:gd name="T16" fmla="*/ 414 w 574"/>
                <a:gd name="T17" fmla="*/ 287 h 575"/>
                <a:gd name="T18" fmla="*/ 287 w 574"/>
                <a:gd name="T19" fmla="*/ 16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4" h="575">
                  <a:moveTo>
                    <a:pt x="287" y="575"/>
                  </a:moveTo>
                  <a:cubicBezTo>
                    <a:pt x="129" y="575"/>
                    <a:pt x="0" y="446"/>
                    <a:pt x="0" y="287"/>
                  </a:cubicBezTo>
                  <a:cubicBezTo>
                    <a:pt x="0" y="129"/>
                    <a:pt x="129" y="0"/>
                    <a:pt x="287" y="0"/>
                  </a:cubicBezTo>
                  <a:cubicBezTo>
                    <a:pt x="446" y="0"/>
                    <a:pt x="574" y="129"/>
                    <a:pt x="574" y="287"/>
                  </a:cubicBezTo>
                  <a:cubicBezTo>
                    <a:pt x="574" y="446"/>
                    <a:pt x="446" y="575"/>
                    <a:pt x="287" y="575"/>
                  </a:cubicBezTo>
                  <a:close/>
                  <a:moveTo>
                    <a:pt x="287" y="160"/>
                  </a:moveTo>
                  <a:cubicBezTo>
                    <a:pt x="217" y="160"/>
                    <a:pt x="160" y="217"/>
                    <a:pt x="160" y="287"/>
                  </a:cubicBezTo>
                  <a:cubicBezTo>
                    <a:pt x="160" y="358"/>
                    <a:pt x="217" y="415"/>
                    <a:pt x="287" y="415"/>
                  </a:cubicBezTo>
                  <a:cubicBezTo>
                    <a:pt x="357" y="415"/>
                    <a:pt x="414" y="358"/>
                    <a:pt x="414" y="287"/>
                  </a:cubicBezTo>
                  <a:cubicBezTo>
                    <a:pt x="414" y="217"/>
                    <a:pt x="357" y="160"/>
                    <a:pt x="287" y="16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317555" y="1948169"/>
            <a:ext cx="1682750" cy="1682750"/>
            <a:chOff x="4317555" y="1948169"/>
            <a:chExt cx="1682750" cy="1682750"/>
          </a:xfrm>
        </p:grpSpPr>
        <p:sp>
          <p:nvSpPr>
            <p:cNvPr id="33" name="Freeform 241"/>
            <p:cNvSpPr>
              <a:spLocks noEditPoints="1"/>
            </p:cNvSpPr>
            <p:nvPr/>
          </p:nvSpPr>
          <p:spPr bwMode="auto">
            <a:xfrm>
              <a:off x="4317555" y="1948169"/>
              <a:ext cx="1682750" cy="1682750"/>
            </a:xfrm>
            <a:custGeom>
              <a:avLst/>
              <a:gdLst>
                <a:gd name="T0" fmla="*/ 1335 w 1335"/>
                <a:gd name="T1" fmla="*/ 699 h 1335"/>
                <a:gd name="T2" fmla="*/ 1220 w 1335"/>
                <a:gd name="T3" fmla="*/ 586 h 1335"/>
                <a:gd name="T4" fmla="*/ 1300 w 1335"/>
                <a:gd name="T5" fmla="*/ 445 h 1335"/>
                <a:gd name="T6" fmla="*/ 1145 w 1335"/>
                <a:gd name="T7" fmla="*/ 378 h 1335"/>
                <a:gd name="T8" fmla="*/ 1162 w 1335"/>
                <a:gd name="T9" fmla="*/ 218 h 1335"/>
                <a:gd name="T10" fmla="*/ 1001 w 1335"/>
                <a:gd name="T11" fmla="*/ 219 h 1335"/>
                <a:gd name="T12" fmla="*/ 956 w 1335"/>
                <a:gd name="T13" fmla="*/ 65 h 1335"/>
                <a:gd name="T14" fmla="*/ 801 w 1335"/>
                <a:gd name="T15" fmla="*/ 125 h 1335"/>
                <a:gd name="T16" fmla="*/ 699 w 1335"/>
                <a:gd name="T17" fmla="*/ 0 h 1335"/>
                <a:gd name="T18" fmla="*/ 586 w 1335"/>
                <a:gd name="T19" fmla="*/ 115 h 1335"/>
                <a:gd name="T20" fmla="*/ 445 w 1335"/>
                <a:gd name="T21" fmla="*/ 35 h 1335"/>
                <a:gd name="T22" fmla="*/ 378 w 1335"/>
                <a:gd name="T23" fmla="*/ 190 h 1335"/>
                <a:gd name="T24" fmla="*/ 218 w 1335"/>
                <a:gd name="T25" fmla="*/ 173 h 1335"/>
                <a:gd name="T26" fmla="*/ 220 w 1335"/>
                <a:gd name="T27" fmla="*/ 334 h 1335"/>
                <a:gd name="T28" fmla="*/ 65 w 1335"/>
                <a:gd name="T29" fmla="*/ 379 h 1335"/>
                <a:gd name="T30" fmla="*/ 125 w 1335"/>
                <a:gd name="T31" fmla="*/ 535 h 1335"/>
                <a:gd name="T32" fmla="*/ 0 w 1335"/>
                <a:gd name="T33" fmla="*/ 636 h 1335"/>
                <a:gd name="T34" fmla="*/ 115 w 1335"/>
                <a:gd name="T35" fmla="*/ 749 h 1335"/>
                <a:gd name="T36" fmla="*/ 35 w 1335"/>
                <a:gd name="T37" fmla="*/ 890 h 1335"/>
                <a:gd name="T38" fmla="*/ 190 w 1335"/>
                <a:gd name="T39" fmla="*/ 957 h 1335"/>
                <a:gd name="T40" fmla="*/ 173 w 1335"/>
                <a:gd name="T41" fmla="*/ 1117 h 1335"/>
                <a:gd name="T42" fmla="*/ 334 w 1335"/>
                <a:gd name="T43" fmla="*/ 1116 h 1335"/>
                <a:gd name="T44" fmla="*/ 379 w 1335"/>
                <a:gd name="T45" fmla="*/ 1270 h 1335"/>
                <a:gd name="T46" fmla="*/ 535 w 1335"/>
                <a:gd name="T47" fmla="*/ 1210 h 1335"/>
                <a:gd name="T48" fmla="*/ 636 w 1335"/>
                <a:gd name="T49" fmla="*/ 1335 h 1335"/>
                <a:gd name="T50" fmla="*/ 749 w 1335"/>
                <a:gd name="T51" fmla="*/ 1220 h 1335"/>
                <a:gd name="T52" fmla="*/ 890 w 1335"/>
                <a:gd name="T53" fmla="*/ 1299 h 1335"/>
                <a:gd name="T54" fmla="*/ 957 w 1335"/>
                <a:gd name="T55" fmla="*/ 1145 h 1335"/>
                <a:gd name="T56" fmla="*/ 1117 w 1335"/>
                <a:gd name="T57" fmla="*/ 1162 h 1335"/>
                <a:gd name="T58" fmla="*/ 1116 w 1335"/>
                <a:gd name="T59" fmla="*/ 1001 h 1335"/>
                <a:gd name="T60" fmla="*/ 1271 w 1335"/>
                <a:gd name="T61" fmla="*/ 956 h 1335"/>
                <a:gd name="T62" fmla="*/ 1210 w 1335"/>
                <a:gd name="T63" fmla="*/ 801 h 1335"/>
                <a:gd name="T64" fmla="*/ 776 w 1335"/>
                <a:gd name="T65" fmla="*/ 1050 h 1335"/>
                <a:gd name="T66" fmla="*/ 560 w 1335"/>
                <a:gd name="T67" fmla="*/ 286 h 1335"/>
                <a:gd name="T68" fmla="*/ 776 w 1335"/>
                <a:gd name="T69" fmla="*/ 1050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5" h="1335">
                  <a:moveTo>
                    <a:pt x="1326" y="784"/>
                  </a:moveTo>
                  <a:cubicBezTo>
                    <a:pt x="1335" y="699"/>
                    <a:pt x="1335" y="699"/>
                    <a:pt x="1335" y="699"/>
                  </a:cubicBezTo>
                  <a:cubicBezTo>
                    <a:pt x="1226" y="658"/>
                    <a:pt x="1226" y="658"/>
                    <a:pt x="1226" y="658"/>
                  </a:cubicBezTo>
                  <a:cubicBezTo>
                    <a:pt x="1226" y="634"/>
                    <a:pt x="1224" y="610"/>
                    <a:pt x="1220" y="586"/>
                  </a:cubicBezTo>
                  <a:cubicBezTo>
                    <a:pt x="1323" y="527"/>
                    <a:pt x="1323" y="527"/>
                    <a:pt x="1323" y="527"/>
                  </a:cubicBezTo>
                  <a:cubicBezTo>
                    <a:pt x="1300" y="445"/>
                    <a:pt x="1300" y="445"/>
                    <a:pt x="1300" y="445"/>
                  </a:cubicBezTo>
                  <a:cubicBezTo>
                    <a:pt x="1181" y="448"/>
                    <a:pt x="1181" y="448"/>
                    <a:pt x="1181" y="448"/>
                  </a:cubicBezTo>
                  <a:cubicBezTo>
                    <a:pt x="1171" y="424"/>
                    <a:pt x="1159" y="400"/>
                    <a:pt x="1145" y="378"/>
                  </a:cubicBezTo>
                  <a:cubicBezTo>
                    <a:pt x="1215" y="284"/>
                    <a:pt x="1215" y="284"/>
                    <a:pt x="1215" y="284"/>
                  </a:cubicBezTo>
                  <a:cubicBezTo>
                    <a:pt x="1162" y="218"/>
                    <a:pt x="1162" y="218"/>
                    <a:pt x="1162" y="218"/>
                  </a:cubicBezTo>
                  <a:cubicBezTo>
                    <a:pt x="1055" y="266"/>
                    <a:pt x="1055" y="266"/>
                    <a:pt x="1055" y="266"/>
                  </a:cubicBezTo>
                  <a:cubicBezTo>
                    <a:pt x="1038" y="249"/>
                    <a:pt x="1020" y="234"/>
                    <a:pt x="1001" y="219"/>
                  </a:cubicBezTo>
                  <a:cubicBezTo>
                    <a:pt x="1031" y="106"/>
                    <a:pt x="1031" y="106"/>
                    <a:pt x="1031" y="106"/>
                  </a:cubicBezTo>
                  <a:cubicBezTo>
                    <a:pt x="956" y="65"/>
                    <a:pt x="956" y="65"/>
                    <a:pt x="956" y="65"/>
                  </a:cubicBezTo>
                  <a:cubicBezTo>
                    <a:pt x="875" y="149"/>
                    <a:pt x="875" y="149"/>
                    <a:pt x="875" y="149"/>
                  </a:cubicBezTo>
                  <a:cubicBezTo>
                    <a:pt x="851" y="139"/>
                    <a:pt x="826" y="131"/>
                    <a:pt x="801" y="125"/>
                  </a:cubicBezTo>
                  <a:cubicBezTo>
                    <a:pt x="784" y="9"/>
                    <a:pt x="784" y="9"/>
                    <a:pt x="784" y="9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658" y="109"/>
                    <a:pt x="658" y="109"/>
                    <a:pt x="658" y="109"/>
                  </a:cubicBezTo>
                  <a:cubicBezTo>
                    <a:pt x="634" y="109"/>
                    <a:pt x="610" y="111"/>
                    <a:pt x="586" y="115"/>
                  </a:cubicBezTo>
                  <a:cubicBezTo>
                    <a:pt x="527" y="12"/>
                    <a:pt x="527" y="12"/>
                    <a:pt x="527" y="12"/>
                  </a:cubicBezTo>
                  <a:cubicBezTo>
                    <a:pt x="445" y="35"/>
                    <a:pt x="445" y="35"/>
                    <a:pt x="445" y="35"/>
                  </a:cubicBezTo>
                  <a:cubicBezTo>
                    <a:pt x="448" y="154"/>
                    <a:pt x="448" y="154"/>
                    <a:pt x="448" y="154"/>
                  </a:cubicBezTo>
                  <a:cubicBezTo>
                    <a:pt x="424" y="164"/>
                    <a:pt x="400" y="176"/>
                    <a:pt x="378" y="190"/>
                  </a:cubicBezTo>
                  <a:cubicBezTo>
                    <a:pt x="284" y="120"/>
                    <a:pt x="284" y="120"/>
                    <a:pt x="284" y="120"/>
                  </a:cubicBezTo>
                  <a:cubicBezTo>
                    <a:pt x="218" y="173"/>
                    <a:pt x="218" y="173"/>
                    <a:pt x="218" y="173"/>
                  </a:cubicBezTo>
                  <a:cubicBezTo>
                    <a:pt x="266" y="280"/>
                    <a:pt x="266" y="280"/>
                    <a:pt x="266" y="280"/>
                  </a:cubicBezTo>
                  <a:cubicBezTo>
                    <a:pt x="249" y="297"/>
                    <a:pt x="234" y="315"/>
                    <a:pt x="220" y="334"/>
                  </a:cubicBezTo>
                  <a:cubicBezTo>
                    <a:pt x="106" y="305"/>
                    <a:pt x="106" y="305"/>
                    <a:pt x="106" y="305"/>
                  </a:cubicBezTo>
                  <a:cubicBezTo>
                    <a:pt x="65" y="379"/>
                    <a:pt x="65" y="379"/>
                    <a:pt x="65" y="379"/>
                  </a:cubicBezTo>
                  <a:cubicBezTo>
                    <a:pt x="149" y="460"/>
                    <a:pt x="149" y="460"/>
                    <a:pt x="149" y="460"/>
                  </a:cubicBezTo>
                  <a:cubicBezTo>
                    <a:pt x="139" y="484"/>
                    <a:pt x="131" y="509"/>
                    <a:pt x="125" y="535"/>
                  </a:cubicBezTo>
                  <a:cubicBezTo>
                    <a:pt x="9" y="551"/>
                    <a:pt x="9" y="551"/>
                    <a:pt x="9" y="551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109" y="678"/>
                    <a:pt x="109" y="678"/>
                    <a:pt x="109" y="678"/>
                  </a:cubicBezTo>
                  <a:cubicBezTo>
                    <a:pt x="110" y="701"/>
                    <a:pt x="111" y="725"/>
                    <a:pt x="115" y="749"/>
                  </a:cubicBezTo>
                  <a:cubicBezTo>
                    <a:pt x="12" y="809"/>
                    <a:pt x="12" y="809"/>
                    <a:pt x="12" y="809"/>
                  </a:cubicBezTo>
                  <a:cubicBezTo>
                    <a:pt x="35" y="890"/>
                    <a:pt x="35" y="890"/>
                    <a:pt x="35" y="890"/>
                  </a:cubicBezTo>
                  <a:cubicBezTo>
                    <a:pt x="154" y="887"/>
                    <a:pt x="154" y="887"/>
                    <a:pt x="154" y="887"/>
                  </a:cubicBezTo>
                  <a:cubicBezTo>
                    <a:pt x="164" y="912"/>
                    <a:pt x="177" y="935"/>
                    <a:pt x="190" y="957"/>
                  </a:cubicBezTo>
                  <a:cubicBezTo>
                    <a:pt x="120" y="1051"/>
                    <a:pt x="120" y="1051"/>
                    <a:pt x="120" y="1051"/>
                  </a:cubicBezTo>
                  <a:cubicBezTo>
                    <a:pt x="173" y="1117"/>
                    <a:pt x="173" y="1117"/>
                    <a:pt x="173" y="1117"/>
                  </a:cubicBezTo>
                  <a:cubicBezTo>
                    <a:pt x="280" y="1070"/>
                    <a:pt x="280" y="1070"/>
                    <a:pt x="280" y="1070"/>
                  </a:cubicBezTo>
                  <a:cubicBezTo>
                    <a:pt x="297" y="1086"/>
                    <a:pt x="315" y="1102"/>
                    <a:pt x="334" y="1116"/>
                  </a:cubicBezTo>
                  <a:cubicBezTo>
                    <a:pt x="305" y="1229"/>
                    <a:pt x="305" y="1229"/>
                    <a:pt x="305" y="1229"/>
                  </a:cubicBezTo>
                  <a:cubicBezTo>
                    <a:pt x="379" y="1270"/>
                    <a:pt x="379" y="1270"/>
                    <a:pt x="379" y="1270"/>
                  </a:cubicBezTo>
                  <a:cubicBezTo>
                    <a:pt x="460" y="1186"/>
                    <a:pt x="460" y="1186"/>
                    <a:pt x="460" y="1186"/>
                  </a:cubicBezTo>
                  <a:cubicBezTo>
                    <a:pt x="484" y="1196"/>
                    <a:pt x="509" y="1204"/>
                    <a:pt x="535" y="1210"/>
                  </a:cubicBezTo>
                  <a:cubicBezTo>
                    <a:pt x="551" y="1326"/>
                    <a:pt x="551" y="1326"/>
                    <a:pt x="551" y="1326"/>
                  </a:cubicBezTo>
                  <a:cubicBezTo>
                    <a:pt x="636" y="1335"/>
                    <a:pt x="636" y="1335"/>
                    <a:pt x="636" y="1335"/>
                  </a:cubicBezTo>
                  <a:cubicBezTo>
                    <a:pt x="678" y="1226"/>
                    <a:pt x="678" y="1226"/>
                    <a:pt x="678" y="1226"/>
                  </a:cubicBezTo>
                  <a:cubicBezTo>
                    <a:pt x="701" y="1226"/>
                    <a:pt x="725" y="1224"/>
                    <a:pt x="749" y="1220"/>
                  </a:cubicBezTo>
                  <a:cubicBezTo>
                    <a:pt x="808" y="1323"/>
                    <a:pt x="808" y="1323"/>
                    <a:pt x="808" y="1323"/>
                  </a:cubicBezTo>
                  <a:cubicBezTo>
                    <a:pt x="890" y="1299"/>
                    <a:pt x="890" y="1299"/>
                    <a:pt x="890" y="1299"/>
                  </a:cubicBezTo>
                  <a:cubicBezTo>
                    <a:pt x="887" y="1181"/>
                    <a:pt x="887" y="1181"/>
                    <a:pt x="887" y="1181"/>
                  </a:cubicBezTo>
                  <a:cubicBezTo>
                    <a:pt x="912" y="1171"/>
                    <a:pt x="935" y="1159"/>
                    <a:pt x="957" y="1145"/>
                  </a:cubicBezTo>
                  <a:cubicBezTo>
                    <a:pt x="1051" y="1215"/>
                    <a:pt x="1051" y="1215"/>
                    <a:pt x="1051" y="1215"/>
                  </a:cubicBezTo>
                  <a:cubicBezTo>
                    <a:pt x="1117" y="1162"/>
                    <a:pt x="1117" y="1162"/>
                    <a:pt x="1117" y="1162"/>
                  </a:cubicBezTo>
                  <a:cubicBezTo>
                    <a:pt x="1070" y="1055"/>
                    <a:pt x="1070" y="1055"/>
                    <a:pt x="1070" y="1055"/>
                  </a:cubicBezTo>
                  <a:cubicBezTo>
                    <a:pt x="1086" y="1038"/>
                    <a:pt x="1102" y="1020"/>
                    <a:pt x="1116" y="1001"/>
                  </a:cubicBezTo>
                  <a:cubicBezTo>
                    <a:pt x="1229" y="1031"/>
                    <a:pt x="1229" y="1031"/>
                    <a:pt x="1229" y="1031"/>
                  </a:cubicBezTo>
                  <a:cubicBezTo>
                    <a:pt x="1271" y="956"/>
                    <a:pt x="1271" y="956"/>
                    <a:pt x="1271" y="956"/>
                  </a:cubicBezTo>
                  <a:cubicBezTo>
                    <a:pt x="1186" y="875"/>
                    <a:pt x="1186" y="875"/>
                    <a:pt x="1186" y="875"/>
                  </a:cubicBezTo>
                  <a:cubicBezTo>
                    <a:pt x="1196" y="851"/>
                    <a:pt x="1204" y="826"/>
                    <a:pt x="1210" y="801"/>
                  </a:cubicBezTo>
                  <a:lnTo>
                    <a:pt x="1326" y="784"/>
                  </a:lnTo>
                  <a:close/>
                  <a:moveTo>
                    <a:pt x="776" y="1050"/>
                  </a:moveTo>
                  <a:cubicBezTo>
                    <a:pt x="565" y="1109"/>
                    <a:pt x="345" y="986"/>
                    <a:pt x="286" y="775"/>
                  </a:cubicBezTo>
                  <a:cubicBezTo>
                    <a:pt x="226" y="564"/>
                    <a:pt x="349" y="345"/>
                    <a:pt x="560" y="286"/>
                  </a:cubicBezTo>
                  <a:cubicBezTo>
                    <a:pt x="771" y="226"/>
                    <a:pt x="990" y="349"/>
                    <a:pt x="1050" y="560"/>
                  </a:cubicBezTo>
                  <a:cubicBezTo>
                    <a:pt x="1109" y="771"/>
                    <a:pt x="987" y="990"/>
                    <a:pt x="776" y="105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249"/>
            <p:cNvSpPr>
              <a:spLocks noEditPoints="1"/>
            </p:cNvSpPr>
            <p:nvPr/>
          </p:nvSpPr>
          <p:spPr bwMode="auto">
            <a:xfrm>
              <a:off x="4935306" y="2560944"/>
              <a:ext cx="457200" cy="457200"/>
            </a:xfrm>
            <a:custGeom>
              <a:avLst/>
              <a:gdLst>
                <a:gd name="T0" fmla="*/ 181 w 363"/>
                <a:gd name="T1" fmla="*/ 363 h 363"/>
                <a:gd name="T2" fmla="*/ 0 w 363"/>
                <a:gd name="T3" fmla="*/ 181 h 363"/>
                <a:gd name="T4" fmla="*/ 181 w 363"/>
                <a:gd name="T5" fmla="*/ 0 h 363"/>
                <a:gd name="T6" fmla="*/ 363 w 363"/>
                <a:gd name="T7" fmla="*/ 181 h 363"/>
                <a:gd name="T8" fmla="*/ 181 w 363"/>
                <a:gd name="T9" fmla="*/ 363 h 363"/>
                <a:gd name="T10" fmla="*/ 181 w 363"/>
                <a:gd name="T11" fmla="*/ 120 h 363"/>
                <a:gd name="T12" fmla="*/ 120 w 363"/>
                <a:gd name="T13" fmla="*/ 181 h 363"/>
                <a:gd name="T14" fmla="*/ 181 w 363"/>
                <a:gd name="T15" fmla="*/ 243 h 363"/>
                <a:gd name="T16" fmla="*/ 243 w 363"/>
                <a:gd name="T17" fmla="*/ 181 h 363"/>
                <a:gd name="T18" fmla="*/ 181 w 363"/>
                <a:gd name="T19" fmla="*/ 12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3" h="363">
                  <a:moveTo>
                    <a:pt x="181" y="363"/>
                  </a:moveTo>
                  <a:cubicBezTo>
                    <a:pt x="81" y="363"/>
                    <a:pt x="0" y="282"/>
                    <a:pt x="0" y="181"/>
                  </a:cubicBezTo>
                  <a:cubicBezTo>
                    <a:pt x="0" y="81"/>
                    <a:pt x="81" y="0"/>
                    <a:pt x="181" y="0"/>
                  </a:cubicBezTo>
                  <a:cubicBezTo>
                    <a:pt x="281" y="0"/>
                    <a:pt x="363" y="81"/>
                    <a:pt x="363" y="181"/>
                  </a:cubicBezTo>
                  <a:cubicBezTo>
                    <a:pt x="363" y="282"/>
                    <a:pt x="281" y="363"/>
                    <a:pt x="181" y="363"/>
                  </a:cubicBezTo>
                  <a:close/>
                  <a:moveTo>
                    <a:pt x="181" y="120"/>
                  </a:moveTo>
                  <a:cubicBezTo>
                    <a:pt x="147" y="120"/>
                    <a:pt x="120" y="147"/>
                    <a:pt x="120" y="181"/>
                  </a:cubicBezTo>
                  <a:cubicBezTo>
                    <a:pt x="120" y="215"/>
                    <a:pt x="147" y="243"/>
                    <a:pt x="181" y="243"/>
                  </a:cubicBezTo>
                  <a:cubicBezTo>
                    <a:pt x="215" y="243"/>
                    <a:pt x="243" y="215"/>
                    <a:pt x="243" y="181"/>
                  </a:cubicBezTo>
                  <a:cubicBezTo>
                    <a:pt x="243" y="147"/>
                    <a:pt x="215" y="120"/>
                    <a:pt x="181" y="12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678685" y="3232036"/>
            <a:ext cx="2444840" cy="800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반도체 및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폰카메라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등의 불량 검사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,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Lato Light" panose="020F0302020204030203" pitchFamily="34" charset="0"/>
              <a:cs typeface="Clear Sans Light" panose="020B0303030202020304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디스플레이 패널 검사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,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Lato Light" panose="020F0302020204030203" pitchFamily="34" charset="0"/>
              <a:cs typeface="Clear Sans Light" panose="020B0303030202020304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지폐 감별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Lato Light" panose="020F0302020204030203" pitchFamily="34" charset="0"/>
              <a:cs typeface="Clear Sans Light" panose="020B03030302020203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78686" y="2953633"/>
            <a:ext cx="25553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ko-KR" alt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딥러닝</a:t>
            </a: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 기반 </a:t>
            </a:r>
            <a:r>
              <a:rPr lang="ko-KR" alt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머신비전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07777" y="2635175"/>
            <a:ext cx="2322052" cy="525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의료 영상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(CT, MRI)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처리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,</a:t>
            </a:r>
          </a:p>
          <a:p>
            <a:pPr algn="r">
              <a:lnSpc>
                <a:spcPct val="150000"/>
              </a:lnSpc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light-field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영상 복원 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Lato Light" panose="020F0302020204030203" pitchFamily="34" charset="0"/>
              <a:cs typeface="Clear Sans Light" panose="020B03030302020203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16835" y="2356772"/>
            <a:ext cx="211299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영상 개선 및 복원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22843" y="4695662"/>
            <a:ext cx="2302108" cy="5238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통계적 신호 검출 및 추정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,</a:t>
            </a:r>
          </a:p>
          <a:p>
            <a:pPr algn="r"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레이더 신호 처리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Lato Light" panose="020F0302020204030203" pitchFamily="34" charset="0"/>
              <a:cs typeface="Clear Sans Light" panose="020B03030302020203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11957" y="4417259"/>
            <a:ext cx="211299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신호 처리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1ECDE8A-07ED-AF49-8CE8-7A4E4F6F591E}"/>
              </a:ext>
            </a:extLst>
          </p:cNvPr>
          <p:cNvSpPr txBox="1">
            <a:spLocks/>
          </p:cNvSpPr>
          <p:nvPr/>
        </p:nvSpPr>
        <p:spPr>
          <a:xfrm>
            <a:off x="1519519" y="685800"/>
            <a:ext cx="9144000" cy="746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ea typeface="Fira Sans Book" panose="00000400000000000000" pitchFamily="50" charset="0"/>
                <a:cs typeface="Clear Sans Light" panose="020B0303030202020304" pitchFamily="34" charset="0"/>
              </a:rPr>
              <a:t>연구 분야</a:t>
            </a:r>
            <a:endParaRPr lang="en-GB" sz="38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ea typeface="Fira Sans Book" panose="00000400000000000000" pitchFamily="50" charset="0"/>
              <a:cs typeface="Clear Sans Light" panose="020B0303030202020304" pitchFamily="34" charset="0"/>
            </a:endParaRP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D818A8E5-3EBD-5C42-99C2-D96A2A28776E}"/>
              </a:ext>
            </a:extLst>
          </p:cNvPr>
          <p:cNvGrpSpPr/>
          <p:nvPr/>
        </p:nvGrpSpPr>
        <p:grpSpPr>
          <a:xfrm>
            <a:off x="4053" y="6191743"/>
            <a:ext cx="1427836" cy="666257"/>
            <a:chOff x="4053" y="6191743"/>
            <a:chExt cx="1427836" cy="666257"/>
          </a:xfrm>
        </p:grpSpPr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36DC4772-0783-0F46-AD75-EAE1CD4B6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" y="6191743"/>
              <a:ext cx="643647" cy="66625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D1CA829-0970-9349-A701-0E01C294489E}"/>
                </a:ext>
              </a:extLst>
            </p:cNvPr>
            <p:cNvSpPr txBox="1"/>
            <p:nvPr/>
          </p:nvSpPr>
          <p:spPr>
            <a:xfrm>
              <a:off x="647700" y="6340205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b="1" dirty="0">
                  <a:solidFill>
                    <a:schemeClr val="accent6">
                      <a:lumMod val="75000"/>
                    </a:schemeClr>
                  </a:solidFill>
                  <a:latin typeface="Bradley Hand" pitchFamily="2" charset="0"/>
                  <a:ea typeface="Apple Color Emoji" pitchFamily="2" charset="0"/>
                </a:rPr>
                <a:t>DSPL</a:t>
              </a:r>
              <a:endParaRPr kumimoji="1" lang="ko-KR" altLang="en-US" b="1" dirty="0">
                <a:solidFill>
                  <a:schemeClr val="accent6">
                    <a:lumMod val="75000"/>
                  </a:schemeClr>
                </a:solidFill>
                <a:latin typeface="Bradley Han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9689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/>
          <p:cNvSpPr txBox="1">
            <a:spLocks/>
          </p:cNvSpPr>
          <p:nvPr/>
        </p:nvSpPr>
        <p:spPr>
          <a:xfrm>
            <a:off x="1519519" y="685800"/>
            <a:ext cx="9144000" cy="746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ea typeface="Fira Sans Book" panose="00000400000000000000" pitchFamily="50" charset="0"/>
                <a:cs typeface="Clear Sans Light" panose="020B0303030202020304" pitchFamily="34" charset="0"/>
              </a:rPr>
              <a:t>진행 과제</a:t>
            </a:r>
            <a:endParaRPr lang="en-GB" sz="38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ea typeface="Fira Sans Book" panose="00000400000000000000" pitchFamily="50" charset="0"/>
              <a:cs typeface="Clear Sans Light" panose="020B03030302020203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19519" y="5387565"/>
            <a:ext cx="9144000" cy="89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연구실에서 더 많은 연구 같이 해보고 싶지 않나요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?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^^</a:t>
            </a: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자 그럼 이제 하나하나 자세히 봅시다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!</a:t>
            </a:r>
            <a:endParaRPr lang="id-ID" altLang="ko-KR" sz="1200" dirty="0">
              <a:solidFill>
                <a:schemeClr val="bg1">
                  <a:lumMod val="50000"/>
                </a:schemeClr>
              </a:solidFill>
              <a:latin typeface="Lato Light" panose="020F0302020204030203" pitchFamily="34" charset="0"/>
              <a:cs typeface="Clear Sans Light" panose="020B03030302020203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눈을 크게 뜨고 관심 연구를 찾아보아요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~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321755" y="2847020"/>
            <a:ext cx="1447845" cy="782168"/>
            <a:chOff x="9321755" y="2936665"/>
            <a:chExt cx="1447845" cy="782168"/>
          </a:xfrm>
        </p:grpSpPr>
        <p:sp>
          <p:nvSpPr>
            <p:cNvPr id="55" name="TextBox 54"/>
            <p:cNvSpPr txBox="1"/>
            <p:nvPr/>
          </p:nvSpPr>
          <p:spPr>
            <a:xfrm>
              <a:off x="9321755" y="3194972"/>
              <a:ext cx="1447845" cy="52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dirty="0">
                  <a:solidFill>
                    <a:schemeClr val="bg1">
                      <a:lumMod val="50000"/>
                    </a:schemeClr>
                  </a:solidFill>
                  <a:latin typeface="Lato Light" panose="020F0302020204030203" pitchFamily="34" charset="0"/>
                  <a:cs typeface="Clear Sans Light" panose="020B0303030202020304" pitchFamily="34" charset="0"/>
                </a:rPr>
                <a:t>폰 카메라 불량 검출 자동화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9327855" y="2936665"/>
              <a:ext cx="144174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uda" panose="02000000000000000000" pitchFamily="2" charset="0"/>
                  <a:cs typeface="Clear Sans" panose="020B0503030202020304" pitchFamily="34" charset="0"/>
                </a:rPr>
                <a:t>폰 카메라 검사</a:t>
              </a:r>
              <a:endPara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9321755" y="4242587"/>
            <a:ext cx="1447845" cy="782168"/>
            <a:chOff x="9306450" y="1441534"/>
            <a:chExt cx="1447845" cy="782168"/>
          </a:xfrm>
        </p:grpSpPr>
        <p:sp>
          <p:nvSpPr>
            <p:cNvPr id="69" name="TextBox 68"/>
            <p:cNvSpPr txBox="1"/>
            <p:nvPr/>
          </p:nvSpPr>
          <p:spPr>
            <a:xfrm>
              <a:off x="9306450" y="1699841"/>
              <a:ext cx="1447845" cy="52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dirty="0">
                  <a:solidFill>
                    <a:schemeClr val="bg1">
                      <a:lumMod val="50000"/>
                    </a:schemeClr>
                  </a:solidFill>
                  <a:latin typeface="Lato Light" panose="020F0302020204030203" pitchFamily="34" charset="0"/>
                  <a:cs typeface="Clear Sans Light" panose="020B0303030202020304" pitchFamily="34" charset="0"/>
                </a:rPr>
                <a:t>위폐 진폐 감별</a:t>
              </a:r>
              <a:r>
                <a:rPr lang="en-US" altLang="ko-KR" sz="1200" dirty="0">
                  <a:solidFill>
                    <a:schemeClr val="bg1">
                      <a:lumMod val="50000"/>
                    </a:schemeClr>
                  </a:solidFill>
                  <a:latin typeface="Lato Light" panose="020F0302020204030203" pitchFamily="34" charset="0"/>
                  <a:cs typeface="Clear Sans Light" panose="020B0303030202020304" pitchFamily="34" charset="0"/>
                </a:rPr>
                <a:t>,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dirty="0" err="1">
                  <a:solidFill>
                    <a:schemeClr val="bg1">
                      <a:lumMod val="50000"/>
                    </a:schemeClr>
                  </a:solidFill>
                  <a:latin typeface="Lato Light" panose="020F0302020204030203" pitchFamily="34" charset="0"/>
                  <a:cs typeface="Clear Sans Light" panose="020B0303030202020304" pitchFamily="34" charset="0"/>
                </a:rPr>
                <a:t>권종</a:t>
              </a:r>
              <a:r>
                <a:rPr lang="ko-KR" altLang="en-US" sz="1200" dirty="0">
                  <a:solidFill>
                    <a:schemeClr val="bg1">
                      <a:lumMod val="50000"/>
                    </a:schemeClr>
                  </a:solidFill>
                  <a:latin typeface="Lato Light" panose="020F0302020204030203" pitchFamily="34" charset="0"/>
                  <a:cs typeface="Clear Sans Light" panose="020B0303030202020304" pitchFamily="34" charset="0"/>
                </a:rPr>
                <a:t> 구분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9312550" y="1441534"/>
              <a:ext cx="144174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uda" panose="02000000000000000000" pitchFamily="2" charset="0"/>
                  <a:cs typeface="Clear Sans" panose="020B0503030202020304" pitchFamily="34" charset="0"/>
                </a:rPr>
                <a:t>지폐 </a:t>
              </a:r>
              <a:r>
                <a:rPr lang="ko-KR" altLang="en-US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uda" panose="02000000000000000000" pitchFamily="2" charset="0"/>
                  <a:cs typeface="Clear Sans" panose="020B0503030202020304" pitchFamily="34" charset="0"/>
                </a:rPr>
                <a:t>권종</a:t>
              </a:r>
              <a:r>
                <a:rPr lang="ko-KR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uda" panose="02000000000000000000" pitchFamily="2" charset="0"/>
                  <a:cs typeface="Clear Sans" panose="020B0503030202020304" pitchFamily="34" charset="0"/>
                </a:rPr>
                <a:t> 인식</a:t>
              </a:r>
              <a:endPara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 flipH="1">
            <a:off x="1336556" y="2847020"/>
            <a:ext cx="1447845" cy="782168"/>
            <a:chOff x="9321755" y="2936665"/>
            <a:chExt cx="1447845" cy="782168"/>
          </a:xfrm>
        </p:grpSpPr>
        <p:sp>
          <p:nvSpPr>
            <p:cNvPr id="79" name="TextBox 78"/>
            <p:cNvSpPr txBox="1"/>
            <p:nvPr/>
          </p:nvSpPr>
          <p:spPr>
            <a:xfrm>
              <a:off x="9321755" y="3194972"/>
              <a:ext cx="1447845" cy="52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ko-KR" altLang="en-US" sz="1200" dirty="0">
                  <a:solidFill>
                    <a:schemeClr val="bg1">
                      <a:lumMod val="50000"/>
                    </a:schemeClr>
                  </a:solidFill>
                  <a:latin typeface="Lato Light" panose="020F0302020204030203" pitchFamily="34" charset="0"/>
                  <a:cs typeface="Clear Sans Light" panose="020B0303030202020304" pitchFamily="34" charset="0"/>
                </a:rPr>
                <a:t>객체 위치 추정</a:t>
              </a:r>
              <a:r>
                <a:rPr lang="en-US" altLang="ko-KR" sz="1200" dirty="0">
                  <a:solidFill>
                    <a:schemeClr val="bg1">
                      <a:lumMod val="50000"/>
                    </a:schemeClr>
                  </a:solidFill>
                  <a:latin typeface="Lato Light" panose="020F0302020204030203" pitchFamily="34" charset="0"/>
                  <a:cs typeface="Clear Sans Light" panose="020B0303030202020304" pitchFamily="34" charset="0"/>
                </a:rPr>
                <a:t>,</a:t>
              </a:r>
              <a:r>
                <a:rPr lang="ko-KR" altLang="en-US" sz="1200" dirty="0">
                  <a:solidFill>
                    <a:schemeClr val="bg1">
                      <a:lumMod val="50000"/>
                    </a:schemeClr>
                  </a:solidFill>
                  <a:latin typeface="Lato Light" panose="020F0302020204030203" pitchFamily="34" charset="0"/>
                  <a:cs typeface="Clear Sans Light" panose="020B0303030202020304" pitchFamily="34" charset="0"/>
                </a:rPr>
                <a:t> </a:t>
              </a:r>
              <a:endPara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ko-KR" altLang="en-US" sz="1200" dirty="0">
                  <a:solidFill>
                    <a:schemeClr val="bg1">
                      <a:lumMod val="50000"/>
                    </a:schemeClr>
                  </a:solidFill>
                  <a:latin typeface="Lato Light" panose="020F0302020204030203" pitchFamily="34" charset="0"/>
                  <a:cs typeface="Clear Sans Light" panose="020B0303030202020304" pitchFamily="34" charset="0"/>
                </a:rPr>
                <a:t>호흡 감지</a:t>
              </a:r>
              <a:endPara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9327855" y="2936665"/>
              <a:ext cx="144174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ko-KR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uda" panose="02000000000000000000" pitchFamily="2" charset="0"/>
                  <a:cs typeface="Clear Sans" panose="020B0503030202020304" pitchFamily="34" charset="0"/>
                </a:rPr>
                <a:t>레이더 신호 처리</a:t>
              </a:r>
              <a:endPara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 flipH="1">
            <a:off x="1105319" y="4242587"/>
            <a:ext cx="1679082" cy="782168"/>
            <a:chOff x="9306450" y="1441534"/>
            <a:chExt cx="1679082" cy="782168"/>
          </a:xfrm>
        </p:grpSpPr>
        <p:sp>
          <p:nvSpPr>
            <p:cNvPr id="77" name="TextBox 76"/>
            <p:cNvSpPr txBox="1"/>
            <p:nvPr/>
          </p:nvSpPr>
          <p:spPr>
            <a:xfrm>
              <a:off x="9306450" y="1699841"/>
              <a:ext cx="1679082" cy="52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dirty="0">
                  <a:solidFill>
                    <a:schemeClr val="bg1">
                      <a:lumMod val="50000"/>
                    </a:schemeClr>
                  </a:solidFill>
                  <a:latin typeface="Lato Light" panose="020F0302020204030203" pitchFamily="34" charset="0"/>
                  <a:cs typeface="Clear Sans Light" panose="020B0303030202020304" pitchFamily="34" charset="0"/>
                </a:rPr>
                <a:t>PCB</a:t>
              </a:r>
              <a:r>
                <a:rPr lang="ko-KR" altLang="en-US" sz="1200" dirty="0">
                  <a:solidFill>
                    <a:schemeClr val="bg1">
                      <a:lumMod val="50000"/>
                    </a:schemeClr>
                  </a:solidFill>
                  <a:latin typeface="Lato Light" panose="020F0302020204030203" pitchFamily="34" charset="0"/>
                  <a:cs typeface="Clear Sans Light" panose="020B0303030202020304" pitchFamily="34" charset="0"/>
                </a:rPr>
                <a:t> 기판 및 반도체 웨이퍼 불량 검출 자동화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9312550" y="1441534"/>
              <a:ext cx="144174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uda" panose="02000000000000000000" pitchFamily="2" charset="0"/>
                  <a:cs typeface="Clear Sans" panose="020B0503030202020304" pitchFamily="34" charset="0"/>
                </a:rPr>
                <a:t>PCB , </a:t>
              </a:r>
              <a:r>
                <a:rPr lang="ko-KR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uda" panose="02000000000000000000" pitchFamily="2" charset="0"/>
                  <a:cs typeface="Clear Sans" panose="020B0503030202020304" pitchFamily="34" charset="0"/>
                </a:rPr>
                <a:t>반도체 검사</a:t>
              </a:r>
              <a:endPara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 rot="10800000">
            <a:off x="4889566" y="1967755"/>
            <a:ext cx="2311269" cy="653133"/>
            <a:chOff x="3614557" y="3339358"/>
            <a:chExt cx="1733452" cy="489850"/>
          </a:xfrm>
        </p:grpSpPr>
        <p:sp>
          <p:nvSpPr>
            <p:cNvPr id="45" name="Freeform 5"/>
            <p:cNvSpPr>
              <a:spLocks/>
            </p:cNvSpPr>
            <p:nvPr/>
          </p:nvSpPr>
          <p:spPr bwMode="auto">
            <a:xfrm>
              <a:off x="3759162" y="3429736"/>
              <a:ext cx="1442434" cy="399472"/>
            </a:xfrm>
            <a:custGeom>
              <a:avLst/>
              <a:gdLst>
                <a:gd name="T0" fmla="*/ 337 w 337"/>
                <a:gd name="T1" fmla="*/ 0 h 93"/>
                <a:gd name="T2" fmla="*/ 168 w 337"/>
                <a:gd name="T3" fmla="*/ 93 h 93"/>
                <a:gd name="T4" fmla="*/ 0 w 337"/>
                <a:gd name="T5" fmla="*/ 0 h 93"/>
                <a:gd name="T6" fmla="*/ 28 w 337"/>
                <a:gd name="T7" fmla="*/ 0 h 93"/>
                <a:gd name="T8" fmla="*/ 168 w 337"/>
                <a:gd name="T9" fmla="*/ 68 h 93"/>
                <a:gd name="T10" fmla="*/ 309 w 337"/>
                <a:gd name="T11" fmla="*/ 0 h 93"/>
                <a:gd name="T12" fmla="*/ 337 w 337"/>
                <a:gd name="T1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7" h="93">
                  <a:moveTo>
                    <a:pt x="337" y="0"/>
                  </a:moveTo>
                  <a:cubicBezTo>
                    <a:pt x="319" y="53"/>
                    <a:pt x="251" y="93"/>
                    <a:pt x="168" y="93"/>
                  </a:cubicBezTo>
                  <a:cubicBezTo>
                    <a:pt x="86" y="93"/>
                    <a:pt x="18" y="53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49" y="40"/>
                    <a:pt x="104" y="68"/>
                    <a:pt x="168" y="68"/>
                  </a:cubicBezTo>
                  <a:cubicBezTo>
                    <a:pt x="233" y="68"/>
                    <a:pt x="288" y="40"/>
                    <a:pt x="309" y="0"/>
                  </a:cubicBezTo>
                  <a:lnTo>
                    <a:pt x="337" y="0"/>
                  </a:lnTo>
                  <a:close/>
                </a:path>
              </a:pathLst>
            </a:custGeom>
            <a:solidFill>
              <a:srgbClr val="58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6" name="Rectangle 12"/>
            <p:cNvSpPr>
              <a:spLocks noChangeArrowheads="1"/>
            </p:cNvSpPr>
            <p:nvPr/>
          </p:nvSpPr>
          <p:spPr bwMode="auto">
            <a:xfrm>
              <a:off x="3614557" y="3339358"/>
              <a:ext cx="406702" cy="93993"/>
            </a:xfrm>
            <a:prstGeom prst="rect">
              <a:avLst/>
            </a:prstGeom>
            <a:solidFill>
              <a:srgbClr val="58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Rectangle 13"/>
            <p:cNvSpPr>
              <a:spLocks noChangeArrowheads="1"/>
            </p:cNvSpPr>
            <p:nvPr/>
          </p:nvSpPr>
          <p:spPr bwMode="auto">
            <a:xfrm>
              <a:off x="4941307" y="3339358"/>
              <a:ext cx="406702" cy="93993"/>
            </a:xfrm>
            <a:prstGeom prst="rect">
              <a:avLst/>
            </a:prstGeom>
            <a:solidFill>
              <a:srgbClr val="58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3962400" y="2614541"/>
            <a:ext cx="2082800" cy="12772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/>
          <p:cNvSpPr/>
          <p:nvPr/>
        </p:nvSpPr>
        <p:spPr>
          <a:xfrm>
            <a:off x="6045200" y="3891805"/>
            <a:ext cx="2082800" cy="12772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Rectangle 27"/>
          <p:cNvSpPr/>
          <p:nvPr/>
        </p:nvSpPr>
        <p:spPr>
          <a:xfrm>
            <a:off x="3962400" y="3891806"/>
            <a:ext cx="2082800" cy="12772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ectangle 20"/>
          <p:cNvSpPr/>
          <p:nvPr/>
        </p:nvSpPr>
        <p:spPr>
          <a:xfrm>
            <a:off x="6045200" y="2614541"/>
            <a:ext cx="2082800" cy="12772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8" name="그림 57">
            <a:extLst>
              <a:ext uri="{FF2B5EF4-FFF2-40B4-BE49-F238E27FC236}">
                <a16:creationId xmlns:a16="http://schemas.microsoft.com/office/drawing/2014/main" id="{33B841CD-53E1-9044-9CAB-897B36DA14D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560550" y="2847020"/>
            <a:ext cx="886500" cy="886500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1983DC72-564D-BE4D-9BD7-01C2A6B1C24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838" y="2817983"/>
            <a:ext cx="870380" cy="87038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0D365724-49C4-B845-B9F0-AB9B9CE0D79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511" y="4029759"/>
            <a:ext cx="856543" cy="85654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CFE5942-DDF1-B040-9BDF-A2FCB776EFC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946" y="4110299"/>
            <a:ext cx="855908" cy="855908"/>
          </a:xfrm>
          <a:prstGeom prst="rect">
            <a:avLst/>
          </a:prstGeom>
        </p:spPr>
      </p:pic>
      <p:grpSp>
        <p:nvGrpSpPr>
          <p:cNvPr id="62" name="그룹 61">
            <a:extLst>
              <a:ext uri="{FF2B5EF4-FFF2-40B4-BE49-F238E27FC236}">
                <a16:creationId xmlns:a16="http://schemas.microsoft.com/office/drawing/2014/main" id="{F3CA7E1D-7D09-5643-A95F-F4ED0E146ACB}"/>
              </a:ext>
            </a:extLst>
          </p:cNvPr>
          <p:cNvGrpSpPr/>
          <p:nvPr/>
        </p:nvGrpSpPr>
        <p:grpSpPr>
          <a:xfrm>
            <a:off x="4053" y="6191743"/>
            <a:ext cx="1427836" cy="666257"/>
            <a:chOff x="4053" y="6191743"/>
            <a:chExt cx="1427836" cy="666257"/>
          </a:xfrm>
        </p:grpSpPr>
        <p:pic>
          <p:nvPicPr>
            <p:cNvPr id="63" name="그림 62">
              <a:extLst>
                <a:ext uri="{FF2B5EF4-FFF2-40B4-BE49-F238E27FC236}">
                  <a16:creationId xmlns:a16="http://schemas.microsoft.com/office/drawing/2014/main" id="{7A243F7F-9F1F-3C40-AB1D-4A4EECA45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" y="6191743"/>
              <a:ext cx="643647" cy="666257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EC4608F-ED4C-4744-8DE2-59620E4DCA9A}"/>
                </a:ext>
              </a:extLst>
            </p:cNvPr>
            <p:cNvSpPr txBox="1"/>
            <p:nvPr/>
          </p:nvSpPr>
          <p:spPr>
            <a:xfrm>
              <a:off x="647700" y="6340205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b="1" dirty="0">
                  <a:solidFill>
                    <a:schemeClr val="accent6">
                      <a:lumMod val="75000"/>
                    </a:schemeClr>
                  </a:solidFill>
                  <a:latin typeface="Bradley Hand" pitchFamily="2" charset="0"/>
                  <a:ea typeface="Apple Color Emoji" pitchFamily="2" charset="0"/>
                </a:rPr>
                <a:t>DSPL</a:t>
              </a:r>
              <a:endParaRPr kumimoji="1" lang="ko-KR" altLang="en-US" b="1" dirty="0">
                <a:solidFill>
                  <a:schemeClr val="accent6">
                    <a:lumMod val="75000"/>
                  </a:schemeClr>
                </a:solidFill>
                <a:latin typeface="Bradley Han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3399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1519519" y="685800"/>
            <a:ext cx="9144000" cy="746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ea typeface="Fira Sans Book" panose="00000400000000000000" pitchFamily="50" charset="0"/>
                <a:cs typeface="Clear Sans Light" panose="020B0303030202020304" pitchFamily="34" charset="0"/>
              </a:rPr>
              <a:t>레이더</a:t>
            </a:r>
            <a:endParaRPr lang="en-GB" sz="38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ea typeface="Fira Sans Book" panose="00000400000000000000" pitchFamily="50" charset="0"/>
              <a:cs typeface="Clear Sans Light" panose="020B03030302020203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72486" y="2780195"/>
            <a:ext cx="4992914" cy="5238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rPr>
              <a:t>높은 투과성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rPr>
              <a:t>,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rPr>
              <a:t> 저전력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rPr>
              <a:t>,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rPr>
              <a:t> 소형화 등의 장점이 있어 주목 받고 있는 차세대 센서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rPr>
              <a:t>.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rPr>
              <a:t> 광대역 주파수를 사용함으로써 간섭이 적다는 특징도 있어요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rPr>
              <a:t>.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rPr>
              <a:t> </a:t>
            </a:r>
            <a:endParaRPr lang="nn-NO" sz="1200" dirty="0">
              <a:solidFill>
                <a:schemeClr val="bg1">
                  <a:lumMod val="50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72486" y="2508430"/>
            <a:ext cx="3721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UWB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 </a:t>
            </a: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(Ultra Wide Band)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 </a:t>
            </a: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Radar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 는 뭔가요</a:t>
            </a: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?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72487" y="3934268"/>
            <a:ext cx="5016428" cy="5238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차량 탑승객의 호흡을 감지하여 인원과 위치 추정하기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독거 노인 위험 감지하기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,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애완동물과 사람 구분하여 검출하기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Lato Light" panose="020F0302020204030203" pitchFamily="34" charset="0"/>
              <a:cs typeface="Clear Sans Light" panose="020B03030302020203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72486" y="3662503"/>
            <a:ext cx="324233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어디에 응용될 수 있을까요</a:t>
            </a: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?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72486" y="5088129"/>
            <a:ext cx="4969536" cy="800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다중 센서를 이용하여 움직이는 객체의 위치 추정하는 방법을 연구해요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레이더 특성을 반영한 시스템을 모델링 하고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,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통계적 신호처리 기법을 통해 노이즈와 배경 신호를 제거해요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072486" y="4872685"/>
            <a:ext cx="34767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지금 하고 있는 연구는</a:t>
            </a: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?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C2973921-E91F-E64C-9011-9750E6325890}"/>
              </a:ext>
            </a:extLst>
          </p:cNvPr>
          <p:cNvGrpSpPr/>
          <p:nvPr/>
        </p:nvGrpSpPr>
        <p:grpSpPr>
          <a:xfrm>
            <a:off x="4053" y="6191743"/>
            <a:ext cx="1427836" cy="666257"/>
            <a:chOff x="4053" y="6191743"/>
            <a:chExt cx="1427836" cy="666257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A0311012-52D9-814E-A1C6-274395368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" y="6191743"/>
              <a:ext cx="643647" cy="66625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90BDCAD-3643-5543-8986-B1F3A21C7F4F}"/>
                </a:ext>
              </a:extLst>
            </p:cNvPr>
            <p:cNvSpPr txBox="1"/>
            <p:nvPr/>
          </p:nvSpPr>
          <p:spPr>
            <a:xfrm>
              <a:off x="647700" y="6340205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b="1" dirty="0">
                  <a:solidFill>
                    <a:schemeClr val="accent6">
                      <a:lumMod val="75000"/>
                    </a:schemeClr>
                  </a:solidFill>
                  <a:latin typeface="Bradley Hand" pitchFamily="2" charset="0"/>
                  <a:ea typeface="Apple Color Emoji" pitchFamily="2" charset="0"/>
                </a:rPr>
                <a:t>DSPL</a:t>
              </a:r>
              <a:endParaRPr kumimoji="1" lang="ko-KR" altLang="en-US" b="1" dirty="0">
                <a:solidFill>
                  <a:schemeClr val="accent6">
                    <a:lumMod val="75000"/>
                  </a:schemeClr>
                </a:solidFill>
                <a:latin typeface="Bradley Hand" pitchFamily="2" charset="0"/>
              </a:endParaRPr>
            </a:p>
          </p:txBody>
        </p:sp>
      </p:grpSp>
      <p:pic>
        <p:nvPicPr>
          <p:cNvPr id="14" name="그림 22">
            <a:extLst>
              <a:ext uri="{FF2B5EF4-FFF2-40B4-BE49-F238E27FC236}">
                <a16:creationId xmlns:a16="http://schemas.microsoft.com/office/drawing/2014/main" id="{8D60E6B5-FA9C-3746-87F3-C1B2053D6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66" b="95055" l="7600" r="93200">
                        <a14:foregroundMark x1="33000" y1="26099" x2="67400" y2="9066"/>
                        <a14:foregroundMark x1="45200" y1="17857" x2="45200" y2="17857"/>
                        <a14:foregroundMark x1="44400" y1="14560" x2="49000" y2="21703"/>
                        <a14:foregroundMark x1="43800" y1="13462" x2="43800" y2="13462"/>
                        <a14:foregroundMark x1="90600" y1="41209" x2="90600" y2="41209"/>
                        <a14:foregroundMark x1="7600" y1="53022" x2="7600" y2="53022"/>
                        <a14:foregroundMark x1="28600" y1="93407" x2="28600" y2="93407"/>
                        <a14:foregroundMark x1="34000" y1="90110" x2="34000" y2="90110"/>
                        <a14:foregroundMark x1="38400" y1="87088" x2="38400" y2="87088"/>
                        <a14:foregroundMark x1="28600" y1="95055" x2="28600" y2="95055"/>
                        <a14:foregroundMark x1="28800" y1="94231" x2="46800" y2="80220"/>
                        <a14:foregroundMark x1="51800" y1="76923" x2="91000" y2="46154"/>
                        <a14:foregroundMark x1="92200" y1="41484" x2="92200" y2="41484"/>
                        <a14:foregroundMark x1="91800" y1="46429" x2="91800" y2="46429"/>
                        <a14:foregroundMark x1="93200" y1="44780" x2="93200" y2="44780"/>
                        <a14:foregroundMark x1="93000" y1="42857" x2="93000" y2="4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4503" y="2793988"/>
            <a:ext cx="3386298" cy="246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72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1519519" y="685800"/>
            <a:ext cx="9144000" cy="746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ea typeface="Fira Sans Book" panose="00000400000000000000" pitchFamily="50" charset="0"/>
                <a:cs typeface="Clear Sans Light" panose="020B0303030202020304" pitchFamily="34" charset="0"/>
              </a:rPr>
              <a:t>레이더 영상</a:t>
            </a:r>
            <a:endParaRPr lang="en-GB" sz="38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ea typeface="Fira Sans Book" panose="00000400000000000000" pitchFamily="50" charset="0"/>
              <a:cs typeface="Clear Sans Light" panose="020B0303030202020304" pitchFamily="34" charset="0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C2973921-E91F-E64C-9011-9750E6325890}"/>
              </a:ext>
            </a:extLst>
          </p:cNvPr>
          <p:cNvGrpSpPr/>
          <p:nvPr/>
        </p:nvGrpSpPr>
        <p:grpSpPr>
          <a:xfrm>
            <a:off x="4053" y="6191743"/>
            <a:ext cx="1427836" cy="666257"/>
            <a:chOff x="4053" y="6191743"/>
            <a:chExt cx="1427836" cy="666257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A0311012-52D9-814E-A1C6-274395368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" y="6191743"/>
              <a:ext cx="643647" cy="66625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90BDCAD-3643-5543-8986-B1F3A21C7F4F}"/>
                </a:ext>
              </a:extLst>
            </p:cNvPr>
            <p:cNvSpPr txBox="1"/>
            <p:nvPr/>
          </p:nvSpPr>
          <p:spPr>
            <a:xfrm>
              <a:off x="647700" y="6340205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b="1" dirty="0">
                  <a:solidFill>
                    <a:schemeClr val="accent6">
                      <a:lumMod val="75000"/>
                    </a:schemeClr>
                  </a:solidFill>
                  <a:latin typeface="Bradley Hand" pitchFamily="2" charset="0"/>
                  <a:ea typeface="Apple Color Emoji" pitchFamily="2" charset="0"/>
                </a:rPr>
                <a:t>DSPL</a:t>
              </a:r>
              <a:endParaRPr kumimoji="1" lang="ko-KR" altLang="en-US" b="1" dirty="0">
                <a:solidFill>
                  <a:schemeClr val="accent6">
                    <a:lumMod val="75000"/>
                  </a:schemeClr>
                </a:solidFill>
                <a:latin typeface="Bradley Hand" pitchFamily="2" charset="0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FC786F84-58FF-1E47-9449-D3B1A14AD560}"/>
              </a:ext>
            </a:extLst>
          </p:cNvPr>
          <p:cNvGrpSpPr/>
          <p:nvPr/>
        </p:nvGrpSpPr>
        <p:grpSpPr>
          <a:xfrm>
            <a:off x="264184" y="2155923"/>
            <a:ext cx="3224159" cy="2418883"/>
            <a:chOff x="264184" y="2155923"/>
            <a:chExt cx="3224159" cy="2418883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8790DC86-35F2-B74B-B13F-689266599819}"/>
                </a:ext>
              </a:extLst>
            </p:cNvPr>
            <p:cNvGrpSpPr/>
            <p:nvPr/>
          </p:nvGrpSpPr>
          <p:grpSpPr>
            <a:xfrm>
              <a:off x="1680365" y="3429000"/>
              <a:ext cx="1807978" cy="1145806"/>
              <a:chOff x="2092254" y="3407034"/>
              <a:chExt cx="1807978" cy="1145806"/>
            </a:xfrm>
          </p:grpSpPr>
          <p:pic>
            <p:nvPicPr>
              <p:cNvPr id="16" name="그림 42">
                <a:extLst>
                  <a:ext uri="{FF2B5EF4-FFF2-40B4-BE49-F238E27FC236}">
                    <a16:creationId xmlns:a16="http://schemas.microsoft.com/office/drawing/2014/main" id="{90769B5E-C9D4-844D-94E2-A6E70A872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92254" y="3407034"/>
                <a:ext cx="1807978" cy="1145806"/>
              </a:xfrm>
              <a:prstGeom prst="rect">
                <a:avLst/>
              </a:prstGeom>
            </p:spPr>
          </p:pic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35442D11-0325-DE40-B446-F0D0145549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54" t="7729" r="20480" b="11429"/>
              <a:stretch/>
            </p:blipFill>
            <p:spPr>
              <a:xfrm>
                <a:off x="2347497" y="3514257"/>
                <a:ext cx="1303302" cy="737718"/>
              </a:xfrm>
              <a:prstGeom prst="rect">
                <a:avLst/>
              </a:prstGeom>
            </p:spPr>
          </p:pic>
        </p:grpSp>
        <p:grpSp>
          <p:nvGrpSpPr>
            <p:cNvPr id="18" name="그룹 29">
              <a:extLst>
                <a:ext uri="{FF2B5EF4-FFF2-40B4-BE49-F238E27FC236}">
                  <a16:creationId xmlns:a16="http://schemas.microsoft.com/office/drawing/2014/main" id="{E4A46B1A-0FD1-A94D-8A0C-4EF1C9BFD9D4}"/>
                </a:ext>
              </a:extLst>
            </p:cNvPr>
            <p:cNvGrpSpPr/>
            <p:nvPr/>
          </p:nvGrpSpPr>
          <p:grpSpPr>
            <a:xfrm>
              <a:off x="264184" y="3263338"/>
              <a:ext cx="1212800" cy="1010603"/>
              <a:chOff x="4988459" y="4075361"/>
              <a:chExt cx="945018" cy="782559"/>
            </a:xfrm>
          </p:grpSpPr>
          <p:pic>
            <p:nvPicPr>
              <p:cNvPr id="27" name="그림 34">
                <a:extLst>
                  <a:ext uri="{FF2B5EF4-FFF2-40B4-BE49-F238E27FC236}">
                    <a16:creationId xmlns:a16="http://schemas.microsoft.com/office/drawing/2014/main" id="{3F3F3D19-FE3C-2A4F-B8A2-2D105FCE4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96202" y="4075361"/>
                <a:ext cx="537275" cy="782559"/>
              </a:xfrm>
              <a:prstGeom prst="rect">
                <a:avLst/>
              </a:prstGeom>
            </p:spPr>
          </p:pic>
          <p:cxnSp>
            <p:nvCxnSpPr>
              <p:cNvPr id="28" name="구부러진 연결선[U] 32">
                <a:extLst>
                  <a:ext uri="{FF2B5EF4-FFF2-40B4-BE49-F238E27FC236}">
                    <a16:creationId xmlns:a16="http://schemas.microsoft.com/office/drawing/2014/main" id="{32E2D762-5144-B84B-B54C-585E7284D98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988459" y="4466640"/>
                <a:ext cx="407743" cy="299426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그룹 30">
              <a:extLst>
                <a:ext uri="{FF2B5EF4-FFF2-40B4-BE49-F238E27FC236}">
                  <a16:creationId xmlns:a16="http://schemas.microsoft.com/office/drawing/2014/main" id="{547B84EA-45FA-8F4F-820C-3F78683914F1}"/>
                </a:ext>
              </a:extLst>
            </p:cNvPr>
            <p:cNvGrpSpPr/>
            <p:nvPr/>
          </p:nvGrpSpPr>
          <p:grpSpPr>
            <a:xfrm>
              <a:off x="1360667" y="2155923"/>
              <a:ext cx="1233685" cy="1027423"/>
              <a:chOff x="6596892" y="3781978"/>
              <a:chExt cx="1110487" cy="924823"/>
            </a:xfrm>
          </p:grpSpPr>
          <p:pic>
            <p:nvPicPr>
              <p:cNvPr id="23" name="그림 31">
                <a:extLst>
                  <a:ext uri="{FF2B5EF4-FFF2-40B4-BE49-F238E27FC236}">
                    <a16:creationId xmlns:a16="http://schemas.microsoft.com/office/drawing/2014/main" id="{5809BB04-041A-5447-8FAA-73E994A67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96892" y="3781979"/>
                <a:ext cx="575545" cy="575545"/>
              </a:xfrm>
              <a:prstGeom prst="rect">
                <a:avLst/>
              </a:prstGeom>
            </p:spPr>
          </p:pic>
          <p:pic>
            <p:nvPicPr>
              <p:cNvPr id="24" name="그림 32">
                <a:extLst>
                  <a:ext uri="{FF2B5EF4-FFF2-40B4-BE49-F238E27FC236}">
                    <a16:creationId xmlns:a16="http://schemas.microsoft.com/office/drawing/2014/main" id="{199B9C8E-07C4-1F45-8705-CBC515669B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21910" y="4131256"/>
                <a:ext cx="575545" cy="575545"/>
              </a:xfrm>
              <a:prstGeom prst="rect">
                <a:avLst/>
              </a:prstGeom>
            </p:spPr>
          </p:pic>
          <p:pic>
            <p:nvPicPr>
              <p:cNvPr id="25" name="그림 33">
                <a:extLst>
                  <a:ext uri="{FF2B5EF4-FFF2-40B4-BE49-F238E27FC236}">
                    <a16:creationId xmlns:a16="http://schemas.microsoft.com/office/drawing/2014/main" id="{F8A39EC5-3049-6C42-BFEE-D67A561D51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31834" y="3781978"/>
                <a:ext cx="575545" cy="575545"/>
              </a:xfrm>
              <a:prstGeom prst="rect">
                <a:avLst/>
              </a:prstGeom>
            </p:spPr>
          </p:pic>
        </p:grpSp>
      </p:grpSp>
      <p:pic>
        <p:nvPicPr>
          <p:cNvPr id="29" name="온라인 미디어 1" descr="KakaoTalk_Video_2019-05-24-11-24-37">
            <a:hlinkClick r:id="" action="ppaction://media"/>
            <a:extLst>
              <a:ext uri="{FF2B5EF4-FFF2-40B4-BE49-F238E27FC236}">
                <a16:creationId xmlns:a16="http://schemas.microsoft.com/office/drawing/2014/main" id="{80C299E7-58DA-3F4C-84FD-1F950AAB658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67.00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19625" y="1624753"/>
            <a:ext cx="8242307" cy="424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0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1519519" y="685800"/>
            <a:ext cx="9144000" cy="746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ea typeface="Fira Sans Book" panose="00000400000000000000" pitchFamily="50" charset="0"/>
                <a:cs typeface="Clear Sans Light" panose="020B0303030202020304" pitchFamily="34" charset="0"/>
              </a:rPr>
              <a:t>레이더</a:t>
            </a:r>
            <a:endParaRPr lang="en-GB" sz="38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ea typeface="Fira Sans Book" panose="00000400000000000000" pitchFamily="50" charset="0"/>
              <a:cs typeface="Clear Sans Light" panose="020B03030302020203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96001" y="2780407"/>
            <a:ext cx="499291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탑승객의 호흡 신호를 모니터링 하여 인원과 위치를 추정</a:t>
            </a:r>
            <a:endParaRPr lang="nn-NO" sz="1200" dirty="0">
              <a:solidFill>
                <a:schemeClr val="bg1">
                  <a:lumMod val="50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95999" y="2508642"/>
            <a:ext cx="278674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 차량 내 탑승객 모니터링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72487" y="3934268"/>
            <a:ext cx="5016428" cy="5238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호흡 신호가 차체에 부딪혀 되돌아오는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indirect path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신호를 제거 할 수 있는 통계적 신호 처리 방법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Lato Light" panose="020F0302020204030203" pitchFamily="34" charset="0"/>
              <a:cs typeface="Clear Sans Light" panose="020B03030302020203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72486" y="3662503"/>
            <a:ext cx="233798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어떤 기술이 필요할까요</a:t>
            </a: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?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19379" y="5088129"/>
            <a:ext cx="4969536" cy="2468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생체 신호 검출을 기반으로 영상화 할 수 있는 기법을 연구 중이에요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119378" y="4816364"/>
            <a:ext cx="28437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지금 하고 있는 연구는</a:t>
            </a: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?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C2973921-E91F-E64C-9011-9750E6325890}"/>
              </a:ext>
            </a:extLst>
          </p:cNvPr>
          <p:cNvGrpSpPr/>
          <p:nvPr/>
        </p:nvGrpSpPr>
        <p:grpSpPr>
          <a:xfrm>
            <a:off x="4053" y="6191743"/>
            <a:ext cx="1427836" cy="666257"/>
            <a:chOff x="4053" y="6191743"/>
            <a:chExt cx="1427836" cy="666257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A0311012-52D9-814E-A1C6-274395368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" y="6191743"/>
              <a:ext cx="643647" cy="66625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90BDCAD-3643-5543-8986-B1F3A21C7F4F}"/>
                </a:ext>
              </a:extLst>
            </p:cNvPr>
            <p:cNvSpPr txBox="1"/>
            <p:nvPr/>
          </p:nvSpPr>
          <p:spPr>
            <a:xfrm>
              <a:off x="647700" y="6340205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b="1" dirty="0">
                  <a:solidFill>
                    <a:schemeClr val="accent6">
                      <a:lumMod val="75000"/>
                    </a:schemeClr>
                  </a:solidFill>
                  <a:latin typeface="Bradley Hand" pitchFamily="2" charset="0"/>
                  <a:ea typeface="Apple Color Emoji" pitchFamily="2" charset="0"/>
                </a:rPr>
                <a:t>DSPL</a:t>
              </a:r>
              <a:endParaRPr kumimoji="1" lang="ko-KR" altLang="en-US" b="1" dirty="0">
                <a:solidFill>
                  <a:schemeClr val="accent6">
                    <a:lumMod val="75000"/>
                  </a:schemeClr>
                </a:solidFill>
                <a:latin typeface="Bradley Hand" pitchFamily="2" charset="0"/>
              </a:endParaRPr>
            </a:p>
          </p:txBody>
        </p:sp>
      </p:grpSp>
      <p:pic>
        <p:nvPicPr>
          <p:cNvPr id="4" name="그림 3" descr="사람, 남자, 자동차, 보는이(가) 표시된 사진&#10;&#10;자동 생성된 설명">
            <a:extLst>
              <a:ext uri="{FF2B5EF4-FFF2-40B4-BE49-F238E27FC236}">
                <a16:creationId xmlns:a16="http://schemas.microsoft.com/office/drawing/2014/main" id="{23CAFCD5-A3FB-1D48-BC83-17AA988EBF0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70" y="2505518"/>
            <a:ext cx="42926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1792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1519519" y="685800"/>
            <a:ext cx="9144000" cy="746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ea typeface="Fira Sans Book" panose="00000400000000000000" pitchFamily="50" charset="0"/>
                <a:cs typeface="Clear Sans Light" panose="020B0303030202020304" pitchFamily="34" charset="0"/>
              </a:rPr>
              <a:t>레이더</a:t>
            </a:r>
            <a:endParaRPr lang="en-GB" sz="38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ea typeface="Fira Sans Book" panose="00000400000000000000" pitchFamily="50" charset="0"/>
              <a:cs typeface="Clear Sans Light" panose="020B03030302020203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96001" y="2780407"/>
            <a:ext cx="4992914" cy="5238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사람의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호흡고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비슷한 주파수로 움직이는 물체의 움직임은 주파수 분석 방법만으로는 구분하기 어려울 때가 많아요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.</a:t>
            </a:r>
            <a:endParaRPr lang="nn-NO" sz="1200" dirty="0">
              <a:solidFill>
                <a:schemeClr val="bg1">
                  <a:lumMod val="50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95999" y="2508642"/>
            <a:ext cx="409161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사람의 호흡과 다른 물체의 움직임 구분하기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72487" y="3934268"/>
            <a:ext cx="5016428" cy="2468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머신러닝을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이용하여 사람의 호흡을 구분해내요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72486" y="3662503"/>
            <a:ext cx="233798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어떤 기술이 필요할까요</a:t>
            </a: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?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19379" y="5088129"/>
            <a:ext cx="4969536" cy="5238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머신러닝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모델을 학습시켜서 선풍기의 움직임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,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바람에 흔들리는 커튼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,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사람 수 등을 구분하는 연구를 하고 있어요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119378" y="4816364"/>
            <a:ext cx="28437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지금 하고 있는 연구는</a:t>
            </a: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?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C2973921-E91F-E64C-9011-9750E6325890}"/>
              </a:ext>
            </a:extLst>
          </p:cNvPr>
          <p:cNvGrpSpPr/>
          <p:nvPr/>
        </p:nvGrpSpPr>
        <p:grpSpPr>
          <a:xfrm>
            <a:off x="4053" y="6191743"/>
            <a:ext cx="1427836" cy="666257"/>
            <a:chOff x="4053" y="6191743"/>
            <a:chExt cx="1427836" cy="666257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A0311012-52D9-814E-A1C6-274395368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" y="6191743"/>
              <a:ext cx="643647" cy="66625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90BDCAD-3643-5543-8986-B1F3A21C7F4F}"/>
                </a:ext>
              </a:extLst>
            </p:cNvPr>
            <p:cNvSpPr txBox="1"/>
            <p:nvPr/>
          </p:nvSpPr>
          <p:spPr>
            <a:xfrm>
              <a:off x="647700" y="6340205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b="1" dirty="0">
                  <a:solidFill>
                    <a:schemeClr val="accent6">
                      <a:lumMod val="75000"/>
                    </a:schemeClr>
                  </a:solidFill>
                  <a:latin typeface="Bradley Hand" pitchFamily="2" charset="0"/>
                  <a:ea typeface="Apple Color Emoji" pitchFamily="2" charset="0"/>
                </a:rPr>
                <a:t>DSPL</a:t>
              </a:r>
              <a:endParaRPr kumimoji="1" lang="ko-KR" altLang="en-US" b="1" dirty="0">
                <a:solidFill>
                  <a:schemeClr val="accent6">
                    <a:lumMod val="75000"/>
                  </a:schemeClr>
                </a:solidFill>
                <a:latin typeface="Bradley Hand" pitchFamily="2" charset="0"/>
              </a:endParaRPr>
            </a:p>
          </p:txBody>
        </p:sp>
      </p:grpSp>
      <p:pic>
        <p:nvPicPr>
          <p:cNvPr id="2" name="온라인 미디어 1" descr="랩투어">
            <a:hlinkClick r:id="" action="ppaction://media"/>
            <a:extLst>
              <a:ext uri="{FF2B5EF4-FFF2-40B4-BE49-F238E27FC236}">
                <a16:creationId xmlns:a16="http://schemas.microsoft.com/office/drawing/2014/main" id="{03E8A2DB-76B0-EC49-A1DF-17AAC02431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827" y="2282940"/>
            <a:ext cx="4886877" cy="274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9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1519519" y="685800"/>
            <a:ext cx="9144000" cy="746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ea typeface="Fira Sans Book" panose="00000400000000000000" pitchFamily="50" charset="0"/>
                <a:cs typeface="Clear Sans Light" panose="020B0303030202020304" pitchFamily="34" charset="0"/>
              </a:rPr>
              <a:t>PCB , </a:t>
            </a:r>
            <a:r>
              <a:rPr lang="ko-KR" alt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ea typeface="Fira Sans Book" panose="00000400000000000000" pitchFamily="50" charset="0"/>
                <a:cs typeface="Clear Sans Light" panose="020B0303030202020304" pitchFamily="34" charset="0"/>
              </a:rPr>
              <a:t>반도체 웨이퍼 검사</a:t>
            </a:r>
            <a:endParaRPr lang="en-GB" sz="38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ea typeface="Fira Sans Book" panose="00000400000000000000" pitchFamily="50" charset="0"/>
              <a:cs typeface="Clear Sans Light" panose="020B03030302020203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96001" y="2780407"/>
            <a:ext cx="4992914" cy="2468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전자회로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,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반도체공학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시간에 배워봅시다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^_^</a:t>
            </a:r>
            <a:endParaRPr lang="nn-NO" sz="1200" dirty="0">
              <a:solidFill>
                <a:schemeClr val="bg1">
                  <a:lumMod val="50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96000" y="2508642"/>
            <a:ext cx="36677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PCB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 란</a:t>
            </a: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?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 반도체 </a:t>
            </a:r>
            <a:r>
              <a:rPr lang="ko-KR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웨이퍼란</a:t>
            </a: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?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72487" y="3934268"/>
            <a:ext cx="5016428" cy="5238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딥러닝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기반 알고리즘을 통해 사람이 수동으로 하고 있는 반도체 웨이퍼의 불량 검사를 자동화 하는 연구를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진행중이에요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.</a:t>
            </a:r>
            <a:endParaRPr lang="nn-NO" sz="1200" dirty="0">
              <a:solidFill>
                <a:schemeClr val="bg1">
                  <a:lumMod val="50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72486" y="3662503"/>
            <a:ext cx="35287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반도체 웨이퍼 불량 검사 알고리즘 개발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19379" y="5088129"/>
            <a:ext cx="4969536" cy="2468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GPU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기반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CUDA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를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 이용하여 병렬 처리 알고리즘을 개발해요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cs typeface="Clear Sans Light" panose="020B0303030202020304" pitchFamily="34" charset="0"/>
              </a:rPr>
              <a:t>.</a:t>
            </a:r>
            <a:endParaRPr lang="nn-NO" sz="1200" dirty="0">
              <a:solidFill>
                <a:schemeClr val="bg1">
                  <a:lumMod val="50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19378" y="4816364"/>
            <a:ext cx="28437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고속 고성능 검사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F7799EF3-ADF1-804E-B16F-F571C7AC31AE}"/>
              </a:ext>
            </a:extLst>
          </p:cNvPr>
          <p:cNvGrpSpPr/>
          <p:nvPr/>
        </p:nvGrpSpPr>
        <p:grpSpPr>
          <a:xfrm>
            <a:off x="4053" y="6191743"/>
            <a:ext cx="1427836" cy="666257"/>
            <a:chOff x="4053" y="6191743"/>
            <a:chExt cx="1427836" cy="666257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EB58FC5F-EA58-0B44-A9F8-9C3F3BC23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" y="6191743"/>
              <a:ext cx="643647" cy="66625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6EE856-1989-C440-980C-307F805A7D4B}"/>
                </a:ext>
              </a:extLst>
            </p:cNvPr>
            <p:cNvSpPr txBox="1"/>
            <p:nvPr/>
          </p:nvSpPr>
          <p:spPr>
            <a:xfrm>
              <a:off x="647700" y="6340205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b="1" dirty="0">
                  <a:solidFill>
                    <a:schemeClr val="accent6">
                      <a:lumMod val="75000"/>
                    </a:schemeClr>
                  </a:solidFill>
                  <a:latin typeface="Bradley Hand" pitchFamily="2" charset="0"/>
                  <a:ea typeface="Apple Color Emoji" pitchFamily="2" charset="0"/>
                </a:rPr>
                <a:t>DSPL</a:t>
              </a:r>
              <a:endParaRPr kumimoji="1" lang="ko-KR" altLang="en-US" b="1" dirty="0">
                <a:solidFill>
                  <a:schemeClr val="accent6">
                    <a:lumMod val="75000"/>
                  </a:schemeClr>
                </a:solidFill>
                <a:latin typeface="Bradley Hand" pitchFamily="2" charset="0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3DBAC787-8F3C-BB44-B997-04EF53AE533D}"/>
              </a:ext>
            </a:extLst>
          </p:cNvPr>
          <p:cNvGrpSpPr/>
          <p:nvPr/>
        </p:nvGrpSpPr>
        <p:grpSpPr>
          <a:xfrm>
            <a:off x="658084" y="2756526"/>
            <a:ext cx="4727674" cy="2346186"/>
            <a:chOff x="1187026" y="1340769"/>
            <a:chExt cx="4727674" cy="2346186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C2FA14B2-37F8-454C-A70C-7C637921F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12" b="89912" l="23862" r="76261">
                          <a14:foregroundMark x1="23616" y1="36637" x2="24108" y2="57699"/>
                          <a14:foregroundMark x1="24108" y1="57699" x2="26076" y2="64071"/>
                          <a14:foregroundMark x1="71464" y1="34513" x2="74539" y2="56106"/>
                          <a14:foregroundMark x1="74539" y1="56106" x2="73063" y2="67080"/>
                          <a14:foregroundMark x1="76261" y1="47788" x2="76261" y2="49912"/>
                          <a14:foregroundMark x1="44772" y1="10619" x2="44772" y2="106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81" r="20460"/>
            <a:stretch/>
          </p:blipFill>
          <p:spPr>
            <a:xfrm>
              <a:off x="1187026" y="1340769"/>
              <a:ext cx="1999504" cy="23461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7" name="직선 연결선 7">
              <a:extLst>
                <a:ext uri="{FF2B5EF4-FFF2-40B4-BE49-F238E27FC236}">
                  <a16:creationId xmlns:a16="http://schemas.microsoft.com/office/drawing/2014/main" id="{B2F31C49-18B0-C54E-BD4E-47596A3B80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0358" y="1736084"/>
              <a:ext cx="981143" cy="6840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8">
              <a:extLst>
                <a:ext uri="{FF2B5EF4-FFF2-40B4-BE49-F238E27FC236}">
                  <a16:creationId xmlns:a16="http://schemas.microsoft.com/office/drawing/2014/main" id="{AC405129-3F97-3142-99EE-CAACAEAD5A4B}"/>
                </a:ext>
              </a:extLst>
            </p:cNvPr>
            <p:cNvCxnSpPr>
              <a:cxnSpLocks/>
            </p:cNvCxnSpPr>
            <p:nvPr/>
          </p:nvCxnSpPr>
          <p:spPr>
            <a:xfrm>
              <a:off x="2370358" y="2513862"/>
              <a:ext cx="981143" cy="6744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BCD609C0-56F1-7B4C-9D80-228AC4C67D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25" t="14564" r="1332" b="11975"/>
            <a:stretch/>
          </p:blipFill>
          <p:spPr>
            <a:xfrm>
              <a:off x="3351501" y="1736084"/>
              <a:ext cx="1394286" cy="14522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43EB3697-5C27-F74C-9159-A0A0FF73E8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44" t="50151" r="18207" b="13575"/>
            <a:stretch/>
          </p:blipFill>
          <p:spPr>
            <a:xfrm>
              <a:off x="5138230" y="1522021"/>
              <a:ext cx="776470" cy="1996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1" name="직선 연결선 11">
              <a:extLst>
                <a:ext uri="{FF2B5EF4-FFF2-40B4-BE49-F238E27FC236}">
                  <a16:creationId xmlns:a16="http://schemas.microsoft.com/office/drawing/2014/main" id="{E667751E-3D97-7743-9A13-47929EC403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2068" y="1522021"/>
              <a:ext cx="1306162" cy="8981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12">
              <a:extLst>
                <a:ext uri="{FF2B5EF4-FFF2-40B4-BE49-F238E27FC236}">
                  <a16:creationId xmlns:a16="http://schemas.microsoft.com/office/drawing/2014/main" id="{D3B58B21-7D8D-DC43-A3D3-7CE4F134CA2F}"/>
                </a:ext>
              </a:extLst>
            </p:cNvPr>
            <p:cNvCxnSpPr>
              <a:cxnSpLocks/>
            </p:cNvCxnSpPr>
            <p:nvPr/>
          </p:nvCxnSpPr>
          <p:spPr>
            <a:xfrm>
              <a:off x="3787722" y="2610844"/>
              <a:ext cx="1350508" cy="8974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7414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18535</TotalTime>
  <Words>689</Words>
  <Application>Microsoft Macintosh PowerPoint</Application>
  <PresentationFormat>와이드스크린</PresentationFormat>
  <Paragraphs>118</Paragraphs>
  <Slides>16</Slides>
  <Notes>0</Notes>
  <HiddenSlides>0</HiddenSlides>
  <MMClips>3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8" baseType="lpstr">
      <vt:lpstr>맑은 고딕</vt:lpstr>
      <vt:lpstr>FontAwesome</vt:lpstr>
      <vt:lpstr>Lato Light</vt:lpstr>
      <vt:lpstr>Raleway</vt:lpstr>
      <vt:lpstr>Ruda</vt:lpstr>
      <vt:lpstr>Arial</vt:lpstr>
      <vt:lpstr>Bradley Hand</vt:lpstr>
      <vt:lpstr>Calibri</vt:lpstr>
      <vt:lpstr>Calibri Light</vt:lpstr>
      <vt:lpstr>Helvetica Light</vt:lpstr>
      <vt:lpstr>Wingdings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AKNA</dc:creator>
  <cp:lastModifiedBy>김경실(전자공학과)</cp:lastModifiedBy>
  <cp:revision>3632</cp:revision>
  <dcterms:created xsi:type="dcterms:W3CDTF">2014-12-23T09:42:55Z</dcterms:created>
  <dcterms:modified xsi:type="dcterms:W3CDTF">2019-05-26T03:03:57Z</dcterms:modified>
</cp:coreProperties>
</file>