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7"/>
  </p:notesMasterIdLst>
  <p:sldIdLst>
    <p:sldId id="256" r:id="rId2"/>
    <p:sldId id="270" r:id="rId3"/>
    <p:sldId id="319" r:id="rId4"/>
    <p:sldId id="337" r:id="rId5"/>
    <p:sldId id="348" r:id="rId6"/>
    <p:sldId id="339" r:id="rId7"/>
    <p:sldId id="316" r:id="rId8"/>
    <p:sldId id="329" r:id="rId9"/>
    <p:sldId id="347" r:id="rId10"/>
    <p:sldId id="346" r:id="rId11"/>
    <p:sldId id="343" r:id="rId12"/>
    <p:sldId id="342" r:id="rId13"/>
    <p:sldId id="314" r:id="rId14"/>
    <p:sldId id="266" r:id="rId15"/>
    <p:sldId id="258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228" autoAdjust="0"/>
    <p:restoredTop sz="79528" autoAdjust="0"/>
  </p:normalViewPr>
  <p:slideViewPr>
    <p:cSldViewPr>
      <p:cViewPr varScale="1">
        <p:scale>
          <a:sx n="148" d="100"/>
          <a:sy n="148" d="100"/>
        </p:scale>
        <p:origin x="1328" y="19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810905-9584-4BEF-A640-BAF8EF8B4DEF}" type="datetimeFigureOut">
              <a:rPr lang="ko-KR" altLang="en-US" smtClean="0"/>
              <a:t>2018. 12. 7.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EC3853-8112-4F27-B9A4-22CF1C2180C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856030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EC3853-8112-4F27-B9A4-22CF1C2180C1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565666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EC3853-8112-4F27-B9A4-22CF1C2180C1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756599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EC3853-8112-4F27-B9A4-22CF1C2180C1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062685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EC3853-8112-4F27-B9A4-22CF1C2180C1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832271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EC3853-8112-4F27-B9A4-22CF1C2180C1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602750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EC3853-8112-4F27-B9A4-22CF1C2180C1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053870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EC3853-8112-4F27-B9A4-22CF1C2180C1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898178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EC3853-8112-4F27-B9A4-22CF1C2180C1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364855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EC3853-8112-4F27-B9A4-22CF1C2180C1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375938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EC3853-8112-4F27-B9A4-22CF1C2180C1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910509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EC3853-8112-4F27-B9A4-22CF1C2180C1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82779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EC3853-8112-4F27-B9A4-22CF1C2180C1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02098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9CB6A-57D6-47A2-B496-584F34B1E328}" type="datetimeFigureOut">
              <a:rPr lang="ko-KR" altLang="en-US" smtClean="0"/>
              <a:t>2018. 12. 7.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862E4-3192-4668-AE80-A1F6A69662D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53599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파노라마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
둘째 수준
셋째 수준
넷째 수준
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9CB6A-57D6-47A2-B496-584F34B1E328}" type="datetimeFigureOut">
              <a:rPr lang="ko-KR" altLang="en-US" smtClean="0"/>
              <a:t>2018. 12. 7.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862E4-3192-4668-AE80-A1F6A69662D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054522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 및 캡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
둘째 수준
셋째 수준
넷째 수준
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9CB6A-57D6-47A2-B496-584F34B1E328}" type="datetimeFigureOut">
              <a:rPr lang="ko-KR" altLang="en-US" smtClean="0"/>
              <a:t>2018. 12. 7.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862E4-3192-4668-AE80-A1F6A69662D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641419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인용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8"/>
            <a:ext cx="6977064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
둘째 수준
셋째 수준
넷째 수준
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
둘째 수준
셋째 수준
넷째 수준
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9CB6A-57D6-47A2-B496-584F34B1E328}" type="datetimeFigureOut">
              <a:rPr lang="ko-KR" altLang="en-US" smtClean="0"/>
              <a:t>2018. 12. 7.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862E4-3192-4668-AE80-A1F6A69662D7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30" y="3120015"/>
            <a:ext cx="55364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29088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
둘째 수준
셋째 수준
넷째 수준
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9CB6A-57D6-47A2-B496-584F34B1E328}" type="datetimeFigureOut">
              <a:rPr lang="ko-KR" altLang="en-US" smtClean="0"/>
              <a:t>2018. 12. 7.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862E4-3192-4668-AE80-A1F6A69662D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396397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
둘째 수준
셋째 수준
넷째 수준
다섯째 수준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 편집
둘째 수준
셋째 수준
넷째 수준
다섯째 수준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
둘째 수준
셋째 수준
넷째 수준
다섯째 수준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 편집
둘째 수준
셋째 수준
넷째 수준
다섯째 수준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
둘째 수준
셋째 수준
넷째 수준
다섯째 수준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 편집
둘째 수준
셋째 수준
넷째 수준
다섯째 수준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9CB6A-57D6-47A2-B496-584F34B1E328}" type="datetimeFigureOut">
              <a:rPr lang="ko-KR" altLang="en-US" smtClean="0"/>
              <a:t>2018. 12. 7.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862E4-3192-4668-AE80-A1F6A69662D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78429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그림 열 3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
둘째 수준
셋째 수준
넷째 수준
다섯째 수준</a:t>
            </a:r>
            <a:endParaRPr lang="en-US" dirty="0"/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 편집
둘째 수준
셋째 수준
넷째 수준
다섯째 수준</a:t>
            </a:r>
            <a:endParaRPr lang="en-US" dirty="0"/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
둘째 수준
셋째 수준
넷째 수준
다섯째 수준</a:t>
            </a:r>
            <a:endParaRPr lang="en-US" dirty="0"/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 편집
둘째 수준
셋째 수준
넷째 수준
다섯째 수준</a:t>
            </a:r>
            <a:endParaRPr lang="en-US" dirty="0"/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
둘째 수준
셋째 수준
넷째 수준
다섯째 수준</a:t>
            </a:r>
            <a:endParaRPr lang="en-US" dirty="0"/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 편집
둘째 수준
셋째 수준
넷째 수준
다섯째 수준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9CB6A-57D6-47A2-B496-584F34B1E328}" type="datetimeFigureOut">
              <a:rPr lang="ko-KR" altLang="en-US" smtClean="0"/>
              <a:t>2018. 12. 7.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862E4-3192-4668-AE80-A1F6A69662D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115247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
둘째 수준
셋째 수준
넷째 수준
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9CB6A-57D6-47A2-B496-584F34B1E328}" type="datetimeFigureOut">
              <a:rPr lang="ko-KR" altLang="en-US" smtClean="0"/>
              <a:t>2018. 12. 7.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862E4-3192-4668-AE80-A1F6A69662D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592556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
둘째 수준
셋째 수준
넷째 수준
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9CB6A-57D6-47A2-B496-584F34B1E328}" type="datetimeFigureOut">
              <a:rPr lang="ko-KR" altLang="en-US" smtClean="0"/>
              <a:t>2018. 12. 7.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862E4-3192-4668-AE80-A1F6A69662D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364550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16632"/>
            <a:ext cx="7406640" cy="1356360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000"/>
              </a:spcBef>
              <a:defRPr/>
            </a:lvl1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9CB6A-57D6-47A2-B496-584F34B1E328}" type="datetimeFigureOut">
              <a:rPr lang="ko-KR" altLang="en-US" smtClean="0"/>
              <a:t>2018. 12. 7.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862E4-3192-4668-AE80-A1F6A69662D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1091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ko-KR" altLang="en-US"/>
              <a:t>마스터 텍스트 스타일 편집
둘째 수준
셋째 수준
넷째 수준
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9CB6A-57D6-47A2-B496-584F34B1E328}" type="datetimeFigureOut">
              <a:rPr lang="ko-KR" altLang="en-US" smtClean="0"/>
              <a:t>2018. 12. 7.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862E4-3192-4668-AE80-A1F6A69662D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81974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
둘째 수준
셋째 수준
넷째 수준
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9CB6A-57D6-47A2-B496-584F34B1E328}" type="datetimeFigureOut">
              <a:rPr lang="ko-KR" altLang="en-US" smtClean="0"/>
              <a:t>2018. 12. 7.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862E4-3192-4668-AE80-A1F6A69662D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277150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ko-KR" altLang="en-US"/>
              <a:t>마스터 텍스트 스타일 편집
둘째 수준
셋째 수준
넷째 수준
다섯째 수준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ko-KR" altLang="en-US"/>
              <a:t>마스터 텍스트 스타일 편집
둘째 수준
셋째 수준
넷째 수준
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9CB6A-57D6-47A2-B496-584F34B1E328}" type="datetimeFigureOut">
              <a:rPr lang="ko-KR" altLang="en-US" smtClean="0"/>
              <a:t>2018. 12. 7.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862E4-3192-4668-AE80-A1F6A69662D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17194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
둘째 수준
셋째 수준
넷째 수준
다섯째 수준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ko-KR" altLang="en-US"/>
              <a:t>마스터 텍스트 스타일 편집
둘째 수준
셋째 수준
넷째 수준
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
둘째 수준
셋째 수준
넷째 수준
다섯째 수준</a:t>
            </a:r>
            <a:endParaRPr lang="en-US" dirty="0"/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ko-KR" altLang="en-US"/>
              <a:t>마스터 텍스트 스타일 편집
둘째 수준
셋째 수준
넷째 수준
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9CB6A-57D6-47A2-B496-584F34B1E328}" type="datetimeFigureOut">
              <a:rPr lang="ko-KR" altLang="en-US" smtClean="0"/>
              <a:t>2018. 12. 7.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862E4-3192-4668-AE80-A1F6A69662D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483672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9CB6A-57D6-47A2-B496-584F34B1E328}" type="datetimeFigureOut">
              <a:rPr lang="ko-KR" altLang="en-US" smtClean="0"/>
              <a:t>2018. 12. 7.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862E4-3192-4668-AE80-A1F6A69662D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05392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9CB6A-57D6-47A2-B496-584F34B1E328}" type="datetimeFigureOut">
              <a:rPr lang="ko-KR" altLang="en-US" smtClean="0"/>
              <a:t>2018. 12. 7.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862E4-3192-4668-AE80-A1F6A69662D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77853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ko-KR" altLang="en-US"/>
              <a:t>마스터 텍스트 스타일 편집
둘째 수준
셋째 수준
넷째 수준
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
둘째 수준
셋째 수준
넷째 수준
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9CB6A-57D6-47A2-B496-584F34B1E328}" type="datetimeFigureOut">
              <a:rPr lang="ko-KR" altLang="en-US" smtClean="0"/>
              <a:t>2018. 12. 7.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862E4-3192-4668-AE80-A1F6A69662D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152555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70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
둘째 수준
셋째 수준
넷째 수준
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9CB6A-57D6-47A2-B496-584F34B1E328}" type="datetimeFigureOut">
              <a:rPr lang="ko-KR" altLang="en-US" smtClean="0"/>
              <a:t>2018. 12. 7.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862E4-3192-4668-AE80-A1F6A69662D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25197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
둘째 수준
셋째 수준
넷째 수준
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A6E9CB6A-57D6-47A2-B496-584F34B1E328}" type="datetimeFigureOut">
              <a:rPr lang="ko-KR" altLang="en-US" smtClean="0"/>
              <a:t>2018. 12. 7.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46862E4-3192-4668-AE80-A1F6A69662D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25269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</p:sldLayoutIdLst>
  <p:txStyles>
    <p:titleStyle>
      <a:lvl1pPr algn="ctr" defTabSz="914400" rtl="0" eaLnBrk="1" latinLnBrk="1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tiff"/><Relationship Id="rId3" Type="http://schemas.openxmlformats.org/officeDocument/2006/relationships/image" Target="../media/image6.tiff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tiff"/><Relationship Id="rId4" Type="http://schemas.openxmlformats.org/officeDocument/2006/relationships/image" Target="../media/image7.png"/><Relationship Id="rId9" Type="http://schemas.openxmlformats.org/officeDocument/2006/relationships/image" Target="../media/image12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jpg"/><Relationship Id="rId10" Type="http://schemas.openxmlformats.org/officeDocument/2006/relationships/image" Target="../media/image22.png"/><Relationship Id="rId4" Type="http://schemas.openxmlformats.org/officeDocument/2006/relationships/image" Target="../media/image16.jp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504058" y="2204864"/>
            <a:ext cx="8250140" cy="1470025"/>
          </a:xfrm>
        </p:spPr>
        <p:txBody>
          <a:bodyPr>
            <a:noAutofit/>
          </a:bodyPr>
          <a:lstStyle/>
          <a:p>
            <a:r>
              <a:rPr lang="ko-KR" altLang="en-US" sz="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디지털</a:t>
            </a:r>
            <a:r>
              <a:rPr lang="ko-KR" altLang="en-US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신호 처리 연구실</a:t>
            </a:r>
            <a:br>
              <a:rPr lang="en-US" altLang="ko-KR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ko-KR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(DSPL)</a:t>
            </a:r>
            <a:r>
              <a:rPr lang="ko-KR" alt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ko-KR" altLang="en-US" sz="5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428728" y="4196680"/>
            <a:ext cx="6400800" cy="1752600"/>
          </a:xfrm>
        </p:spPr>
        <p:txBody>
          <a:bodyPr>
            <a:normAutofit fontScale="40000" lnSpcReduction="20000"/>
          </a:bodyPr>
          <a:lstStyle/>
          <a:p>
            <a:r>
              <a:rPr lang="ko-KR" altLang="en-US" sz="4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김정태 교수님</a:t>
            </a:r>
            <a:endParaRPr lang="en-US" altLang="ko-KR" sz="4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altLang="ko-KR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ko-KR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박사과정 </a:t>
            </a:r>
            <a:r>
              <a:rPr lang="en-US" altLang="ko-K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ko-KR" alt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한미선</a:t>
            </a:r>
            <a:r>
              <a:rPr lang="ko-KR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조희연 최은정</a:t>
            </a:r>
            <a:endParaRPr lang="en-US" altLang="ko-KR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ko-KR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석사 과정 </a:t>
            </a:r>
            <a:r>
              <a:rPr lang="en-US" altLang="ko-K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ko-KR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ko-KR" alt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채솜이</a:t>
            </a:r>
            <a:r>
              <a:rPr lang="ko-KR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서지현 </a:t>
            </a:r>
            <a:r>
              <a:rPr lang="ko-KR" alt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김경실</a:t>
            </a:r>
            <a:r>
              <a:rPr lang="ko-KR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ko-KR" alt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이효림</a:t>
            </a:r>
            <a:r>
              <a:rPr lang="ko-KR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ko-KR" alt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하태형</a:t>
            </a:r>
            <a:r>
              <a:rPr lang="ko-KR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박지민</a:t>
            </a:r>
            <a:endParaRPr lang="en-US" altLang="ko-KR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ko-KR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인턴 </a:t>
            </a:r>
            <a:r>
              <a:rPr lang="en-US" altLang="ko-K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ko-KR" alt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오승미</a:t>
            </a:r>
            <a:endParaRPr lang="ko-KR" alt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608284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67544" y="1340768"/>
            <a:ext cx="8136904" cy="3960440"/>
          </a:xfrm>
        </p:spPr>
        <p:txBody>
          <a:bodyPr anchor="ctr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ko-KR" b="1" dirty="0">
                <a:solidFill>
                  <a:srgbClr val="006600"/>
                </a:solidFill>
                <a:latin typeface="+mj-ea"/>
              </a:rPr>
              <a:t>Display panel inspection algorithm implementation</a:t>
            </a:r>
            <a:endParaRPr lang="en-US" altLang="ko-KR" dirty="0">
              <a:solidFill>
                <a:schemeClr val="tx1"/>
              </a:solidFill>
              <a:latin typeface="+mj-ea"/>
            </a:endParaRP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ko-KR" dirty="0">
                <a:solidFill>
                  <a:schemeClr val="tx1"/>
                </a:solidFill>
                <a:latin typeface="+mj-ea"/>
              </a:rPr>
              <a:t> Remove background pattern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ko-KR" dirty="0">
                <a:solidFill>
                  <a:schemeClr val="tx1"/>
                </a:solidFill>
                <a:latin typeface="+mj-ea"/>
              </a:rPr>
              <a:t> Detection of defective part</a:t>
            </a:r>
            <a:endParaRPr lang="en-US" altLang="ko-KR" kern="0" dirty="0">
              <a:solidFill>
                <a:schemeClr val="tx1"/>
              </a:solidFill>
              <a:latin typeface="맑은 고딕" panose="020B0503020000020004" pitchFamily="50" charset="-127"/>
            </a:endParaRP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ko-KR" kern="0" dirty="0">
                <a:solidFill>
                  <a:schemeClr val="tx1"/>
                </a:solidFill>
                <a:latin typeface="맑은 고딕" panose="020B0503020000020004" pitchFamily="50" charset="-127"/>
              </a:rPr>
              <a:t> Quantification and classification of defect</a:t>
            </a:r>
            <a:endParaRPr lang="en-US" altLang="ko-KR" sz="1000" dirty="0">
              <a:solidFill>
                <a:prstClr val="black"/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en-US" altLang="ko-KR" b="1" dirty="0">
                <a:solidFill>
                  <a:srgbClr val="006600"/>
                </a:solidFill>
                <a:latin typeface="+mj-ea"/>
              </a:rPr>
              <a:t> High speed and high performance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ko-KR" kern="0" dirty="0">
                <a:solidFill>
                  <a:schemeClr val="tx1"/>
                </a:solidFill>
                <a:latin typeface="맑은 고딕" panose="020B0503020000020004" pitchFamily="50" charset="-127"/>
              </a:rPr>
              <a:t> GPU based CUDA, parallel processing </a:t>
            </a:r>
            <a:r>
              <a:rPr lang="en-US" altLang="ko-KR" kern="0">
                <a:solidFill>
                  <a:schemeClr val="tx1"/>
                </a:solidFill>
                <a:latin typeface="맑은 고딕" panose="020B0503020000020004" pitchFamily="50" charset="-127"/>
              </a:rPr>
              <a:t>algorithm</a:t>
            </a:r>
            <a:r>
              <a:rPr lang="en-US" altLang="ko-KR" b="1">
                <a:solidFill>
                  <a:srgbClr val="006600"/>
                </a:solidFill>
                <a:latin typeface="+mj-ea"/>
              </a:rPr>
              <a:t> 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altLang="ko-KR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6" name="제목 1">
            <a:extLst>
              <a:ext uri="{FF2B5EF4-FFF2-40B4-BE49-F238E27FC236}">
                <a16:creationId xmlns:a16="http://schemas.microsoft.com/office/drawing/2014/main" id="{76354464-8507-0645-B154-289C82C3ED74}"/>
              </a:ext>
            </a:extLst>
          </p:cNvPr>
          <p:cNvSpPr txBox="1">
            <a:spLocks/>
          </p:cNvSpPr>
          <p:nvPr/>
        </p:nvSpPr>
        <p:spPr>
          <a:xfrm>
            <a:off x="467544" y="362734"/>
            <a:ext cx="8676456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b="1" dirty="0">
                <a:latin typeface="+mj-ea"/>
              </a:rPr>
              <a:t>ML based display panel inspection</a:t>
            </a:r>
            <a:endParaRPr lang="ko-KR" altLang="en-US" b="1" dirty="0">
              <a:latin typeface="+mj-ea"/>
            </a:endParaRPr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178DA5A6-A497-48D4-99B5-8B06117BB71D}"/>
              </a:ext>
            </a:extLst>
          </p:cNvPr>
          <p:cNvGrpSpPr/>
          <p:nvPr/>
        </p:nvGrpSpPr>
        <p:grpSpPr>
          <a:xfrm>
            <a:off x="1556479" y="4850888"/>
            <a:ext cx="5959034" cy="1224256"/>
            <a:chOff x="1944416" y="5158454"/>
            <a:chExt cx="5256872" cy="1080000"/>
          </a:xfrm>
        </p:grpSpPr>
        <p:pic>
          <p:nvPicPr>
            <p:cNvPr id="7" name="그림 6">
              <a:extLst>
                <a:ext uri="{FF2B5EF4-FFF2-40B4-BE49-F238E27FC236}">
                  <a16:creationId xmlns:a16="http://schemas.microsoft.com/office/drawing/2014/main" id="{B3DAD342-5BB9-4EA0-B71C-C5133BDA4099}"/>
                </a:ext>
              </a:extLst>
            </p:cNvPr>
            <p:cNvPicPr>
              <a:picLocks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1288" y="5158454"/>
              <a:ext cx="2520000" cy="1080000"/>
            </a:xfrm>
            <a:prstGeom prst="rect">
              <a:avLst/>
            </a:prstGeom>
          </p:spPr>
        </p:pic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9B9A1156-20C4-4396-86CE-5424B34A071E}"/>
                </a:ext>
              </a:extLst>
            </p:cNvPr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44416" y="5158454"/>
              <a:ext cx="2520000" cy="1080000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BCD383D-7FDE-4A01-BFB5-62F853FE685B}"/>
              </a:ext>
            </a:extLst>
          </p:cNvPr>
          <p:cNvSpPr txBox="1"/>
          <p:nvPr/>
        </p:nvSpPr>
        <p:spPr>
          <a:xfrm>
            <a:off x="3444447" y="6168924"/>
            <a:ext cx="21830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>
                <a:latin typeface="+mj-ea"/>
                <a:ea typeface="+mj-ea"/>
              </a:rPr>
              <a:t>&lt;Display panel image&gt;</a:t>
            </a:r>
            <a:endParaRPr lang="ko-KR" altLang="en-US" sz="1400" b="1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5448190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256036" y="1457400"/>
            <a:ext cx="8136904" cy="5400600"/>
          </a:xfrm>
        </p:spPr>
        <p:txBody>
          <a:bodyPr anchor="ctr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ko-KR" b="1" dirty="0">
                <a:solidFill>
                  <a:srgbClr val="006600"/>
                </a:solidFill>
                <a:latin typeface="+mj-ea"/>
              </a:rPr>
              <a:t>Banknote recognition algorithm implementation</a:t>
            </a:r>
            <a:endParaRPr lang="en-US" altLang="ko-KR" dirty="0">
              <a:solidFill>
                <a:schemeClr val="tx1"/>
              </a:solidFill>
              <a:latin typeface="+mj-ea"/>
            </a:endParaRP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ko-KR" dirty="0">
                <a:solidFill>
                  <a:schemeClr val="tx1"/>
                </a:solidFill>
                <a:latin typeface="+mj-ea"/>
              </a:rPr>
              <a:t> Serial number recognition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ko-KR" dirty="0">
                <a:solidFill>
                  <a:schemeClr val="tx1"/>
                </a:solidFill>
                <a:latin typeface="+mj-ea"/>
              </a:rPr>
              <a:t> Counterfeit </a:t>
            </a:r>
            <a:r>
              <a:rPr lang="en-US" altLang="ko-KR" kern="0" dirty="0">
                <a:solidFill>
                  <a:schemeClr val="tx1"/>
                </a:solidFill>
                <a:latin typeface="맑은 고딕" panose="020B0503020000020004" pitchFamily="50" charset="-127"/>
              </a:rPr>
              <a:t>authentication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ko-KR" kern="0" dirty="0">
                <a:solidFill>
                  <a:schemeClr val="tx1"/>
                </a:solidFill>
                <a:latin typeface="맑은 고딕" panose="020B0503020000020004" pitchFamily="50" charset="-127"/>
              </a:rPr>
              <a:t> Banknote edition classification</a:t>
            </a:r>
            <a:endParaRPr lang="en-US" altLang="ko-KR" sz="1000" dirty="0">
              <a:solidFill>
                <a:prstClr val="black"/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en-US" altLang="ko-KR" b="1" dirty="0">
                <a:solidFill>
                  <a:srgbClr val="006600"/>
                </a:solidFill>
                <a:latin typeface="+mj-ea"/>
              </a:rPr>
              <a:t> High speed and high performance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ko-KR" kern="0" dirty="0">
                <a:solidFill>
                  <a:schemeClr val="tx1"/>
                </a:solidFill>
                <a:latin typeface="맑은 고딕" panose="020B0503020000020004" pitchFamily="50" charset="-127"/>
              </a:rPr>
              <a:t> Algorithms using </a:t>
            </a:r>
            <a:r>
              <a:rPr lang="en-US" altLang="ko-KR" kern="0" dirty="0" err="1">
                <a:solidFill>
                  <a:schemeClr val="tx1"/>
                </a:solidFill>
                <a:latin typeface="맑은 고딕" panose="020B0503020000020004" pitchFamily="50" charset="-127"/>
              </a:rPr>
              <a:t>tensorflow</a:t>
            </a:r>
            <a:r>
              <a:rPr lang="en-US" altLang="ko-KR" kern="0" dirty="0">
                <a:solidFill>
                  <a:schemeClr val="tx1"/>
                </a:solidFill>
                <a:latin typeface="맑은 고딕" panose="020B0503020000020004" pitchFamily="50" charset="-127"/>
              </a:rPr>
              <a:t>, python, CUDA</a:t>
            </a:r>
          </a:p>
          <a:p>
            <a:pPr>
              <a:lnSpc>
                <a:spcPct val="150000"/>
              </a:lnSpc>
            </a:pPr>
            <a:r>
              <a:rPr lang="en-US" altLang="ko-KR" b="1" dirty="0">
                <a:solidFill>
                  <a:srgbClr val="006600"/>
                </a:solidFill>
                <a:latin typeface="+mj-ea"/>
              </a:rPr>
              <a:t> Banknote recognition algorithms using Embedded GPU 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ko-KR" dirty="0">
                <a:latin typeface="+mj-ea"/>
              </a:rPr>
              <a:t>NVDIA XAVIER Embedded GPU board</a:t>
            </a:r>
          </a:p>
          <a:p>
            <a:pPr marL="457200" lvl="1" indent="0">
              <a:lnSpc>
                <a:spcPct val="150000"/>
              </a:lnSpc>
              <a:buNone/>
            </a:pPr>
            <a:endParaRPr lang="en-US" altLang="ko-KR" b="1" dirty="0">
              <a:solidFill>
                <a:srgbClr val="006600"/>
              </a:solidFill>
              <a:latin typeface="+mj-ea"/>
            </a:endParaRPr>
          </a:p>
          <a:p>
            <a:pPr>
              <a:lnSpc>
                <a:spcPct val="150000"/>
              </a:lnSpc>
            </a:pPr>
            <a:endParaRPr lang="en-US" altLang="ko-KR" b="1" dirty="0">
              <a:solidFill>
                <a:srgbClr val="006600"/>
              </a:solidFill>
              <a:latin typeface="+mj-ea"/>
            </a:endParaRPr>
          </a:p>
          <a:p>
            <a:pPr>
              <a:lnSpc>
                <a:spcPct val="150000"/>
              </a:lnSpc>
            </a:pPr>
            <a:endParaRPr lang="en-US" altLang="ko-KR" sz="1400" kern="0" dirty="0">
              <a:solidFill>
                <a:schemeClr val="tx1"/>
              </a:solidFill>
              <a:latin typeface="맑은 고딕" panose="020B0503020000020004" pitchFamily="50" charset="-127"/>
            </a:endParaRP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altLang="ko-KR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4" name="제목 1"/>
          <p:cNvSpPr txBox="1">
            <a:spLocks/>
          </p:cNvSpPr>
          <p:nvPr/>
        </p:nvSpPr>
        <p:spPr>
          <a:xfrm>
            <a:off x="467544" y="362734"/>
            <a:ext cx="828092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b="1">
                <a:latin typeface="+mj-ea"/>
              </a:rPr>
              <a:t>ML based banknote recognition</a:t>
            </a:r>
            <a:endParaRPr lang="ko-KR" altLang="en-US" b="1" dirty="0">
              <a:latin typeface="+mj-ea"/>
            </a:endParaRPr>
          </a:p>
        </p:txBody>
      </p:sp>
      <p:pic>
        <p:nvPicPr>
          <p:cNvPr id="5" name="Picture 2" descr="jetson tx2ì ëí ì´ë¯¸ì§ ê²ìê²°ê³¼">
            <a:extLst>
              <a:ext uri="{FF2B5EF4-FFF2-40B4-BE49-F238E27FC236}">
                <a16:creationId xmlns:a16="http://schemas.microsoft.com/office/drawing/2014/main" id="{9365CD93-AD55-47D9-A203-979E2896EA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92" b="98780" l="10000" r="90000">
                        <a14:foregroundMark x1="54655" y1="93631" x2="54655" y2="93631"/>
                        <a14:foregroundMark x1="63103" y1="98780" x2="63103" y2="987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99"/>
          <a:stretch/>
        </p:blipFill>
        <p:spPr bwMode="auto">
          <a:xfrm>
            <a:off x="7020272" y="2780928"/>
            <a:ext cx="2695575" cy="3358002"/>
          </a:xfrm>
          <a:prstGeom prst="rect">
            <a:avLst/>
          </a:prstGeom>
          <a:noFill/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7273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그룹 15">
            <a:extLst>
              <a:ext uri="{FF2B5EF4-FFF2-40B4-BE49-F238E27FC236}">
                <a16:creationId xmlns:a16="http://schemas.microsoft.com/office/drawing/2014/main" id="{C79EC66B-1E28-4AEF-AC96-3A7111DF9456}"/>
              </a:ext>
            </a:extLst>
          </p:cNvPr>
          <p:cNvGrpSpPr/>
          <p:nvPr/>
        </p:nvGrpSpPr>
        <p:grpSpPr>
          <a:xfrm>
            <a:off x="2339752" y="4659845"/>
            <a:ext cx="4823881" cy="1759397"/>
            <a:chOff x="789877" y="4244480"/>
            <a:chExt cx="4319170" cy="1731520"/>
          </a:xfrm>
        </p:grpSpPr>
        <p:grpSp>
          <p:nvGrpSpPr>
            <p:cNvPr id="19" name="그룹 18">
              <a:extLst>
                <a:ext uri="{FF2B5EF4-FFF2-40B4-BE49-F238E27FC236}">
                  <a16:creationId xmlns:a16="http://schemas.microsoft.com/office/drawing/2014/main" id="{7B63A9CF-02D8-4CBA-8653-854A8497048D}"/>
                </a:ext>
              </a:extLst>
            </p:cNvPr>
            <p:cNvGrpSpPr/>
            <p:nvPr/>
          </p:nvGrpSpPr>
          <p:grpSpPr>
            <a:xfrm>
              <a:off x="789877" y="4244480"/>
              <a:ext cx="4319170" cy="1333310"/>
              <a:chOff x="1034740" y="4376231"/>
              <a:chExt cx="6323697" cy="2147310"/>
            </a:xfrm>
          </p:grpSpPr>
          <p:grpSp>
            <p:nvGrpSpPr>
              <p:cNvPr id="21" name="그룹 20">
                <a:extLst>
                  <a:ext uri="{FF2B5EF4-FFF2-40B4-BE49-F238E27FC236}">
                    <a16:creationId xmlns:a16="http://schemas.microsoft.com/office/drawing/2014/main" id="{1E17E3D8-AFFB-4CAC-8C51-5BE6EA90E0E7}"/>
                  </a:ext>
                </a:extLst>
              </p:cNvPr>
              <p:cNvGrpSpPr/>
              <p:nvPr/>
            </p:nvGrpSpPr>
            <p:grpSpPr>
              <a:xfrm>
                <a:off x="1034740" y="4376231"/>
                <a:ext cx="6323697" cy="1579272"/>
                <a:chOff x="2366712" y="5111012"/>
                <a:chExt cx="5202683" cy="1200432"/>
              </a:xfrm>
            </p:grpSpPr>
            <p:pic>
              <p:nvPicPr>
                <p:cNvPr id="28" name="그림 27">
                  <a:extLst>
                    <a:ext uri="{FF2B5EF4-FFF2-40B4-BE49-F238E27FC236}">
                      <a16:creationId xmlns:a16="http://schemas.microsoft.com/office/drawing/2014/main" id="{92663CE9-51C2-4324-8966-55B43BCCDB6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66712" y="5599000"/>
                  <a:ext cx="1278491" cy="511396"/>
                </a:xfrm>
                <a:prstGeom prst="rect">
                  <a:avLst/>
                </a:prstGeom>
              </p:spPr>
            </p:pic>
            <p:grpSp>
              <p:nvGrpSpPr>
                <p:cNvPr id="29" name="그룹 28">
                  <a:extLst>
                    <a:ext uri="{FF2B5EF4-FFF2-40B4-BE49-F238E27FC236}">
                      <a16:creationId xmlns:a16="http://schemas.microsoft.com/office/drawing/2014/main" id="{FB08EBE7-946E-43F2-A857-B8F3FE966903}"/>
                    </a:ext>
                  </a:extLst>
                </p:cNvPr>
                <p:cNvGrpSpPr/>
                <p:nvPr/>
              </p:nvGrpSpPr>
              <p:grpSpPr>
                <a:xfrm>
                  <a:off x="3219406" y="5111012"/>
                  <a:ext cx="4349989" cy="1200432"/>
                  <a:chOff x="3433246" y="4931154"/>
                  <a:chExt cx="6289620" cy="1553787"/>
                </a:xfrm>
              </p:grpSpPr>
              <p:cxnSp>
                <p:nvCxnSpPr>
                  <p:cNvPr id="30" name="직선 연결선 29">
                    <a:extLst>
                      <a:ext uri="{FF2B5EF4-FFF2-40B4-BE49-F238E27FC236}">
                        <a16:creationId xmlns:a16="http://schemas.microsoft.com/office/drawing/2014/main" id="{97069617-4430-4721-998C-376A87C5ACA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7162169" y="4934930"/>
                    <a:ext cx="428248" cy="991735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1" name="직선 연결선 30">
                    <a:extLst>
                      <a:ext uri="{FF2B5EF4-FFF2-40B4-BE49-F238E27FC236}">
                        <a16:creationId xmlns:a16="http://schemas.microsoft.com/office/drawing/2014/main" id="{FDD5362B-1981-4658-B487-F4F25DFF234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138263" y="5891553"/>
                    <a:ext cx="452313" cy="58258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2" name="직선 연결선 31">
                    <a:extLst>
                      <a:ext uri="{FF2B5EF4-FFF2-40B4-BE49-F238E27FC236}">
                        <a16:creationId xmlns:a16="http://schemas.microsoft.com/office/drawing/2014/main" id="{02171CC9-C970-4B41-997B-7C5D0D66A38F}"/>
                      </a:ext>
                    </a:extLst>
                  </p:cNvPr>
                  <p:cNvCxnSpPr>
                    <a:cxnSpLocks/>
                    <a:endCxn id="38" idx="1"/>
                  </p:cNvCxnSpPr>
                  <p:nvPr/>
                </p:nvCxnSpPr>
                <p:spPr>
                  <a:xfrm flipV="1">
                    <a:off x="7189056" y="5710833"/>
                    <a:ext cx="412217" cy="20225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</p:cxnSp>
              <p:grpSp>
                <p:nvGrpSpPr>
                  <p:cNvPr id="33" name="그룹 32">
                    <a:extLst>
                      <a:ext uri="{FF2B5EF4-FFF2-40B4-BE49-F238E27FC236}">
                        <a16:creationId xmlns:a16="http://schemas.microsoft.com/office/drawing/2014/main" id="{F296A546-D5DF-4B77-9EAD-3A0530A44360}"/>
                      </a:ext>
                    </a:extLst>
                  </p:cNvPr>
                  <p:cNvGrpSpPr/>
                  <p:nvPr/>
                </p:nvGrpSpPr>
                <p:grpSpPr>
                  <a:xfrm>
                    <a:off x="3433246" y="4931154"/>
                    <a:ext cx="6289620" cy="1553787"/>
                    <a:chOff x="3502819" y="4837749"/>
                    <a:chExt cx="6289620" cy="1553787"/>
                  </a:xfrm>
                </p:grpSpPr>
                <p:grpSp>
                  <p:nvGrpSpPr>
                    <p:cNvPr id="34" name="그룹 33">
                      <a:extLst>
                        <a:ext uri="{FF2B5EF4-FFF2-40B4-BE49-F238E27FC236}">
                          <a16:creationId xmlns:a16="http://schemas.microsoft.com/office/drawing/2014/main" id="{D26AA583-16B0-4CAF-B504-1BD687AAF03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736305" y="5217387"/>
                      <a:ext cx="964966" cy="925380"/>
                      <a:chOff x="3725693" y="4506410"/>
                      <a:chExt cx="1793943" cy="1699838"/>
                    </a:xfrm>
                  </p:grpSpPr>
                  <p:sp>
                    <p:nvSpPr>
                      <p:cNvPr id="64" name="직사각형 63">
                        <a:extLst>
                          <a:ext uri="{FF2B5EF4-FFF2-40B4-BE49-F238E27FC236}">
                            <a16:creationId xmlns:a16="http://schemas.microsoft.com/office/drawing/2014/main" id="{2EF014F3-FEAE-4C05-A28E-6B761FDDAED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992393" y="4506410"/>
                        <a:ext cx="1527243" cy="1429966"/>
                      </a:xfrm>
                      <a:prstGeom prst="rect">
                        <a:avLst/>
                      </a:prstGeom>
                      <a:solidFill>
                        <a:srgbClr val="4E91CE">
                          <a:lumMod val="75000"/>
                        </a:srgbClr>
                      </a:solidFill>
                      <a:ln w="19050" cap="flat" cmpd="sng" algn="ctr">
                        <a:solidFill>
                          <a:srgbClr val="000000"/>
                        </a:solidFill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ko-KR" altLang="en-US" sz="1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D48282">
                              <a:lumMod val="60000"/>
                              <a:lumOff val="40000"/>
                            </a:srgbClr>
                          </a:solidFill>
                          <a:effectLst/>
                          <a:uLnTx/>
                          <a:uFillTx/>
                          <a:latin typeface="Trebuchet MS"/>
                          <a:ea typeface="HY그래픽M" panose="02030600000101010101" pitchFamily="18" charset="-127"/>
                          <a:cs typeface="+mn-cs"/>
                        </a:endParaRPr>
                      </a:p>
                    </p:txBody>
                  </p:sp>
                  <p:sp>
                    <p:nvSpPr>
                      <p:cNvPr id="65" name="직사각형 64">
                        <a:extLst>
                          <a:ext uri="{FF2B5EF4-FFF2-40B4-BE49-F238E27FC236}">
                            <a16:creationId xmlns:a16="http://schemas.microsoft.com/office/drawing/2014/main" id="{3369E84F-3D50-455A-AC14-85CA38144A3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878093" y="4641346"/>
                        <a:ext cx="1527243" cy="1429966"/>
                      </a:xfrm>
                      <a:prstGeom prst="rect">
                        <a:avLst/>
                      </a:prstGeom>
                      <a:solidFill>
                        <a:srgbClr val="4E91CE">
                          <a:lumMod val="75000"/>
                        </a:srgbClr>
                      </a:solidFill>
                      <a:ln w="19050" cap="flat" cmpd="sng" algn="ctr">
                        <a:solidFill>
                          <a:srgbClr val="000000"/>
                        </a:solidFill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ko-KR" altLang="en-US" sz="1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D48282">
                              <a:lumMod val="60000"/>
                              <a:lumOff val="40000"/>
                            </a:srgbClr>
                          </a:solidFill>
                          <a:effectLst/>
                          <a:uLnTx/>
                          <a:uFillTx/>
                          <a:latin typeface="Trebuchet MS"/>
                          <a:ea typeface="HY그래픽M" panose="02030600000101010101" pitchFamily="18" charset="-127"/>
                          <a:cs typeface="+mn-cs"/>
                        </a:endParaRPr>
                      </a:p>
                    </p:txBody>
                  </p:sp>
                  <p:sp>
                    <p:nvSpPr>
                      <p:cNvPr id="66" name="직사각형 65">
                        <a:extLst>
                          <a:ext uri="{FF2B5EF4-FFF2-40B4-BE49-F238E27FC236}">
                            <a16:creationId xmlns:a16="http://schemas.microsoft.com/office/drawing/2014/main" id="{D670DA8E-7C19-4B85-B175-20C86DB43D0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725693" y="4776282"/>
                        <a:ext cx="1527243" cy="1429966"/>
                      </a:xfrm>
                      <a:prstGeom prst="rect">
                        <a:avLst/>
                      </a:prstGeom>
                      <a:solidFill>
                        <a:srgbClr val="4E91CE">
                          <a:lumMod val="75000"/>
                        </a:srgbClr>
                      </a:solidFill>
                      <a:ln w="19050" cap="flat" cmpd="sng" algn="ctr">
                        <a:solidFill>
                          <a:srgbClr val="000000"/>
                        </a:solidFill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ko-KR" altLang="en-US" sz="1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D48282">
                              <a:lumMod val="60000"/>
                              <a:lumOff val="40000"/>
                            </a:srgbClr>
                          </a:solidFill>
                          <a:effectLst/>
                          <a:uLnTx/>
                          <a:uFillTx/>
                          <a:latin typeface="Trebuchet MS"/>
                          <a:ea typeface="HY그래픽M" panose="02030600000101010101" pitchFamily="18" charset="-127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35" name="그룹 34">
                      <a:extLst>
                        <a:ext uri="{FF2B5EF4-FFF2-40B4-BE49-F238E27FC236}">
                          <a16:creationId xmlns:a16="http://schemas.microsoft.com/office/drawing/2014/main" id="{02912CDA-795D-4842-9D9A-44CEA608B36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051632" y="5539339"/>
                      <a:ext cx="525054" cy="584912"/>
                      <a:chOff x="7882075" y="5145932"/>
                      <a:chExt cx="964966" cy="925380"/>
                    </a:xfrm>
                  </p:grpSpPr>
                  <p:sp>
                    <p:nvSpPr>
                      <p:cNvPr id="61" name="직사각형 60">
                        <a:extLst>
                          <a:ext uri="{FF2B5EF4-FFF2-40B4-BE49-F238E27FC236}">
                            <a16:creationId xmlns:a16="http://schemas.microsoft.com/office/drawing/2014/main" id="{57F4368F-4BFE-447D-9A89-6DACE44ECB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25534" y="5145932"/>
                        <a:ext cx="821507" cy="778464"/>
                      </a:xfrm>
                      <a:prstGeom prst="rect">
                        <a:avLst/>
                      </a:prstGeom>
                      <a:solidFill>
                        <a:srgbClr val="4E91CE">
                          <a:lumMod val="75000"/>
                        </a:srgbClr>
                      </a:solidFill>
                      <a:ln w="19050" cap="flat" cmpd="sng" algn="ctr">
                        <a:solidFill>
                          <a:srgbClr val="000000"/>
                        </a:solidFill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ko-KR" altLang="en-US" sz="1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D48282">
                              <a:lumMod val="60000"/>
                              <a:lumOff val="40000"/>
                            </a:srgbClr>
                          </a:solidFill>
                          <a:effectLst/>
                          <a:uLnTx/>
                          <a:uFillTx/>
                          <a:latin typeface="Trebuchet MS"/>
                          <a:ea typeface="HY그래픽M" panose="02030600000101010101" pitchFamily="18" charset="-127"/>
                          <a:cs typeface="+mn-cs"/>
                        </a:endParaRPr>
                      </a:p>
                    </p:txBody>
                  </p:sp>
                  <p:sp>
                    <p:nvSpPr>
                      <p:cNvPr id="62" name="직사각형 61">
                        <a:extLst>
                          <a:ext uri="{FF2B5EF4-FFF2-40B4-BE49-F238E27FC236}">
                            <a16:creationId xmlns:a16="http://schemas.microsoft.com/office/drawing/2014/main" id="{8C9366EA-7BEE-47A2-BF31-673BC476EC8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64051" y="5219390"/>
                        <a:ext cx="821507" cy="778464"/>
                      </a:xfrm>
                      <a:prstGeom prst="rect">
                        <a:avLst/>
                      </a:prstGeom>
                      <a:solidFill>
                        <a:srgbClr val="4E91CE">
                          <a:lumMod val="75000"/>
                        </a:srgbClr>
                      </a:solidFill>
                      <a:ln w="19050" cap="flat" cmpd="sng" algn="ctr">
                        <a:solidFill>
                          <a:srgbClr val="000000"/>
                        </a:solidFill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ko-KR" altLang="en-US" sz="1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D48282">
                              <a:lumMod val="60000"/>
                              <a:lumOff val="40000"/>
                            </a:srgbClr>
                          </a:solidFill>
                          <a:effectLst/>
                          <a:uLnTx/>
                          <a:uFillTx/>
                          <a:latin typeface="Trebuchet MS"/>
                          <a:ea typeface="HY그래픽M" panose="02030600000101010101" pitchFamily="18" charset="-127"/>
                          <a:cs typeface="+mn-cs"/>
                        </a:endParaRPr>
                      </a:p>
                    </p:txBody>
                  </p:sp>
                  <p:sp>
                    <p:nvSpPr>
                      <p:cNvPr id="63" name="직사각형 62">
                        <a:extLst>
                          <a:ext uri="{FF2B5EF4-FFF2-40B4-BE49-F238E27FC236}">
                            <a16:creationId xmlns:a16="http://schemas.microsoft.com/office/drawing/2014/main" id="{73217B60-BCAD-4556-9B32-D371827EE2B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82075" y="5292848"/>
                        <a:ext cx="821507" cy="778464"/>
                      </a:xfrm>
                      <a:prstGeom prst="rect">
                        <a:avLst/>
                      </a:prstGeom>
                      <a:solidFill>
                        <a:srgbClr val="4E91CE">
                          <a:lumMod val="75000"/>
                        </a:srgbClr>
                      </a:solidFill>
                      <a:ln w="19050" cap="flat" cmpd="sng" algn="ctr">
                        <a:solidFill>
                          <a:srgbClr val="000000"/>
                        </a:solidFill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ko-KR" altLang="en-US" sz="1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D48282">
                              <a:lumMod val="60000"/>
                              <a:lumOff val="40000"/>
                            </a:srgbClr>
                          </a:solidFill>
                          <a:effectLst/>
                          <a:uLnTx/>
                          <a:uFillTx/>
                          <a:latin typeface="Trebuchet MS"/>
                          <a:ea typeface="HY그래픽M" panose="02030600000101010101" pitchFamily="18" charset="-127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36" name="그룹 35">
                      <a:extLst>
                        <a:ext uri="{FF2B5EF4-FFF2-40B4-BE49-F238E27FC236}">
                          <a16:creationId xmlns:a16="http://schemas.microsoft.com/office/drawing/2014/main" id="{8DADEDDE-D8CC-46B8-B0EC-FB0A2B35D14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974963" y="5714047"/>
                      <a:ext cx="279401" cy="276131"/>
                      <a:chOff x="2031529" y="4801985"/>
                      <a:chExt cx="964951" cy="925381"/>
                    </a:xfrm>
                  </p:grpSpPr>
                  <p:sp>
                    <p:nvSpPr>
                      <p:cNvPr id="58" name="직사각형 57">
                        <a:extLst>
                          <a:ext uri="{FF2B5EF4-FFF2-40B4-BE49-F238E27FC236}">
                            <a16:creationId xmlns:a16="http://schemas.microsoft.com/office/drawing/2014/main" id="{456BA9D6-5F11-4CD6-BC9B-E7654D79F15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174973" y="4801985"/>
                        <a:ext cx="821507" cy="778466"/>
                      </a:xfrm>
                      <a:prstGeom prst="rect">
                        <a:avLst/>
                      </a:prstGeom>
                      <a:solidFill>
                        <a:srgbClr val="4E91CE">
                          <a:lumMod val="75000"/>
                        </a:srgbClr>
                      </a:solidFill>
                      <a:ln w="19050" cap="flat" cmpd="sng" algn="ctr">
                        <a:solidFill>
                          <a:srgbClr val="000000"/>
                        </a:solidFill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ko-KR" altLang="en-US" sz="1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D48282">
                              <a:lumMod val="60000"/>
                              <a:lumOff val="40000"/>
                            </a:srgbClr>
                          </a:solidFill>
                          <a:effectLst/>
                          <a:uLnTx/>
                          <a:uFillTx/>
                          <a:latin typeface="Trebuchet MS"/>
                          <a:ea typeface="HY그래픽M" panose="02030600000101010101" pitchFamily="18" charset="-127"/>
                          <a:cs typeface="+mn-cs"/>
                        </a:endParaRPr>
                      </a:p>
                    </p:txBody>
                  </p:sp>
                  <p:sp>
                    <p:nvSpPr>
                      <p:cNvPr id="59" name="직사각형 58">
                        <a:extLst>
                          <a:ext uri="{FF2B5EF4-FFF2-40B4-BE49-F238E27FC236}">
                            <a16:creationId xmlns:a16="http://schemas.microsoft.com/office/drawing/2014/main" id="{C9B1B504-EDEE-4922-8151-447BA5F0330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113487" y="4875446"/>
                        <a:ext cx="821507" cy="778466"/>
                      </a:xfrm>
                      <a:prstGeom prst="rect">
                        <a:avLst/>
                      </a:prstGeom>
                      <a:solidFill>
                        <a:srgbClr val="4E91CE">
                          <a:lumMod val="75000"/>
                        </a:srgbClr>
                      </a:solidFill>
                      <a:ln w="19050" cap="flat" cmpd="sng" algn="ctr">
                        <a:solidFill>
                          <a:srgbClr val="000000"/>
                        </a:solidFill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ko-KR" altLang="en-US" sz="1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D48282">
                              <a:lumMod val="60000"/>
                              <a:lumOff val="40000"/>
                            </a:srgbClr>
                          </a:solidFill>
                          <a:effectLst/>
                          <a:uLnTx/>
                          <a:uFillTx/>
                          <a:latin typeface="Trebuchet MS"/>
                          <a:ea typeface="HY그래픽M" panose="02030600000101010101" pitchFamily="18" charset="-127"/>
                          <a:cs typeface="+mn-cs"/>
                        </a:endParaRPr>
                      </a:p>
                    </p:txBody>
                  </p:sp>
                  <p:sp>
                    <p:nvSpPr>
                      <p:cNvPr id="60" name="직사각형 59">
                        <a:extLst>
                          <a:ext uri="{FF2B5EF4-FFF2-40B4-BE49-F238E27FC236}">
                            <a16:creationId xmlns:a16="http://schemas.microsoft.com/office/drawing/2014/main" id="{4B19A5D3-5859-4DA0-860C-2F85082E360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031529" y="4948900"/>
                        <a:ext cx="821507" cy="778466"/>
                      </a:xfrm>
                      <a:prstGeom prst="rect">
                        <a:avLst/>
                      </a:prstGeom>
                      <a:solidFill>
                        <a:srgbClr val="4E91CE">
                          <a:lumMod val="75000"/>
                        </a:srgbClr>
                      </a:solidFill>
                      <a:ln w="19050" cap="flat" cmpd="sng" algn="ctr">
                        <a:solidFill>
                          <a:srgbClr val="000000"/>
                        </a:solidFill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ko-KR" altLang="en-US" sz="1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D48282">
                              <a:lumMod val="60000"/>
                              <a:lumOff val="40000"/>
                            </a:srgbClr>
                          </a:solidFill>
                          <a:effectLst/>
                          <a:uLnTx/>
                          <a:uFillTx/>
                          <a:latin typeface="Trebuchet MS"/>
                          <a:ea typeface="HY그래픽M" panose="02030600000101010101" pitchFamily="18" charset="-127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37" name="직사각형 36">
                      <a:extLst>
                        <a:ext uri="{FF2B5EF4-FFF2-40B4-BE49-F238E27FC236}">
                          <a16:creationId xmlns:a16="http://schemas.microsoft.com/office/drawing/2014/main" id="{6C1F4691-394E-4594-AF65-7257A2292C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06177" y="4837749"/>
                      <a:ext cx="184825" cy="1548216"/>
                    </a:xfrm>
                    <a:prstGeom prst="rect">
                      <a:avLst/>
                    </a:prstGeom>
                    <a:solidFill>
                      <a:srgbClr val="4E91CE">
                        <a:lumMod val="60000"/>
                        <a:lumOff val="40000"/>
                      </a:srgbClr>
                    </a:solidFill>
                    <a:ln w="19050" cap="flat" cmpd="sng" algn="ctr">
                      <a:solidFill>
                        <a:srgbClr val="000000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rebuchet MS"/>
                        <a:ea typeface="HY그래픽M" panose="02030600000101010101" pitchFamily="18" charset="-127"/>
                        <a:cs typeface="+mn-cs"/>
                      </a:endParaRPr>
                    </a:p>
                  </p:txBody>
                </p:sp>
                <p:sp>
                  <p:nvSpPr>
                    <p:cNvPr id="38" name="직사각형 37">
                      <a:extLst>
                        <a:ext uri="{FF2B5EF4-FFF2-40B4-BE49-F238E27FC236}">
                          <a16:creationId xmlns:a16="http://schemas.microsoft.com/office/drawing/2014/main" id="{0D63E9EE-4EBB-48D4-B2D2-F55929D5DB7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70846" y="4843320"/>
                      <a:ext cx="184825" cy="1548216"/>
                    </a:xfrm>
                    <a:prstGeom prst="rect">
                      <a:avLst/>
                    </a:prstGeom>
                    <a:solidFill>
                      <a:srgbClr val="4E91CE">
                        <a:lumMod val="60000"/>
                        <a:lumOff val="40000"/>
                      </a:srgbClr>
                    </a:solidFill>
                    <a:ln w="19050" cap="flat" cmpd="sng" algn="ctr">
                      <a:solidFill>
                        <a:srgbClr val="000000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rebuchet MS"/>
                        <a:ea typeface="HY그래픽M" panose="02030600000101010101" pitchFamily="18" charset="-127"/>
                        <a:cs typeface="+mn-cs"/>
                      </a:endParaRPr>
                    </a:p>
                  </p:txBody>
                </p:sp>
                <p:sp>
                  <p:nvSpPr>
                    <p:cNvPr id="39" name="직사각형 38">
                      <a:extLst>
                        <a:ext uri="{FF2B5EF4-FFF2-40B4-BE49-F238E27FC236}">
                          <a16:creationId xmlns:a16="http://schemas.microsoft.com/office/drawing/2014/main" id="{AA0A9F27-91A5-4A80-AAD8-A7D277C9FB7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78144" y="5723675"/>
                      <a:ext cx="196769" cy="221272"/>
                    </a:xfrm>
                    <a:prstGeom prst="rect">
                      <a:avLst/>
                    </a:prstGeom>
                    <a:noFill/>
                    <a:ln w="28575" cap="flat" cmpd="sng" algn="ctr">
                      <a:solidFill>
                        <a:srgbClr val="000000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rebuchet MS"/>
                        <a:ea typeface="HY그래픽M" panose="02030600000101010101" pitchFamily="18" charset="-127"/>
                        <a:cs typeface="+mn-cs"/>
                      </a:endParaRPr>
                    </a:p>
                  </p:txBody>
                </p:sp>
                <p:cxnSp>
                  <p:nvCxnSpPr>
                    <p:cNvPr id="40" name="직선 연결선 39">
                      <a:extLst>
                        <a:ext uri="{FF2B5EF4-FFF2-40B4-BE49-F238E27FC236}">
                          <a16:creationId xmlns:a16="http://schemas.microsoft.com/office/drawing/2014/main" id="{8B667611-77A2-4475-9B1E-FA8354B70F55}"/>
                        </a:ext>
                      </a:extLst>
                    </p:cNvPr>
                    <p:cNvCxnSpPr>
                      <a:cxnSpLocks/>
                      <a:stCxn id="39" idx="0"/>
                    </p:cNvCxnSpPr>
                    <p:nvPr/>
                  </p:nvCxnSpPr>
                  <p:spPr>
                    <a:xfrm>
                      <a:off x="5176529" y="5723675"/>
                      <a:ext cx="1048496" cy="203678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000000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41" name="직선 연결선 40">
                      <a:extLst>
                        <a:ext uri="{FF2B5EF4-FFF2-40B4-BE49-F238E27FC236}">
                          <a16:creationId xmlns:a16="http://schemas.microsoft.com/office/drawing/2014/main" id="{BF3B58F9-F189-45ED-AC77-36069F377CC2}"/>
                        </a:ext>
                      </a:extLst>
                    </p:cNvPr>
                    <p:cNvCxnSpPr>
                      <a:cxnSpLocks/>
                      <a:stCxn id="39" idx="2"/>
                    </p:cNvCxnSpPr>
                    <p:nvPr/>
                  </p:nvCxnSpPr>
                  <p:spPr>
                    <a:xfrm flipV="1">
                      <a:off x="5176529" y="5921345"/>
                      <a:ext cx="1050415" cy="23602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000000"/>
                      </a:solidFill>
                      <a:prstDash val="solid"/>
                    </a:ln>
                    <a:effectLst/>
                  </p:spPr>
                </p:cxnSp>
                <p:sp>
                  <p:nvSpPr>
                    <p:cNvPr id="42" name="직사각형 41">
                      <a:extLst>
                        <a:ext uri="{FF2B5EF4-FFF2-40B4-BE49-F238E27FC236}">
                          <a16:creationId xmlns:a16="http://schemas.microsoft.com/office/drawing/2014/main" id="{D94901B9-4FFE-4FD7-BDD2-48B813DB113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51963" y="5762259"/>
                      <a:ext cx="196769" cy="221272"/>
                    </a:xfrm>
                    <a:prstGeom prst="rect">
                      <a:avLst/>
                    </a:prstGeom>
                    <a:noFill/>
                    <a:ln w="28575" cap="flat" cmpd="sng" algn="ctr">
                      <a:solidFill>
                        <a:srgbClr val="000000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rebuchet MS"/>
                        <a:ea typeface="HY그래픽M" panose="02030600000101010101" pitchFamily="18" charset="-127"/>
                        <a:cs typeface="+mn-cs"/>
                      </a:endParaRPr>
                    </a:p>
                  </p:txBody>
                </p:sp>
                <p:cxnSp>
                  <p:nvCxnSpPr>
                    <p:cNvPr id="43" name="직선 연결선 42">
                      <a:extLst>
                        <a:ext uri="{FF2B5EF4-FFF2-40B4-BE49-F238E27FC236}">
                          <a16:creationId xmlns:a16="http://schemas.microsoft.com/office/drawing/2014/main" id="{BC941A9D-7914-470C-AA6F-512C7A47D8B4}"/>
                        </a:ext>
                      </a:extLst>
                    </p:cNvPr>
                    <p:cNvCxnSpPr>
                      <a:cxnSpLocks/>
                      <a:stCxn id="42" idx="0"/>
                    </p:cNvCxnSpPr>
                    <p:nvPr/>
                  </p:nvCxnSpPr>
                  <p:spPr>
                    <a:xfrm>
                      <a:off x="6350348" y="5762259"/>
                      <a:ext cx="682976" cy="142649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000000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44" name="직선 연결선 43">
                      <a:extLst>
                        <a:ext uri="{FF2B5EF4-FFF2-40B4-BE49-F238E27FC236}">
                          <a16:creationId xmlns:a16="http://schemas.microsoft.com/office/drawing/2014/main" id="{49DD28E0-091F-4225-8E8E-8AB1AD39F752}"/>
                        </a:ext>
                      </a:extLst>
                    </p:cNvPr>
                    <p:cNvCxnSpPr>
                      <a:cxnSpLocks/>
                      <a:stCxn id="42" idx="2"/>
                    </p:cNvCxnSpPr>
                    <p:nvPr/>
                  </p:nvCxnSpPr>
                  <p:spPr>
                    <a:xfrm flipV="1">
                      <a:off x="6350348" y="5897031"/>
                      <a:ext cx="683766" cy="8650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000000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45" name="직선 연결선 44">
                      <a:extLst>
                        <a:ext uri="{FF2B5EF4-FFF2-40B4-BE49-F238E27FC236}">
                          <a16:creationId xmlns:a16="http://schemas.microsoft.com/office/drawing/2014/main" id="{AFFEC23E-5481-489C-BB2D-1B923F415EE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7244162" y="5847446"/>
                      <a:ext cx="414407" cy="351467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000000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46" name="직선 연결선 45">
                      <a:extLst>
                        <a:ext uri="{FF2B5EF4-FFF2-40B4-BE49-F238E27FC236}">
                          <a16:creationId xmlns:a16="http://schemas.microsoft.com/office/drawing/2014/main" id="{2D96F279-369F-49CA-91E9-9FA764A6629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7210709" y="5795113"/>
                      <a:ext cx="459459" cy="250375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000000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47" name="직선 연결선 46">
                      <a:extLst>
                        <a:ext uri="{FF2B5EF4-FFF2-40B4-BE49-F238E27FC236}">
                          <a16:creationId xmlns:a16="http://schemas.microsoft.com/office/drawing/2014/main" id="{17E2E22B-5310-471C-8EB5-DCAF46A2666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7230484" y="5815773"/>
                      <a:ext cx="429506" cy="43857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000000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48" name="직선 연결선 47">
                      <a:extLst>
                        <a:ext uri="{FF2B5EF4-FFF2-40B4-BE49-F238E27FC236}">
                          <a16:creationId xmlns:a16="http://schemas.microsoft.com/office/drawing/2014/main" id="{43882EC2-D489-4957-A537-6FBA0386B08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7258712" y="5327140"/>
                      <a:ext cx="409570" cy="458879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000000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49" name="직선 연결선 48">
                      <a:extLst>
                        <a:ext uri="{FF2B5EF4-FFF2-40B4-BE49-F238E27FC236}">
                          <a16:creationId xmlns:a16="http://schemas.microsoft.com/office/drawing/2014/main" id="{7F169E36-B82B-4100-B454-FF6D73FDFB9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7241455" y="5075484"/>
                      <a:ext cx="417115" cy="749972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000000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50" name="직선 화살표 연결선 49">
                      <a:extLst>
                        <a:ext uri="{FF2B5EF4-FFF2-40B4-BE49-F238E27FC236}">
                          <a16:creationId xmlns:a16="http://schemas.microsoft.com/office/drawing/2014/main" id="{701CB4AF-E52E-4825-9703-CB876EE8C60A}"/>
                        </a:ext>
                      </a:extLst>
                    </p:cNvPr>
                    <p:cNvCxnSpPr>
                      <a:cxnSpLocks/>
                      <a:stCxn id="38" idx="3"/>
                      <a:endCxn id="37" idx="1"/>
                    </p:cNvCxnSpPr>
                    <p:nvPr/>
                  </p:nvCxnSpPr>
                  <p:spPr>
                    <a:xfrm flipV="1">
                      <a:off x="7855671" y="5611857"/>
                      <a:ext cx="550507" cy="5571"/>
                    </a:xfrm>
                    <a:prstGeom prst="straightConnector1">
                      <a:avLst/>
                    </a:prstGeom>
                    <a:noFill/>
                    <a:ln w="28575" cap="flat" cmpd="sng" algn="ctr">
                      <a:solidFill>
                        <a:srgbClr val="000000"/>
                      </a:solidFill>
                      <a:prstDash val="solid"/>
                      <a:tailEnd type="triangle"/>
                    </a:ln>
                    <a:effectLst/>
                  </p:spPr>
                </p:cxnSp>
                <p:cxnSp>
                  <p:nvCxnSpPr>
                    <p:cNvPr id="51" name="직선 연결선 50">
                      <a:extLst>
                        <a:ext uri="{FF2B5EF4-FFF2-40B4-BE49-F238E27FC236}">
                          <a16:creationId xmlns:a16="http://schemas.microsoft.com/office/drawing/2014/main" id="{3C2814EA-74DC-4123-A46A-DC754C748AE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8593266" y="5381228"/>
                      <a:ext cx="365170" cy="259307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000000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52" name="직선 연결선 51">
                      <a:extLst>
                        <a:ext uri="{FF2B5EF4-FFF2-40B4-BE49-F238E27FC236}">
                          <a16:creationId xmlns:a16="http://schemas.microsoft.com/office/drawing/2014/main" id="{64BABDB0-31C2-4598-82F2-15D472A7D5F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8601180" y="5640536"/>
                      <a:ext cx="323636" cy="339174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000000"/>
                      </a:solidFill>
                      <a:prstDash val="solid"/>
                    </a:ln>
                    <a:effectLst/>
                  </p:spPr>
                </p:cxnSp>
                <p:sp>
                  <p:nvSpPr>
                    <p:cNvPr id="53" name="TextBox 52">
                      <a:extLst>
                        <a:ext uri="{FF2B5EF4-FFF2-40B4-BE49-F238E27FC236}">
                          <a16:creationId xmlns:a16="http://schemas.microsoft.com/office/drawing/2014/main" id="{A3342FF1-80CA-46EF-90D1-144998BEFBE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958435" y="5201245"/>
                      <a:ext cx="834004" cy="41452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1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</a:rPr>
                        <a:t>위폐</a:t>
                      </a:r>
                    </a:p>
                  </p:txBody>
                </p:sp>
                <p:sp>
                  <p:nvSpPr>
                    <p:cNvPr id="54" name="TextBox 53">
                      <a:extLst>
                        <a:ext uri="{FF2B5EF4-FFF2-40B4-BE49-F238E27FC236}">
                          <a16:creationId xmlns:a16="http://schemas.microsoft.com/office/drawing/2014/main" id="{5B1D56C9-9E2A-473E-B929-93E9477AA9B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956078" y="5807432"/>
                      <a:ext cx="834004" cy="41452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1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</a:rPr>
                        <a:t>진폐</a:t>
                      </a:r>
                    </a:p>
                  </p:txBody>
                </p:sp>
                <p:cxnSp>
                  <p:nvCxnSpPr>
                    <p:cNvPr id="55" name="직선 연결선 54">
                      <a:extLst>
                        <a:ext uri="{FF2B5EF4-FFF2-40B4-BE49-F238E27FC236}">
                          <a16:creationId xmlns:a16="http://schemas.microsoft.com/office/drawing/2014/main" id="{1850B0CB-9A1C-458A-B435-D14A0438082B}"/>
                        </a:ext>
                      </a:extLst>
                    </p:cNvPr>
                    <p:cNvCxnSpPr>
                      <a:cxnSpLocks/>
                      <a:stCxn id="57" idx="0"/>
                    </p:cNvCxnSpPr>
                    <p:nvPr/>
                  </p:nvCxnSpPr>
                  <p:spPr>
                    <a:xfrm>
                      <a:off x="3678000" y="5611857"/>
                      <a:ext cx="1377417" cy="15928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000000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56" name="직선 연결선 55">
                      <a:extLst>
                        <a:ext uri="{FF2B5EF4-FFF2-40B4-BE49-F238E27FC236}">
                          <a16:creationId xmlns:a16="http://schemas.microsoft.com/office/drawing/2014/main" id="{53BD25A9-B00B-4674-842B-03523463CEE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3858885" y="5764007"/>
                      <a:ext cx="1188218" cy="126591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000000"/>
                      </a:solidFill>
                      <a:prstDash val="solid"/>
                    </a:ln>
                    <a:effectLst/>
                  </p:spPr>
                </p:cxnSp>
                <p:sp>
                  <p:nvSpPr>
                    <p:cNvPr id="57" name="직사각형 56">
                      <a:extLst>
                        <a:ext uri="{FF2B5EF4-FFF2-40B4-BE49-F238E27FC236}">
                          <a16:creationId xmlns:a16="http://schemas.microsoft.com/office/drawing/2014/main" id="{46031C5B-8A9C-4A75-8492-833242CB571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02819" y="5611857"/>
                      <a:ext cx="350360" cy="295759"/>
                    </a:xfrm>
                    <a:prstGeom prst="rect">
                      <a:avLst/>
                    </a:prstGeom>
                    <a:noFill/>
                    <a:ln w="28575" cap="flat" cmpd="sng" algn="ctr">
                      <a:solidFill>
                        <a:srgbClr val="000000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rebuchet MS"/>
                        <a:ea typeface="HY그래픽M" panose="02030600000101010101" pitchFamily="18" charset="-127"/>
                        <a:cs typeface="+mn-cs"/>
                      </a:endParaRPr>
                    </a:p>
                  </p:txBody>
                </p:sp>
              </p:grpSp>
            </p:grpSp>
          </p:grp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F192957-CCA7-45AD-9C29-9B1AF04CEDFD}"/>
                  </a:ext>
                </a:extLst>
              </p:cNvPr>
              <p:cNvSpPr txBox="1"/>
              <p:nvPr/>
            </p:nvSpPr>
            <p:spPr>
              <a:xfrm>
                <a:off x="1128119" y="5783707"/>
                <a:ext cx="1342740" cy="4096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HY그래픽M" panose="02030600000101010101" pitchFamily="18" charset="-127"/>
                  </a:rPr>
                  <a:t>Input</a:t>
                </a:r>
                <a:r>
                  <a:rPr kumimoji="0" lang="ko-KR" altLang="en-US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HY그래픽M" panose="02030600000101010101" pitchFamily="18" charset="-127"/>
                  </a:rPr>
                  <a:t> </a:t>
                </a:r>
                <a:r>
                  <a:rPr kumimoji="0" lang="en-US" altLang="ko-KR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HY그래픽M" panose="02030600000101010101" pitchFamily="18" charset="-127"/>
                  </a:rPr>
                  <a:t>image</a:t>
                </a:r>
              </a:p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HY그래픽M" panose="02030600000101010101" pitchFamily="18" charset="-127"/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6CB8497-AFAF-4B90-A64E-127D24053855}"/>
                  </a:ext>
                </a:extLst>
              </p:cNvPr>
              <p:cNvSpPr txBox="1"/>
              <p:nvPr/>
            </p:nvSpPr>
            <p:spPr>
              <a:xfrm>
                <a:off x="2987273" y="5728976"/>
                <a:ext cx="954278" cy="4096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HY그래픽M" panose="02030600000101010101" pitchFamily="18" charset="-127"/>
                  </a:rPr>
                  <a:t>Convolution layer1</a:t>
                </a:r>
                <a:endParaRPr kumimoji="0" lang="ko-KR" altLang="en-US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HY그래픽M" panose="02030600000101010101" pitchFamily="18" charset="-127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6396C25-4E71-4E4C-AC28-0CDDB01D939E}"/>
                  </a:ext>
                </a:extLst>
              </p:cNvPr>
              <p:cNvSpPr txBox="1"/>
              <p:nvPr/>
            </p:nvSpPr>
            <p:spPr>
              <a:xfrm>
                <a:off x="3791935" y="5728976"/>
                <a:ext cx="954278" cy="4096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HY그래픽M" panose="02030600000101010101" pitchFamily="18" charset="-127"/>
                  </a:rPr>
                  <a:t>Convolution layer2</a:t>
                </a:r>
                <a:endParaRPr kumimoji="0" lang="ko-KR" altLang="en-US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HY그래픽M" panose="02030600000101010101" pitchFamily="18" charset="-127"/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49E313A-50E3-498F-A5FF-CEAE0BFD6DC3}"/>
                  </a:ext>
                </a:extLst>
              </p:cNvPr>
              <p:cNvSpPr txBox="1"/>
              <p:nvPr/>
            </p:nvSpPr>
            <p:spPr>
              <a:xfrm>
                <a:off x="4596596" y="5728976"/>
                <a:ext cx="954278" cy="4096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HY그래픽M" panose="02030600000101010101" pitchFamily="18" charset="-127"/>
                  </a:rPr>
                  <a:t>Convolution layer3</a:t>
                </a:r>
                <a:endParaRPr kumimoji="0" lang="ko-KR" altLang="en-US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HY그래픽M" panose="02030600000101010101" pitchFamily="18" charset="-127"/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AD95BFE-9B4E-4256-AA47-974ECA281AD8}"/>
                  </a:ext>
                </a:extLst>
              </p:cNvPr>
              <p:cNvSpPr txBox="1"/>
              <p:nvPr/>
            </p:nvSpPr>
            <p:spPr>
              <a:xfrm>
                <a:off x="5073842" y="6111445"/>
                <a:ext cx="1101319" cy="4096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HY그래픽M" panose="02030600000101010101" pitchFamily="18" charset="-127"/>
                  </a:rPr>
                  <a:t>Fully-connected</a:t>
                </a:r>
              </a:p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HY그래픽M" panose="02030600000101010101" pitchFamily="18" charset="-127"/>
                  </a:rPr>
                  <a:t> layer1</a:t>
                </a:r>
                <a:endParaRPr kumimoji="0" lang="ko-KR" altLang="en-US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HY그래픽M" panose="02030600000101010101" pitchFamily="18" charset="-127"/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2C95884-FF84-45FE-AF57-9FF475142E8D}"/>
                  </a:ext>
                </a:extLst>
              </p:cNvPr>
              <p:cNvSpPr txBox="1"/>
              <p:nvPr/>
            </p:nvSpPr>
            <p:spPr>
              <a:xfrm>
                <a:off x="5961705" y="6113890"/>
                <a:ext cx="1101320" cy="4096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HY그래픽M" panose="02030600000101010101" pitchFamily="18" charset="-127"/>
                  </a:rPr>
                  <a:t>Fully-connected</a:t>
                </a:r>
              </a:p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HY그래픽M" panose="02030600000101010101" pitchFamily="18" charset="-127"/>
                  </a:rPr>
                  <a:t> layer2</a:t>
                </a:r>
                <a:endParaRPr kumimoji="0" lang="ko-KR" altLang="en-US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HY그래픽M" panose="02030600000101010101" pitchFamily="18" charset="-127"/>
                </a:endParaRPr>
              </a:p>
            </p:txBody>
          </p:sp>
        </p:grpSp>
        <p:sp>
          <p:nvSpPr>
            <p:cNvPr id="20" name="TextBox 26">
              <a:extLst>
                <a:ext uri="{FF2B5EF4-FFF2-40B4-BE49-F238E27FC236}">
                  <a16:creationId xmlns:a16="http://schemas.microsoft.com/office/drawing/2014/main" id="{1E6754FF-65D5-48DF-AC9A-362D8466B611}"/>
                </a:ext>
              </a:extLst>
            </p:cNvPr>
            <p:cNvSpPr txBox="1"/>
            <p:nvPr/>
          </p:nvSpPr>
          <p:spPr>
            <a:xfrm>
              <a:off x="937063" y="5673100"/>
              <a:ext cx="3843980" cy="3029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lvl="1"/>
              <a:r>
                <a:rPr lang="en-US" altLang="ko-KR" sz="1400" b="1">
                  <a:solidFill>
                    <a:prstClr val="black"/>
                  </a:solidFill>
                </a:rPr>
                <a:t>&lt;Counterfeit </a:t>
              </a:r>
              <a:r>
                <a:rPr lang="en-US" altLang="ko-KR" sz="1400" b="1" dirty="0">
                  <a:solidFill>
                    <a:prstClr val="black"/>
                  </a:solidFill>
                </a:rPr>
                <a:t>authentication Deep learning </a:t>
              </a:r>
              <a:r>
                <a:rPr lang="en-US" altLang="ko-KR" sz="1400" b="1">
                  <a:solidFill>
                    <a:prstClr val="black"/>
                  </a:solidFill>
                </a:rPr>
                <a:t>Network &gt;</a:t>
              </a:r>
              <a:endParaRPr lang="ko-KR" altLang="en-US" sz="14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363FB1F3-88D7-4602-A7AA-08688875387E}"/>
              </a:ext>
            </a:extLst>
          </p:cNvPr>
          <p:cNvGrpSpPr/>
          <p:nvPr/>
        </p:nvGrpSpPr>
        <p:grpSpPr>
          <a:xfrm>
            <a:off x="2656287" y="1303083"/>
            <a:ext cx="3831427" cy="1465163"/>
            <a:chOff x="2866331" y="1585320"/>
            <a:chExt cx="3831427" cy="1465163"/>
          </a:xfrm>
        </p:grpSpPr>
        <p:sp>
          <p:nvSpPr>
            <p:cNvPr id="81" name="내용 개체 틀 2">
              <a:extLst>
                <a:ext uri="{FF2B5EF4-FFF2-40B4-BE49-F238E27FC236}">
                  <a16:creationId xmlns:a16="http://schemas.microsoft.com/office/drawing/2014/main" id="{F2D2D647-C732-4C60-9C9C-2861E6F00729}"/>
                </a:ext>
              </a:extLst>
            </p:cNvPr>
            <p:cNvSpPr txBox="1">
              <a:spLocks/>
            </p:cNvSpPr>
            <p:nvPr/>
          </p:nvSpPr>
          <p:spPr>
            <a:xfrm>
              <a:off x="3119559" y="1585320"/>
              <a:ext cx="3242736" cy="46519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171450" indent="-137160" algn="l" defTabSz="685800" rtl="0" eaLnBrk="1" latinLnBrk="1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80000"/>
                <a:buFont typeface="Corbel" pitchFamily="34" charset="0"/>
                <a:buChar char="•"/>
                <a:defRPr sz="20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342900" indent="-137160" algn="l" defTabSz="685800" rtl="0" eaLnBrk="1" latinLnBrk="1" hangingPunct="1">
                <a:lnSpc>
                  <a:spcPct val="90000"/>
                </a:lnSpc>
                <a:spcBef>
                  <a:spcPts val="150"/>
                </a:spcBef>
                <a:spcAft>
                  <a:spcPts val="300"/>
                </a:spcAft>
                <a:buClr>
                  <a:schemeClr val="accent1"/>
                </a:buClr>
                <a:buSzPct val="80000"/>
                <a:buFont typeface="Corbel" pitchFamily="34" charset="0"/>
                <a:buChar char="•"/>
                <a:defRPr sz="18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2pPr>
              <a:lvl3pPr marL="548640" indent="-137160" algn="l" defTabSz="685800" rtl="0" eaLnBrk="1" latinLnBrk="1" hangingPunct="1">
                <a:lnSpc>
                  <a:spcPct val="90000"/>
                </a:lnSpc>
                <a:spcBef>
                  <a:spcPts val="150"/>
                </a:spcBef>
                <a:spcAft>
                  <a:spcPts val="300"/>
                </a:spcAft>
                <a:buClr>
                  <a:schemeClr val="accent1"/>
                </a:buClr>
                <a:buSzPct val="80000"/>
                <a:buFont typeface="Corbel" pitchFamily="34" charset="0"/>
                <a:buChar char="•"/>
                <a:defRPr sz="16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754380" indent="-137160" algn="l" defTabSz="685800" rtl="0" eaLnBrk="1" latinLnBrk="1" hangingPunct="1">
                <a:lnSpc>
                  <a:spcPct val="90000"/>
                </a:lnSpc>
                <a:spcBef>
                  <a:spcPts val="150"/>
                </a:spcBef>
                <a:spcAft>
                  <a:spcPts val="300"/>
                </a:spcAft>
                <a:buClr>
                  <a:schemeClr val="accent1"/>
                </a:buClr>
                <a:buSzPct val="80000"/>
                <a:buFont typeface="Corbel" pitchFamily="34" charset="0"/>
                <a:buChar char="•"/>
                <a:defRPr sz="14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4pPr>
              <a:lvl5pPr marL="920120" indent="-137160" algn="l" defTabSz="685800" rtl="0" eaLnBrk="1" latinLnBrk="1" hangingPunct="1">
                <a:lnSpc>
                  <a:spcPct val="90000"/>
                </a:lnSpc>
                <a:spcBef>
                  <a:spcPts val="150"/>
                </a:spcBef>
                <a:spcAft>
                  <a:spcPts val="300"/>
                </a:spcAft>
                <a:buClr>
                  <a:schemeClr val="accent1"/>
                </a:buClr>
                <a:buSzPct val="80000"/>
                <a:buFont typeface="Corbel" pitchFamily="34" charset="0"/>
                <a:buChar char="•"/>
                <a:defRPr sz="14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5pPr>
              <a:lvl6pPr marL="1100000" indent="-171450" algn="l" defTabSz="685800" rtl="0" eaLnBrk="1" latinLnBrk="1" hangingPunct="1">
                <a:lnSpc>
                  <a:spcPct val="90000"/>
                </a:lnSpc>
                <a:spcBef>
                  <a:spcPts val="150"/>
                </a:spcBef>
                <a:spcAft>
                  <a:spcPts val="300"/>
                </a:spcAft>
                <a:buClr>
                  <a:schemeClr val="accent1"/>
                </a:buClr>
                <a:buSzPct val="80000"/>
                <a:buFont typeface="Corbel" pitchFamily="34" charset="0"/>
                <a:buChar char="•"/>
                <a:defRPr sz="14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6pPr>
              <a:lvl7pPr marL="1300000" indent="-171450" algn="l" defTabSz="685800" rtl="0" eaLnBrk="1" latinLnBrk="1" hangingPunct="1">
                <a:lnSpc>
                  <a:spcPct val="90000"/>
                </a:lnSpc>
                <a:spcBef>
                  <a:spcPts val="150"/>
                </a:spcBef>
                <a:spcAft>
                  <a:spcPts val="300"/>
                </a:spcAft>
                <a:buClr>
                  <a:schemeClr val="accent1"/>
                </a:buClr>
                <a:buSzPct val="80000"/>
                <a:buFont typeface="Corbel" pitchFamily="34" charset="0"/>
                <a:buChar char="•"/>
                <a:defRPr sz="14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1500000" indent="-171450" algn="l" defTabSz="685800" rtl="0" eaLnBrk="1" latinLnBrk="1" hangingPunct="1">
                <a:lnSpc>
                  <a:spcPct val="90000"/>
                </a:lnSpc>
                <a:spcBef>
                  <a:spcPts val="150"/>
                </a:spcBef>
                <a:spcAft>
                  <a:spcPts val="300"/>
                </a:spcAft>
                <a:buClr>
                  <a:schemeClr val="accent1"/>
                </a:buClr>
                <a:buSzPct val="80000"/>
                <a:buFont typeface="Corbel" pitchFamily="34" charset="0"/>
                <a:buChar char="•"/>
                <a:defRPr sz="14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8pPr>
              <a:lvl9pPr marL="1700000" indent="-171450" algn="l" defTabSz="685800" rtl="0" eaLnBrk="1" latinLnBrk="1" hangingPunct="1">
                <a:lnSpc>
                  <a:spcPct val="90000"/>
                </a:lnSpc>
                <a:spcBef>
                  <a:spcPts val="150"/>
                </a:spcBef>
                <a:spcAft>
                  <a:spcPts val="300"/>
                </a:spcAft>
                <a:buClr>
                  <a:schemeClr val="accent1"/>
                </a:buClr>
                <a:buSzPct val="80000"/>
                <a:buFont typeface="Corbel" pitchFamily="34" charset="0"/>
                <a:buChar char="•"/>
                <a:defRPr sz="14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05740" lvl="1" indent="0">
                <a:lnSpc>
                  <a:spcPct val="150000"/>
                </a:lnSpc>
                <a:buNone/>
              </a:pPr>
              <a:r>
                <a:rPr lang="en-US" altLang="ko-KR">
                  <a:solidFill>
                    <a:schemeClr val="tx1"/>
                  </a:solidFill>
                  <a:latin typeface="+mj-ea"/>
                </a:rPr>
                <a:t>Serial number recognition</a:t>
              </a:r>
            </a:p>
          </p:txBody>
        </p:sp>
        <p:grpSp>
          <p:nvGrpSpPr>
            <p:cNvPr id="4" name="그룹 3">
              <a:extLst>
                <a:ext uri="{FF2B5EF4-FFF2-40B4-BE49-F238E27FC236}">
                  <a16:creationId xmlns:a16="http://schemas.microsoft.com/office/drawing/2014/main" id="{62339A13-CC9C-458E-8D7A-03D25F78B8CA}"/>
                </a:ext>
              </a:extLst>
            </p:cNvPr>
            <p:cNvGrpSpPr/>
            <p:nvPr/>
          </p:nvGrpSpPr>
          <p:grpSpPr>
            <a:xfrm>
              <a:off x="2866331" y="2103174"/>
              <a:ext cx="3831427" cy="947309"/>
              <a:chOff x="2656286" y="2500479"/>
              <a:chExt cx="3831427" cy="947309"/>
            </a:xfrm>
          </p:grpSpPr>
          <p:pic>
            <p:nvPicPr>
              <p:cNvPr id="70" name="그림 69">
                <a:extLst>
                  <a:ext uri="{FF2B5EF4-FFF2-40B4-BE49-F238E27FC236}">
                    <a16:creationId xmlns:a16="http://schemas.microsoft.com/office/drawing/2014/main" id="{3EC342EC-2F17-4203-B3E5-28AFCE244EFF}"/>
                  </a:ext>
                </a:extLst>
              </p:cNvPr>
              <p:cNvPicPr/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56286" y="2500479"/>
                <a:ext cx="3831427" cy="579658"/>
              </a:xfrm>
              <a:prstGeom prst="rect">
                <a:avLst/>
              </a:prstGeom>
              <a:noFill/>
            </p:spPr>
          </p:pic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25AF5EAF-1FDC-49A5-8B61-B1A347DDC6AF}"/>
                  </a:ext>
                </a:extLst>
              </p:cNvPr>
              <p:cNvSpPr txBox="1"/>
              <p:nvPr/>
            </p:nvSpPr>
            <p:spPr>
              <a:xfrm>
                <a:off x="3073062" y="3140011"/>
                <a:ext cx="291564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400" b="1"/>
                  <a:t>&lt; </a:t>
                </a:r>
                <a:r>
                  <a:rPr lang="en-US" altLang="ko-KR" sz="1400" b="1" dirty="0"/>
                  <a:t>Serial </a:t>
                </a:r>
                <a:r>
                  <a:rPr lang="en-US" altLang="ko-KR" sz="1400" b="1"/>
                  <a:t>number image&gt;</a:t>
                </a:r>
                <a:endParaRPr lang="en-US" altLang="ko-KR" sz="1400" b="1" dirty="0"/>
              </a:p>
            </p:txBody>
          </p:sp>
        </p:grpSp>
      </p:grpSp>
      <p:sp>
        <p:nvSpPr>
          <p:cNvPr id="80" name="제목 1">
            <a:extLst>
              <a:ext uri="{FF2B5EF4-FFF2-40B4-BE49-F238E27FC236}">
                <a16:creationId xmlns:a16="http://schemas.microsoft.com/office/drawing/2014/main" id="{39EDD1F6-DC5C-451F-942D-0D387004E6DE}"/>
              </a:ext>
            </a:extLst>
          </p:cNvPr>
          <p:cNvSpPr txBox="1">
            <a:spLocks/>
          </p:cNvSpPr>
          <p:nvPr/>
        </p:nvSpPr>
        <p:spPr>
          <a:xfrm>
            <a:off x="467544" y="362734"/>
            <a:ext cx="828092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b="1">
                <a:latin typeface="+mj-ea"/>
              </a:rPr>
              <a:t>ML based banknote recognition</a:t>
            </a:r>
            <a:endParaRPr lang="ko-KR" altLang="en-US" b="1" dirty="0">
              <a:latin typeface="+mj-ea"/>
            </a:endParaRPr>
          </a:p>
        </p:txBody>
      </p: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61351B35-2529-4F6A-9EE0-973D89422B3F}"/>
              </a:ext>
            </a:extLst>
          </p:cNvPr>
          <p:cNvGrpSpPr/>
          <p:nvPr/>
        </p:nvGrpSpPr>
        <p:grpSpPr>
          <a:xfrm>
            <a:off x="729096" y="2924944"/>
            <a:ext cx="7685809" cy="1638074"/>
            <a:chOff x="899592" y="2924944"/>
            <a:chExt cx="7685809" cy="1638074"/>
          </a:xfrm>
        </p:grpSpPr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61771286-4DA7-45FC-9611-3208DF97D6D4}"/>
                </a:ext>
              </a:extLst>
            </p:cNvPr>
            <p:cNvGrpSpPr/>
            <p:nvPr/>
          </p:nvGrpSpPr>
          <p:grpSpPr>
            <a:xfrm>
              <a:off x="4572000" y="2924944"/>
              <a:ext cx="4013401" cy="1568153"/>
              <a:chOff x="4788024" y="3209467"/>
              <a:chExt cx="4013401" cy="1568153"/>
            </a:xfrm>
          </p:grpSpPr>
          <p:grpSp>
            <p:nvGrpSpPr>
              <p:cNvPr id="9" name="그룹 8">
                <a:extLst>
                  <a:ext uri="{FF2B5EF4-FFF2-40B4-BE49-F238E27FC236}">
                    <a16:creationId xmlns:a16="http://schemas.microsoft.com/office/drawing/2014/main" id="{BA6EC601-4320-4294-B990-6D9CEE55CF11}"/>
                  </a:ext>
                </a:extLst>
              </p:cNvPr>
              <p:cNvGrpSpPr/>
              <p:nvPr/>
            </p:nvGrpSpPr>
            <p:grpSpPr>
              <a:xfrm>
                <a:off x="4788024" y="3629149"/>
                <a:ext cx="4013401" cy="1148471"/>
                <a:chOff x="4854856" y="3724868"/>
                <a:chExt cx="4013401" cy="1148471"/>
              </a:xfrm>
            </p:grpSpPr>
            <p:grpSp>
              <p:nvGrpSpPr>
                <p:cNvPr id="71" name="그룹 70">
                  <a:extLst>
                    <a:ext uri="{FF2B5EF4-FFF2-40B4-BE49-F238E27FC236}">
                      <a16:creationId xmlns:a16="http://schemas.microsoft.com/office/drawing/2014/main" id="{E3291F33-3D52-44B4-BABF-A33377399D20}"/>
                    </a:ext>
                  </a:extLst>
                </p:cNvPr>
                <p:cNvGrpSpPr/>
                <p:nvPr/>
              </p:nvGrpSpPr>
              <p:grpSpPr>
                <a:xfrm>
                  <a:off x="4854856" y="3724868"/>
                  <a:ext cx="4013401" cy="663609"/>
                  <a:chOff x="5265753" y="5765189"/>
                  <a:chExt cx="3316860" cy="548437"/>
                </a:xfrm>
              </p:grpSpPr>
              <p:pic>
                <p:nvPicPr>
                  <p:cNvPr id="72" name="그림 71">
                    <a:extLst>
                      <a:ext uri="{FF2B5EF4-FFF2-40B4-BE49-F238E27FC236}">
                        <a16:creationId xmlns:a16="http://schemas.microsoft.com/office/drawing/2014/main" id="{27406B65-1396-43A0-801F-D0DB2B1F212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265753" y="5765189"/>
                    <a:ext cx="1080000" cy="548437"/>
                  </a:xfrm>
                  <a:prstGeom prst="rect">
                    <a:avLst/>
                  </a:prstGeom>
                </p:spPr>
              </p:pic>
              <p:pic>
                <p:nvPicPr>
                  <p:cNvPr id="73" name="그림 72">
                    <a:extLst>
                      <a:ext uri="{FF2B5EF4-FFF2-40B4-BE49-F238E27FC236}">
                        <a16:creationId xmlns:a16="http://schemas.microsoft.com/office/drawing/2014/main" id="{33B59E1E-F583-419C-BA40-A4CB7118ABF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384183" y="5781072"/>
                    <a:ext cx="1080000" cy="523349"/>
                  </a:xfrm>
                  <a:prstGeom prst="rect">
                    <a:avLst/>
                  </a:prstGeom>
                </p:spPr>
              </p:pic>
              <p:pic>
                <p:nvPicPr>
                  <p:cNvPr id="74" name="그림 73">
                    <a:extLst>
                      <a:ext uri="{FF2B5EF4-FFF2-40B4-BE49-F238E27FC236}">
                        <a16:creationId xmlns:a16="http://schemas.microsoft.com/office/drawing/2014/main" id="{B3DE4F9F-A178-4331-9CF8-F1534241B95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502613" y="5774397"/>
                    <a:ext cx="1080000" cy="539229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180C77B3-363F-437D-89E9-D8722A1D18B4}"/>
                    </a:ext>
                  </a:extLst>
                </p:cNvPr>
                <p:cNvSpPr txBox="1"/>
                <p:nvPr/>
              </p:nvSpPr>
              <p:spPr>
                <a:xfrm>
                  <a:off x="5338745" y="4565562"/>
                  <a:ext cx="291564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1400" b="1"/>
                    <a:t>&lt; </a:t>
                  </a:r>
                  <a:r>
                    <a:rPr lang="en-US" altLang="ko-KR" sz="1400" b="1" dirty="0"/>
                    <a:t>Multinational </a:t>
                  </a:r>
                  <a:r>
                    <a:rPr lang="en-US" altLang="ko-KR" sz="1400" b="1"/>
                    <a:t>banknote image&gt;</a:t>
                  </a:r>
                  <a:endParaRPr lang="en-US" altLang="ko-KR" sz="1400" b="1" dirty="0"/>
                </a:p>
              </p:txBody>
            </p:sp>
          </p:grpSp>
          <p:sp>
            <p:nvSpPr>
              <p:cNvPr id="79" name="내용 개체 틀 2">
                <a:extLst>
                  <a:ext uri="{FF2B5EF4-FFF2-40B4-BE49-F238E27FC236}">
                    <a16:creationId xmlns:a16="http://schemas.microsoft.com/office/drawing/2014/main" id="{D4B27E36-17C5-46CF-9A58-E3A82119EAC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902233" y="3209467"/>
                <a:ext cx="3784985" cy="39668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marL="171450" indent="-137160" algn="l" defTabSz="6858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Corbel" pitchFamily="34" charset="0"/>
                  <a:buChar char="•"/>
                  <a:defRPr sz="20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indent="-137160" algn="l" defTabSz="685800" rtl="0" eaLnBrk="1" latinLnBrk="1" hangingPunct="1">
                  <a:lnSpc>
                    <a:spcPct val="90000"/>
                  </a:lnSpc>
                  <a:spcBef>
                    <a:spcPts val="150"/>
                  </a:spcBef>
                  <a:spcAft>
                    <a:spcPts val="300"/>
                  </a:spcAft>
                  <a:buClr>
                    <a:schemeClr val="accent1"/>
                  </a:buClr>
                  <a:buSzPct val="80000"/>
                  <a:buFont typeface="Corbel" pitchFamily="34" charset="0"/>
                  <a:buChar char="•"/>
                  <a:defRPr sz="18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2pPr>
                <a:lvl3pPr marL="548640" indent="-137160" algn="l" defTabSz="685800" rtl="0" eaLnBrk="1" latinLnBrk="1" hangingPunct="1">
                  <a:lnSpc>
                    <a:spcPct val="90000"/>
                  </a:lnSpc>
                  <a:spcBef>
                    <a:spcPts val="150"/>
                  </a:spcBef>
                  <a:spcAft>
                    <a:spcPts val="300"/>
                  </a:spcAft>
                  <a:buClr>
                    <a:schemeClr val="accent1"/>
                  </a:buClr>
                  <a:buSzPct val="80000"/>
                  <a:buFont typeface="Corbel" pitchFamily="34" charset="0"/>
                  <a:buChar char="•"/>
                  <a:defRPr sz="16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3pPr>
                <a:lvl4pPr marL="754380" indent="-137160" algn="l" defTabSz="685800" rtl="0" eaLnBrk="1" latinLnBrk="1" hangingPunct="1">
                  <a:lnSpc>
                    <a:spcPct val="90000"/>
                  </a:lnSpc>
                  <a:spcBef>
                    <a:spcPts val="150"/>
                  </a:spcBef>
                  <a:spcAft>
                    <a:spcPts val="300"/>
                  </a:spcAft>
                  <a:buClr>
                    <a:schemeClr val="accent1"/>
                  </a:buClr>
                  <a:buSzPct val="80000"/>
                  <a:buFont typeface="Corbel" pitchFamily="34" charset="0"/>
                  <a:buChar char="•"/>
                  <a:defRPr sz="14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4pPr>
                <a:lvl5pPr marL="920120" indent="-137160" algn="l" defTabSz="685800" rtl="0" eaLnBrk="1" latinLnBrk="1" hangingPunct="1">
                  <a:lnSpc>
                    <a:spcPct val="90000"/>
                  </a:lnSpc>
                  <a:spcBef>
                    <a:spcPts val="150"/>
                  </a:spcBef>
                  <a:spcAft>
                    <a:spcPts val="300"/>
                  </a:spcAft>
                  <a:buClr>
                    <a:schemeClr val="accent1"/>
                  </a:buClr>
                  <a:buSzPct val="80000"/>
                  <a:buFont typeface="Corbel" pitchFamily="34" charset="0"/>
                  <a:buChar char="•"/>
                  <a:defRPr sz="14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5pPr>
                <a:lvl6pPr marL="1100000" indent="-171450" algn="l" defTabSz="685800" rtl="0" eaLnBrk="1" latinLnBrk="1" hangingPunct="1">
                  <a:lnSpc>
                    <a:spcPct val="90000"/>
                  </a:lnSpc>
                  <a:spcBef>
                    <a:spcPts val="150"/>
                  </a:spcBef>
                  <a:spcAft>
                    <a:spcPts val="300"/>
                  </a:spcAft>
                  <a:buClr>
                    <a:schemeClr val="accent1"/>
                  </a:buClr>
                  <a:buSzPct val="80000"/>
                  <a:buFont typeface="Corbel" pitchFamily="34" charset="0"/>
                  <a:buChar char="•"/>
                  <a:defRPr sz="14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6pPr>
                <a:lvl7pPr marL="1300000" indent="-171450" algn="l" defTabSz="685800" rtl="0" eaLnBrk="1" latinLnBrk="1" hangingPunct="1">
                  <a:lnSpc>
                    <a:spcPct val="90000"/>
                  </a:lnSpc>
                  <a:spcBef>
                    <a:spcPts val="150"/>
                  </a:spcBef>
                  <a:spcAft>
                    <a:spcPts val="300"/>
                  </a:spcAft>
                  <a:buClr>
                    <a:schemeClr val="accent1"/>
                  </a:buClr>
                  <a:buSzPct val="80000"/>
                  <a:buFont typeface="Corbel" pitchFamily="34" charset="0"/>
                  <a:buChar char="•"/>
                  <a:defRPr sz="14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7pPr>
                <a:lvl8pPr marL="1500000" indent="-171450" algn="l" defTabSz="685800" rtl="0" eaLnBrk="1" latinLnBrk="1" hangingPunct="1">
                  <a:lnSpc>
                    <a:spcPct val="90000"/>
                  </a:lnSpc>
                  <a:spcBef>
                    <a:spcPts val="150"/>
                  </a:spcBef>
                  <a:spcAft>
                    <a:spcPts val="300"/>
                  </a:spcAft>
                  <a:buClr>
                    <a:schemeClr val="accent1"/>
                  </a:buClr>
                  <a:buSzPct val="80000"/>
                  <a:buFont typeface="Corbel" pitchFamily="34" charset="0"/>
                  <a:buChar char="•"/>
                  <a:defRPr sz="14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8pPr>
                <a:lvl9pPr marL="1700000" indent="-171450" algn="l" defTabSz="685800" rtl="0" eaLnBrk="1" latinLnBrk="1" hangingPunct="1">
                  <a:lnSpc>
                    <a:spcPct val="90000"/>
                  </a:lnSpc>
                  <a:spcBef>
                    <a:spcPts val="150"/>
                  </a:spcBef>
                  <a:spcAft>
                    <a:spcPts val="300"/>
                  </a:spcAft>
                  <a:buClr>
                    <a:schemeClr val="accent1"/>
                  </a:buClr>
                  <a:buSzPct val="80000"/>
                  <a:buFont typeface="Corbel" pitchFamily="34" charset="0"/>
                  <a:buChar char="•"/>
                  <a:defRPr sz="14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05740" lvl="1" indent="0">
                  <a:lnSpc>
                    <a:spcPct val="150000"/>
                  </a:lnSpc>
                  <a:buNone/>
                </a:pPr>
                <a:r>
                  <a:rPr lang="en-US" altLang="ko-KR" kern="0">
                    <a:solidFill>
                      <a:schemeClr val="tx1"/>
                    </a:solidFill>
                    <a:latin typeface="맑은 고딕" panose="020B0503020000020004" pitchFamily="50" charset="-127"/>
                  </a:rPr>
                  <a:t>Banknote </a:t>
                </a:r>
                <a:r>
                  <a:rPr lang="en-US" altLang="ko-KR" kern="0" dirty="0">
                    <a:solidFill>
                      <a:schemeClr val="tx1"/>
                    </a:solidFill>
                    <a:latin typeface="맑은 고딕" panose="020B0503020000020004" pitchFamily="50" charset="-127"/>
                  </a:rPr>
                  <a:t>edition classification</a:t>
                </a:r>
              </a:p>
            </p:txBody>
          </p:sp>
        </p:grpSp>
        <p:grpSp>
          <p:nvGrpSpPr>
            <p:cNvPr id="8" name="그룹 7">
              <a:extLst>
                <a:ext uri="{FF2B5EF4-FFF2-40B4-BE49-F238E27FC236}">
                  <a16:creationId xmlns:a16="http://schemas.microsoft.com/office/drawing/2014/main" id="{4D0BD7CF-310B-451D-B3F2-5610BB5BE524}"/>
                </a:ext>
              </a:extLst>
            </p:cNvPr>
            <p:cNvGrpSpPr/>
            <p:nvPr/>
          </p:nvGrpSpPr>
          <p:grpSpPr>
            <a:xfrm>
              <a:off x="899592" y="2956786"/>
              <a:ext cx="3473628" cy="1606232"/>
              <a:chOff x="845163" y="3216098"/>
              <a:chExt cx="3473628" cy="1606232"/>
            </a:xfrm>
          </p:grpSpPr>
          <p:grpSp>
            <p:nvGrpSpPr>
              <p:cNvPr id="7" name="그룹 6">
                <a:extLst>
                  <a:ext uri="{FF2B5EF4-FFF2-40B4-BE49-F238E27FC236}">
                    <a16:creationId xmlns:a16="http://schemas.microsoft.com/office/drawing/2014/main" id="{475A0CF8-97AC-43BC-8148-733E4006EF28}"/>
                  </a:ext>
                </a:extLst>
              </p:cNvPr>
              <p:cNvGrpSpPr/>
              <p:nvPr/>
            </p:nvGrpSpPr>
            <p:grpSpPr>
              <a:xfrm>
                <a:off x="902522" y="3596135"/>
                <a:ext cx="3168898" cy="1226195"/>
                <a:chOff x="986058" y="3645876"/>
                <a:chExt cx="3168898" cy="1226195"/>
              </a:xfrm>
            </p:grpSpPr>
            <p:grpSp>
              <p:nvGrpSpPr>
                <p:cNvPr id="67" name="그룹 66">
                  <a:extLst>
                    <a:ext uri="{FF2B5EF4-FFF2-40B4-BE49-F238E27FC236}">
                      <a16:creationId xmlns:a16="http://schemas.microsoft.com/office/drawing/2014/main" id="{06F118DF-C901-48F1-864A-6FDC97376A6E}"/>
                    </a:ext>
                  </a:extLst>
                </p:cNvPr>
                <p:cNvGrpSpPr/>
                <p:nvPr/>
              </p:nvGrpSpPr>
              <p:grpSpPr>
                <a:xfrm>
                  <a:off x="986058" y="3645876"/>
                  <a:ext cx="3168898" cy="821591"/>
                  <a:chOff x="2508716" y="5176696"/>
                  <a:chExt cx="3867931" cy="667229"/>
                </a:xfrm>
              </p:grpSpPr>
              <p:pic>
                <p:nvPicPr>
                  <p:cNvPr id="68" name="그림 67">
                    <a:extLst>
                      <a:ext uri="{FF2B5EF4-FFF2-40B4-BE49-F238E27FC236}">
                        <a16:creationId xmlns:a16="http://schemas.microsoft.com/office/drawing/2014/main" id="{73DE81F7-84C4-48B7-B244-48748D738C0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508716" y="5176696"/>
                    <a:ext cx="1890046" cy="667229"/>
                  </a:xfrm>
                  <a:prstGeom prst="rect">
                    <a:avLst/>
                  </a:prstGeom>
                </p:spPr>
              </p:pic>
              <p:pic>
                <p:nvPicPr>
                  <p:cNvPr id="69" name="그림 68">
                    <a:extLst>
                      <a:ext uri="{FF2B5EF4-FFF2-40B4-BE49-F238E27FC236}">
                        <a16:creationId xmlns:a16="http://schemas.microsoft.com/office/drawing/2014/main" id="{A0E7E020-622C-4904-B61E-7AA755AC84F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465948" y="5176696"/>
                    <a:ext cx="1910699" cy="667228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F9AB8735-41FB-4936-ACB8-DA79B5B9765A}"/>
                    </a:ext>
                  </a:extLst>
                </p:cNvPr>
                <p:cNvSpPr txBox="1"/>
                <p:nvPr/>
              </p:nvSpPr>
              <p:spPr>
                <a:xfrm>
                  <a:off x="1018374" y="4564294"/>
                  <a:ext cx="291564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1400" b="1"/>
                    <a:t>&lt; </a:t>
                  </a:r>
                  <a:r>
                    <a:rPr lang="en-US" altLang="ko-KR" sz="1400" b="1" dirty="0"/>
                    <a:t>Counterfeit / </a:t>
                  </a:r>
                  <a:r>
                    <a:rPr lang="en-US" altLang="ko-KR" sz="1400" b="1"/>
                    <a:t>Genuine image&gt;</a:t>
                  </a:r>
                  <a:endParaRPr lang="en-US" altLang="ko-KR" sz="1400" b="1" dirty="0"/>
                </a:p>
              </p:txBody>
            </p:sp>
          </p:grpSp>
          <p:sp>
            <p:nvSpPr>
              <p:cNvPr id="82" name="내용 개체 틀 2">
                <a:extLst>
                  <a:ext uri="{FF2B5EF4-FFF2-40B4-BE49-F238E27FC236}">
                    <a16:creationId xmlns:a16="http://schemas.microsoft.com/office/drawing/2014/main" id="{03854135-0C2D-4835-AB0D-1130453BE8E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45163" y="3216098"/>
                <a:ext cx="3473628" cy="39668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marL="171450" indent="-137160" algn="l" defTabSz="6858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Corbel" pitchFamily="34" charset="0"/>
                  <a:buChar char="•"/>
                  <a:defRPr sz="20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indent="-137160" algn="l" defTabSz="685800" rtl="0" eaLnBrk="1" latinLnBrk="1" hangingPunct="1">
                  <a:lnSpc>
                    <a:spcPct val="90000"/>
                  </a:lnSpc>
                  <a:spcBef>
                    <a:spcPts val="150"/>
                  </a:spcBef>
                  <a:spcAft>
                    <a:spcPts val="300"/>
                  </a:spcAft>
                  <a:buClr>
                    <a:schemeClr val="accent1"/>
                  </a:buClr>
                  <a:buSzPct val="80000"/>
                  <a:buFont typeface="Corbel" pitchFamily="34" charset="0"/>
                  <a:buChar char="•"/>
                  <a:defRPr sz="18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2pPr>
                <a:lvl3pPr marL="548640" indent="-137160" algn="l" defTabSz="685800" rtl="0" eaLnBrk="1" latinLnBrk="1" hangingPunct="1">
                  <a:lnSpc>
                    <a:spcPct val="90000"/>
                  </a:lnSpc>
                  <a:spcBef>
                    <a:spcPts val="150"/>
                  </a:spcBef>
                  <a:spcAft>
                    <a:spcPts val="300"/>
                  </a:spcAft>
                  <a:buClr>
                    <a:schemeClr val="accent1"/>
                  </a:buClr>
                  <a:buSzPct val="80000"/>
                  <a:buFont typeface="Corbel" pitchFamily="34" charset="0"/>
                  <a:buChar char="•"/>
                  <a:defRPr sz="16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3pPr>
                <a:lvl4pPr marL="754380" indent="-137160" algn="l" defTabSz="685800" rtl="0" eaLnBrk="1" latinLnBrk="1" hangingPunct="1">
                  <a:lnSpc>
                    <a:spcPct val="90000"/>
                  </a:lnSpc>
                  <a:spcBef>
                    <a:spcPts val="150"/>
                  </a:spcBef>
                  <a:spcAft>
                    <a:spcPts val="300"/>
                  </a:spcAft>
                  <a:buClr>
                    <a:schemeClr val="accent1"/>
                  </a:buClr>
                  <a:buSzPct val="80000"/>
                  <a:buFont typeface="Corbel" pitchFamily="34" charset="0"/>
                  <a:buChar char="•"/>
                  <a:defRPr sz="14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4pPr>
                <a:lvl5pPr marL="920120" indent="-137160" algn="l" defTabSz="685800" rtl="0" eaLnBrk="1" latinLnBrk="1" hangingPunct="1">
                  <a:lnSpc>
                    <a:spcPct val="90000"/>
                  </a:lnSpc>
                  <a:spcBef>
                    <a:spcPts val="150"/>
                  </a:spcBef>
                  <a:spcAft>
                    <a:spcPts val="300"/>
                  </a:spcAft>
                  <a:buClr>
                    <a:schemeClr val="accent1"/>
                  </a:buClr>
                  <a:buSzPct val="80000"/>
                  <a:buFont typeface="Corbel" pitchFamily="34" charset="0"/>
                  <a:buChar char="•"/>
                  <a:defRPr sz="14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5pPr>
                <a:lvl6pPr marL="1100000" indent="-171450" algn="l" defTabSz="685800" rtl="0" eaLnBrk="1" latinLnBrk="1" hangingPunct="1">
                  <a:lnSpc>
                    <a:spcPct val="90000"/>
                  </a:lnSpc>
                  <a:spcBef>
                    <a:spcPts val="150"/>
                  </a:spcBef>
                  <a:spcAft>
                    <a:spcPts val="300"/>
                  </a:spcAft>
                  <a:buClr>
                    <a:schemeClr val="accent1"/>
                  </a:buClr>
                  <a:buSzPct val="80000"/>
                  <a:buFont typeface="Corbel" pitchFamily="34" charset="0"/>
                  <a:buChar char="•"/>
                  <a:defRPr sz="14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6pPr>
                <a:lvl7pPr marL="1300000" indent="-171450" algn="l" defTabSz="685800" rtl="0" eaLnBrk="1" latinLnBrk="1" hangingPunct="1">
                  <a:lnSpc>
                    <a:spcPct val="90000"/>
                  </a:lnSpc>
                  <a:spcBef>
                    <a:spcPts val="150"/>
                  </a:spcBef>
                  <a:spcAft>
                    <a:spcPts val="300"/>
                  </a:spcAft>
                  <a:buClr>
                    <a:schemeClr val="accent1"/>
                  </a:buClr>
                  <a:buSzPct val="80000"/>
                  <a:buFont typeface="Corbel" pitchFamily="34" charset="0"/>
                  <a:buChar char="•"/>
                  <a:defRPr sz="14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7pPr>
                <a:lvl8pPr marL="1500000" indent="-171450" algn="l" defTabSz="685800" rtl="0" eaLnBrk="1" latinLnBrk="1" hangingPunct="1">
                  <a:lnSpc>
                    <a:spcPct val="90000"/>
                  </a:lnSpc>
                  <a:spcBef>
                    <a:spcPts val="150"/>
                  </a:spcBef>
                  <a:spcAft>
                    <a:spcPts val="300"/>
                  </a:spcAft>
                  <a:buClr>
                    <a:schemeClr val="accent1"/>
                  </a:buClr>
                  <a:buSzPct val="80000"/>
                  <a:buFont typeface="Corbel" pitchFamily="34" charset="0"/>
                  <a:buChar char="•"/>
                  <a:defRPr sz="14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8pPr>
                <a:lvl9pPr marL="1700000" indent="-171450" algn="l" defTabSz="685800" rtl="0" eaLnBrk="1" latinLnBrk="1" hangingPunct="1">
                  <a:lnSpc>
                    <a:spcPct val="90000"/>
                  </a:lnSpc>
                  <a:spcBef>
                    <a:spcPts val="150"/>
                  </a:spcBef>
                  <a:spcAft>
                    <a:spcPts val="300"/>
                  </a:spcAft>
                  <a:buClr>
                    <a:schemeClr val="accent1"/>
                  </a:buClr>
                  <a:buSzPct val="80000"/>
                  <a:buFont typeface="Corbel" pitchFamily="34" charset="0"/>
                  <a:buChar char="•"/>
                  <a:defRPr sz="14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05740" lvl="1" indent="0">
                  <a:lnSpc>
                    <a:spcPct val="150000"/>
                  </a:lnSpc>
                  <a:buNone/>
                </a:pPr>
                <a:r>
                  <a:rPr lang="en-US" altLang="ko-KR">
                    <a:solidFill>
                      <a:schemeClr val="tx1"/>
                    </a:solidFill>
                    <a:latin typeface="+mj-ea"/>
                  </a:rPr>
                  <a:t>Counterfeit </a:t>
                </a:r>
                <a:r>
                  <a:rPr lang="en-US" altLang="ko-KR" kern="0">
                    <a:solidFill>
                      <a:schemeClr val="tx1"/>
                    </a:solidFill>
                    <a:latin typeface="맑은 고딕" panose="020B0503020000020004" pitchFamily="50" charset="-127"/>
                  </a:rPr>
                  <a:t>authentication</a:t>
                </a:r>
                <a:endParaRPr lang="en-US" altLang="ko-KR" kern="0" dirty="0">
                  <a:solidFill>
                    <a:schemeClr val="tx1"/>
                  </a:solidFill>
                  <a:latin typeface="맑은 고딕" panose="020B0503020000020004" pitchFamily="50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328885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67544" y="1340768"/>
            <a:ext cx="8496944" cy="5040560"/>
          </a:xfrm>
        </p:spPr>
        <p:txBody>
          <a:bodyPr anchor="ctr">
            <a:normAutofit lnSpcReduction="10000"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altLang="ko-KR" sz="2400" b="1" dirty="0">
                <a:solidFill>
                  <a:schemeClr val="accent2">
                    <a:lumMod val="75000"/>
                  </a:schemeClr>
                </a:solidFill>
                <a:latin typeface="Corbel" charset="0"/>
                <a:ea typeface="Corbel" charset="0"/>
                <a:cs typeface="Corbel" charset="0"/>
              </a:rPr>
              <a:t>Radar</a:t>
            </a:r>
            <a:r>
              <a:rPr lang="ko-KR" altLang="en-US" sz="2400" b="1" dirty="0">
                <a:solidFill>
                  <a:schemeClr val="accent2">
                    <a:lumMod val="75000"/>
                  </a:schemeClr>
                </a:solidFill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ko-KR" sz="2400" b="1" dirty="0">
                <a:solidFill>
                  <a:schemeClr val="accent2">
                    <a:lumMod val="75000"/>
                  </a:schemeClr>
                </a:solidFill>
                <a:latin typeface="Corbel" charset="0"/>
                <a:ea typeface="Corbel" charset="0"/>
                <a:cs typeface="Corbel" charset="0"/>
              </a:rPr>
              <a:t>signal</a:t>
            </a:r>
            <a:r>
              <a:rPr lang="ko-KR" altLang="en-US" sz="2400" b="1" dirty="0">
                <a:solidFill>
                  <a:schemeClr val="accent2">
                    <a:lumMod val="75000"/>
                  </a:schemeClr>
                </a:solidFill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ko-KR" sz="2400" b="1" dirty="0">
                <a:solidFill>
                  <a:schemeClr val="accent2">
                    <a:lumMod val="75000"/>
                  </a:schemeClr>
                </a:solidFill>
                <a:latin typeface="Corbel" charset="0"/>
                <a:ea typeface="Corbel" charset="0"/>
                <a:cs typeface="Corbel" charset="0"/>
              </a:rPr>
              <a:t>processing</a:t>
            </a:r>
          </a:p>
          <a:p>
            <a:pPr marL="800100" lvl="1" indent="-342900">
              <a:lnSpc>
                <a:spcPct val="150000"/>
              </a:lnSpc>
              <a:buClr>
                <a:srgbClr val="99CB38"/>
              </a:buClr>
              <a:buFont typeface="Wingdings" panose="05000000000000000000" pitchFamily="2" charset="2"/>
              <a:buChar char="Ø"/>
            </a:pPr>
            <a:r>
              <a:rPr lang="en-US" altLang="ko-KR" sz="2000" dirty="0">
                <a:solidFill>
                  <a:prstClr val="black"/>
                </a:solidFill>
                <a:latin typeface="Corbel" charset="0"/>
                <a:ea typeface="Corbel" charset="0"/>
                <a:cs typeface="Corbel" charset="0"/>
              </a:rPr>
              <a:t>Advanced statistical model-based filtering for radar signal</a:t>
            </a:r>
          </a:p>
          <a:p>
            <a:pPr marL="800100" lvl="1" indent="-342900">
              <a:lnSpc>
                <a:spcPct val="150000"/>
              </a:lnSpc>
              <a:buClr>
                <a:srgbClr val="99CB38"/>
              </a:buClr>
              <a:buFont typeface="Wingdings" panose="05000000000000000000" pitchFamily="2" charset="2"/>
              <a:buChar char="Ø"/>
            </a:pPr>
            <a:r>
              <a:rPr lang="en-US" altLang="ko-KR" sz="2000" dirty="0">
                <a:solidFill>
                  <a:prstClr val="black"/>
                </a:solidFill>
                <a:latin typeface="Corbel" charset="0"/>
                <a:ea typeface="Corbel" charset="0"/>
                <a:cs typeface="Corbel" charset="0"/>
              </a:rPr>
              <a:t>Design multiple object tracking algorithm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altLang="ko-KR" sz="2400" b="1" dirty="0">
                <a:solidFill>
                  <a:schemeClr val="accent2">
                    <a:lumMod val="75000"/>
                  </a:schemeClr>
                </a:solidFill>
                <a:latin typeface="Corbel" charset="0"/>
                <a:ea typeface="Corbel" charset="0"/>
                <a:cs typeface="Corbel" charset="0"/>
              </a:rPr>
              <a:t>Machine learning based inspection system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ko-KR" sz="2000" dirty="0">
                <a:solidFill>
                  <a:schemeClr val="tx1"/>
                </a:solidFill>
                <a:latin typeface="Corbel" charset="0"/>
                <a:ea typeface="Corbel" charset="0"/>
                <a:cs typeface="Corbel" charset="0"/>
              </a:rPr>
              <a:t>High speed and high performance inspection system based on deep learning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altLang="ko-KR" sz="2400" b="1" dirty="0">
                <a:solidFill>
                  <a:schemeClr val="accent2">
                    <a:lumMod val="75000"/>
                  </a:schemeClr>
                </a:solidFill>
                <a:ea typeface="Corbel" charset="0"/>
                <a:cs typeface="Corbel" charset="0"/>
              </a:rPr>
              <a:t>Machine learning based banknote recognition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ko-KR" sz="2000" kern="0" dirty="0">
                <a:solidFill>
                  <a:schemeClr val="tx1"/>
                </a:solidFill>
              </a:rPr>
              <a:t>Banknote recognition algorithms using Embedded GPU </a:t>
            </a:r>
            <a:endParaRPr lang="en-US" altLang="ko-KR" sz="2000" dirty="0">
              <a:solidFill>
                <a:schemeClr val="tx1"/>
              </a:solidFill>
              <a:ea typeface="Corbel" charset="0"/>
              <a:cs typeface="Corbel" charset="0"/>
            </a:endParaRP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ko-KR" sz="2000" dirty="0">
                <a:solidFill>
                  <a:schemeClr val="tx1"/>
                </a:solidFill>
                <a:ea typeface="Corbel" charset="0"/>
                <a:cs typeface="Corbel" charset="0"/>
              </a:rPr>
              <a:t>Integrated banknote recognition system optimization</a:t>
            </a:r>
            <a:endParaRPr lang="en-US" altLang="ko-KR" sz="2000" dirty="0">
              <a:solidFill>
                <a:schemeClr val="tx1"/>
              </a:solidFill>
              <a:latin typeface="Corbel" charset="0"/>
              <a:ea typeface="Corbel" charset="0"/>
              <a:cs typeface="Corbel" charset="0"/>
            </a:endParaRPr>
          </a:p>
        </p:txBody>
      </p:sp>
      <p:sp>
        <p:nvSpPr>
          <p:cNvPr id="4" name="제목 1"/>
          <p:cNvSpPr txBox="1">
            <a:spLocks/>
          </p:cNvSpPr>
          <p:nvPr/>
        </p:nvSpPr>
        <p:spPr>
          <a:xfrm>
            <a:off x="467544" y="362734"/>
            <a:ext cx="792088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b="1">
                <a:latin typeface="+mj-ea"/>
              </a:rPr>
              <a:t>Future works</a:t>
            </a:r>
            <a:endParaRPr lang="ko-KR" altLang="en-US" b="1" dirty="0">
              <a:latin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6728088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4">
            <a:extLst>
              <a:ext uri="{FF2B5EF4-FFF2-40B4-BE49-F238E27FC236}">
                <a16:creationId xmlns:a16="http://schemas.microsoft.com/office/drawing/2014/main" id="{FC5ADA4C-0C88-4D00-BC98-75E8A6CDAE3C}"/>
              </a:ext>
            </a:extLst>
          </p:cNvPr>
          <p:cNvGrpSpPr/>
          <p:nvPr/>
        </p:nvGrpSpPr>
        <p:grpSpPr>
          <a:xfrm>
            <a:off x="761959" y="2492895"/>
            <a:ext cx="7600035" cy="4176465"/>
            <a:chOff x="761959" y="2492895"/>
            <a:chExt cx="7600035" cy="4176465"/>
          </a:xfrm>
        </p:grpSpPr>
        <p:pic>
          <p:nvPicPr>
            <p:cNvPr id="15" name="그림 2">
              <a:extLst>
                <a:ext uri="{FF2B5EF4-FFF2-40B4-BE49-F238E27FC236}">
                  <a16:creationId xmlns:a16="http://schemas.microsoft.com/office/drawing/2014/main" id="{50029A04-286E-481B-82AC-41D84E8C7778}"/>
                </a:ext>
              </a:extLst>
            </p:cNvPr>
            <p:cNvPicPr>
              <a:picLocks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068" b="4455"/>
            <a:stretch/>
          </p:blipFill>
          <p:spPr>
            <a:xfrm>
              <a:off x="783809" y="4584975"/>
              <a:ext cx="3657600" cy="2084385"/>
            </a:xfrm>
            <a:prstGeom prst="rect">
              <a:avLst/>
            </a:prstGeom>
          </p:spPr>
        </p:pic>
        <p:pic>
          <p:nvPicPr>
            <p:cNvPr id="16" name="그림 1">
              <a:extLst>
                <a:ext uri="{FF2B5EF4-FFF2-40B4-BE49-F238E27FC236}">
                  <a16:creationId xmlns:a16="http://schemas.microsoft.com/office/drawing/2014/main" id="{4605A3DC-28D8-4FFB-ABB3-C17B6528F96E}"/>
                </a:ext>
              </a:extLst>
            </p:cNvPr>
            <p:cNvPicPr>
              <a:picLocks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03" t="16262" r="8660" b="31394"/>
            <a:stretch/>
          </p:blipFill>
          <p:spPr>
            <a:xfrm>
              <a:off x="4702592" y="2492895"/>
              <a:ext cx="3657600" cy="2034114"/>
            </a:xfrm>
            <a:prstGeom prst="rect">
              <a:avLst/>
            </a:prstGeom>
          </p:spPr>
        </p:pic>
        <p:pic>
          <p:nvPicPr>
            <p:cNvPr id="17" name="Picture 17">
              <a:extLst>
                <a:ext uri="{FF2B5EF4-FFF2-40B4-BE49-F238E27FC236}">
                  <a16:creationId xmlns:a16="http://schemas.microsoft.com/office/drawing/2014/main" id="{929D5F57-EEF6-46E9-BF80-FE5A10944E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89" t="25771" r="17183" b="26119"/>
            <a:stretch/>
          </p:blipFill>
          <p:spPr>
            <a:xfrm>
              <a:off x="761959" y="2492895"/>
              <a:ext cx="3679450" cy="2069131"/>
            </a:xfrm>
            <a:prstGeom prst="rect">
              <a:avLst/>
            </a:prstGeom>
          </p:spPr>
        </p:pic>
        <p:pic>
          <p:nvPicPr>
            <p:cNvPr id="18" name="Picture 18">
              <a:extLst>
                <a:ext uri="{FF2B5EF4-FFF2-40B4-BE49-F238E27FC236}">
                  <a16:creationId xmlns:a16="http://schemas.microsoft.com/office/drawing/2014/main" id="{DEDB7FC5-CD23-4ECA-8515-1A8953714312}"/>
                </a:ext>
              </a:extLst>
            </p:cNvPr>
            <p:cNvPicPr>
              <a:picLocks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31" t="30934" r="21140" b="20473"/>
            <a:stretch/>
          </p:blipFill>
          <p:spPr>
            <a:xfrm>
              <a:off x="4702592" y="4584976"/>
              <a:ext cx="3659402" cy="2084384"/>
            </a:xfrm>
            <a:prstGeom prst="rect">
              <a:avLst/>
            </a:prstGeom>
          </p:spPr>
        </p:pic>
      </p:grp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57250" y="116632"/>
            <a:ext cx="7829550" cy="1356360"/>
          </a:xfrm>
        </p:spPr>
        <p:txBody>
          <a:bodyPr>
            <a:normAutofit/>
          </a:bodyPr>
          <a:lstStyle/>
          <a:p>
            <a:r>
              <a:rPr lang="ko-KR" altLang="en-US" b="1" dirty="0"/>
              <a:t>디지털 신호 처리 연구실 </a:t>
            </a:r>
            <a:r>
              <a:rPr lang="en-US" altLang="ko-KR" b="1" dirty="0"/>
              <a:t>(DSPL)</a:t>
            </a:r>
            <a:r>
              <a:rPr lang="ko-KR" altLang="en-US" b="1" dirty="0"/>
              <a:t> 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67544" y="1495325"/>
            <a:ext cx="8229600" cy="4525963"/>
          </a:xfrm>
        </p:spPr>
        <p:txBody>
          <a:bodyPr>
            <a:normAutofit/>
          </a:bodyPr>
          <a:lstStyle/>
          <a:p>
            <a:r>
              <a:rPr lang="ko-KR" altLang="en-US" sz="2400" dirty="0">
                <a:solidFill>
                  <a:schemeClr val="tx1"/>
                </a:solidFill>
              </a:rPr>
              <a:t>지도 교수님 </a:t>
            </a:r>
            <a:r>
              <a:rPr lang="en-US" altLang="ko-KR" sz="2400" dirty="0">
                <a:solidFill>
                  <a:schemeClr val="tx1"/>
                </a:solidFill>
              </a:rPr>
              <a:t>: </a:t>
            </a:r>
            <a:r>
              <a:rPr lang="ko-KR" altLang="en-US" sz="2400" dirty="0">
                <a:solidFill>
                  <a:schemeClr val="tx1"/>
                </a:solidFill>
              </a:rPr>
              <a:t>김정태 교수님</a:t>
            </a:r>
            <a:endParaRPr lang="en-US" altLang="ko-KR" sz="2400" dirty="0">
              <a:solidFill>
                <a:schemeClr val="tx1"/>
              </a:solidFill>
            </a:endParaRPr>
          </a:p>
          <a:p>
            <a:r>
              <a:rPr lang="ko-KR" altLang="en-US" sz="2400" dirty="0">
                <a:solidFill>
                  <a:schemeClr val="tx1"/>
                </a:solidFill>
              </a:rPr>
              <a:t>연구실 </a:t>
            </a:r>
            <a:r>
              <a:rPr lang="en-US" altLang="ko-KR" sz="2400" dirty="0">
                <a:solidFill>
                  <a:schemeClr val="tx1"/>
                </a:solidFill>
              </a:rPr>
              <a:t>: </a:t>
            </a:r>
            <a:r>
              <a:rPr lang="ko-KR" altLang="en-US" sz="2400" dirty="0">
                <a:solidFill>
                  <a:schemeClr val="tx1"/>
                </a:solidFill>
              </a:rPr>
              <a:t>아산공학관 </a:t>
            </a:r>
            <a:r>
              <a:rPr lang="en-US" altLang="ko-KR" sz="2400" dirty="0">
                <a:solidFill>
                  <a:schemeClr val="tx1"/>
                </a:solidFill>
              </a:rPr>
              <a:t>423</a:t>
            </a:r>
            <a:r>
              <a:rPr lang="ko-KR" altLang="en-US" sz="2400" dirty="0">
                <a:solidFill>
                  <a:schemeClr val="tx1"/>
                </a:solidFill>
              </a:rPr>
              <a:t>호 </a:t>
            </a:r>
            <a:endParaRPr lang="en-US" altLang="ko-KR" sz="2400" dirty="0">
              <a:solidFill>
                <a:schemeClr val="tx1"/>
              </a:solidFill>
            </a:endParaRPr>
          </a:p>
          <a:p>
            <a:endParaRPr lang="en-US" altLang="ko-KR" sz="2400" dirty="0"/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520" y="2480902"/>
            <a:ext cx="38989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84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55576" y="3255119"/>
            <a:ext cx="7772400" cy="1470025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ko-KR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대학원 생활에 대해 궁금한 점 </a:t>
            </a:r>
            <a:br>
              <a:rPr lang="en-US" altLang="ko-K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ko-KR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있으면 질문해주세요 </a:t>
            </a:r>
            <a:r>
              <a:rPr lang="en-US" altLang="ko-K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</a:t>
            </a:r>
            <a:br>
              <a:rPr lang="en-US" altLang="ko-KR" sz="4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ko-KR" altLang="en-US"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감사합니다 </a:t>
            </a:r>
            <a:r>
              <a:rPr lang="en-US" altLang="ko-K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^.^</a:t>
            </a:r>
            <a:endParaRPr lang="ko-KR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795406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내용 개체 틀 2"/>
          <p:cNvSpPr>
            <a:spLocks noGrp="1"/>
          </p:cNvSpPr>
          <p:nvPr>
            <p:ph idx="1"/>
          </p:nvPr>
        </p:nvSpPr>
        <p:spPr>
          <a:xfrm>
            <a:off x="467544" y="1124744"/>
            <a:ext cx="8280920" cy="5400600"/>
          </a:xfrm>
        </p:spPr>
        <p:txBody>
          <a:bodyPr anchor="ctr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ko-KR" sz="2400" b="1" dirty="0">
                <a:solidFill>
                  <a:srgbClr val="006600"/>
                </a:solidFill>
                <a:latin typeface="+mj-ea"/>
                <a:ea typeface="+mj-ea"/>
              </a:rPr>
              <a:t> Statistical signal processing 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ko-KR" dirty="0">
                <a:solidFill>
                  <a:schemeClr val="tx1"/>
                </a:solidFill>
                <a:latin typeface="+mj-ea"/>
              </a:rPr>
              <a:t> Estimation </a:t>
            </a:r>
            <a:r>
              <a:rPr lang="en-US" altLang="ko-KR">
                <a:solidFill>
                  <a:schemeClr val="tx1"/>
                </a:solidFill>
                <a:latin typeface="+mj-ea"/>
              </a:rPr>
              <a:t>/ Detection </a:t>
            </a:r>
            <a:endParaRPr lang="en-US" altLang="ko-KR" sz="2200" b="1" dirty="0">
              <a:solidFill>
                <a:srgbClr val="006600"/>
              </a:solidFill>
              <a:latin typeface="+mj-ea"/>
              <a:ea typeface="+mj-ea"/>
            </a:endParaRPr>
          </a:p>
          <a:p>
            <a:pPr marL="171450" lvl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</a:pPr>
            <a:r>
              <a:rPr lang="en-US" altLang="ko-KR" sz="2400" b="1" dirty="0">
                <a:solidFill>
                  <a:srgbClr val="006600"/>
                </a:solidFill>
                <a:latin typeface="+mj-ea"/>
              </a:rPr>
              <a:t> Image restoration / reconstruction</a:t>
            </a:r>
          </a:p>
          <a:p>
            <a:pPr>
              <a:lnSpc>
                <a:spcPct val="150000"/>
              </a:lnSpc>
            </a:pPr>
            <a:r>
              <a:rPr lang="en-US" altLang="ko-KR" sz="2400" b="1" dirty="0">
                <a:solidFill>
                  <a:srgbClr val="006600"/>
                </a:solidFill>
                <a:latin typeface="+mj-ea"/>
                <a:ea typeface="+mj-ea"/>
              </a:rPr>
              <a:t> Computational photography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ko-KR" sz="1600">
                <a:solidFill>
                  <a:schemeClr val="tx1"/>
                </a:solidFill>
                <a:latin typeface="+mj-ea"/>
              </a:rPr>
              <a:t> P</a:t>
            </a:r>
            <a:r>
              <a:rPr lang="en-US" altLang="ko-KR">
                <a:solidFill>
                  <a:schemeClr val="tx1"/>
                </a:solidFill>
                <a:latin typeface="+mj-ea"/>
                <a:ea typeface="+mj-ea"/>
              </a:rPr>
              <a:t>lenoptic </a:t>
            </a:r>
            <a:r>
              <a:rPr lang="en-US" altLang="ko-KR" dirty="0">
                <a:solidFill>
                  <a:schemeClr val="tx1"/>
                </a:solidFill>
                <a:latin typeface="+mj-ea"/>
                <a:ea typeface="+mj-ea"/>
              </a:rPr>
              <a:t>image processing, light field reconstruction</a:t>
            </a:r>
          </a:p>
          <a:p>
            <a:pPr>
              <a:lnSpc>
                <a:spcPct val="150000"/>
              </a:lnSpc>
            </a:pPr>
            <a:r>
              <a:rPr lang="en-US" altLang="ko-KR" sz="2400" b="1" dirty="0">
                <a:solidFill>
                  <a:srgbClr val="006600"/>
                </a:solidFill>
                <a:latin typeface="+mj-ea"/>
                <a:ea typeface="+mj-ea"/>
              </a:rPr>
              <a:t> Machine learning based machine vision</a:t>
            </a:r>
          </a:p>
          <a:p>
            <a:pPr marL="34290" indent="0">
              <a:lnSpc>
                <a:spcPct val="150000"/>
              </a:lnSpc>
              <a:buNone/>
            </a:pPr>
            <a:endParaRPr lang="en-US" altLang="ko-KR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12" name="제목 1"/>
          <p:cNvSpPr txBox="1">
            <a:spLocks/>
          </p:cNvSpPr>
          <p:nvPr/>
        </p:nvSpPr>
        <p:spPr>
          <a:xfrm>
            <a:off x="467544" y="362734"/>
            <a:ext cx="740664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b="1">
                <a:latin typeface="+mj-ea"/>
              </a:rPr>
              <a:t>Research areas of interest</a:t>
            </a:r>
            <a:endParaRPr lang="ko-KR" altLang="en-US" b="1" dirty="0">
              <a:latin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4473078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9150" y="1484784"/>
            <a:ext cx="8136904" cy="5112568"/>
          </a:xfrm>
        </p:spPr>
        <p:txBody>
          <a:bodyPr anchor="ctr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ko-KR" sz="2400" b="1" dirty="0">
                <a:solidFill>
                  <a:srgbClr val="006600"/>
                </a:solidFill>
                <a:latin typeface="+mj-ea"/>
              </a:rPr>
              <a:t>Radar signal processing</a:t>
            </a:r>
            <a:endParaRPr lang="en-US" altLang="ko-KR" dirty="0">
              <a:solidFill>
                <a:schemeClr val="tx1"/>
              </a:solidFill>
              <a:latin typeface="+mj-ea"/>
            </a:endParaRP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ko-KR" dirty="0">
                <a:solidFill>
                  <a:schemeClr val="tx1"/>
                </a:solidFill>
                <a:latin typeface="+mj-ea"/>
              </a:rPr>
              <a:t> Radar signal processing for multiple object tracking </a:t>
            </a:r>
            <a:r>
              <a:rPr lang="mr-IN" altLang="ko-KR" dirty="0">
                <a:solidFill>
                  <a:schemeClr val="tx1"/>
                </a:solidFill>
                <a:latin typeface="+mj-ea"/>
              </a:rPr>
              <a:t>–</a:t>
            </a:r>
            <a:r>
              <a:rPr lang="en-US" altLang="ko-KR" dirty="0">
                <a:solidFill>
                  <a:schemeClr val="tx1"/>
                </a:solidFill>
                <a:latin typeface="+mj-ea"/>
              </a:rPr>
              <a:t> Top Engineering</a:t>
            </a:r>
          </a:p>
          <a:p>
            <a:pPr marL="205740" lvl="1" indent="0">
              <a:lnSpc>
                <a:spcPct val="150000"/>
              </a:lnSpc>
              <a:buNone/>
            </a:pPr>
            <a:endParaRPr lang="en-US" altLang="ko-KR" sz="1000" dirty="0">
              <a:solidFill>
                <a:prstClr val="black"/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en-US" altLang="ko-KR" sz="2400" b="1" dirty="0">
                <a:solidFill>
                  <a:srgbClr val="006600"/>
                </a:solidFill>
                <a:latin typeface="+mj-ea"/>
              </a:rPr>
              <a:t>Machine learning based machine vision algorithm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ko-KR" sz="2000" kern="0" dirty="0">
                <a:solidFill>
                  <a:schemeClr val="tx1"/>
                </a:solidFill>
                <a:latin typeface="+mj-ea"/>
                <a:ea typeface="+mj-ea"/>
              </a:rPr>
              <a:t> </a:t>
            </a:r>
            <a:r>
              <a:rPr lang="en-US" altLang="ko-KR" kern="0" dirty="0">
                <a:solidFill>
                  <a:schemeClr val="tx1"/>
                </a:solidFill>
                <a:latin typeface="+mj-ea"/>
                <a:ea typeface="+mj-ea"/>
              </a:rPr>
              <a:t>Image based inspection of camera defects - Top Engineering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ko-KR" kern="0" dirty="0">
                <a:solidFill>
                  <a:schemeClr val="tx1"/>
                </a:solidFill>
                <a:latin typeface="+mj-ea"/>
                <a:ea typeface="+mj-ea"/>
              </a:rPr>
              <a:t> </a:t>
            </a:r>
            <a:r>
              <a:rPr lang="en-US" altLang="ko-KR" dirty="0">
                <a:solidFill>
                  <a:schemeClr val="tx1"/>
                </a:solidFill>
                <a:latin typeface="+mj-ea"/>
                <a:ea typeface="+mj-ea"/>
              </a:rPr>
              <a:t>Image based recognition of banknote - </a:t>
            </a:r>
            <a:r>
              <a:rPr lang="en-US" altLang="ko-KR" dirty="0" err="1">
                <a:solidFill>
                  <a:schemeClr val="tx1"/>
                </a:solidFill>
                <a:latin typeface="+mj-ea"/>
                <a:ea typeface="+mj-ea"/>
              </a:rPr>
              <a:t>Puloon</a:t>
            </a:r>
            <a:r>
              <a:rPr lang="en-US" altLang="ko-KR" dirty="0">
                <a:solidFill>
                  <a:schemeClr val="tx1"/>
                </a:solidFill>
                <a:latin typeface="+mj-ea"/>
                <a:ea typeface="+mj-ea"/>
              </a:rPr>
              <a:t> Tech.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ko-KR" dirty="0">
                <a:solidFill>
                  <a:schemeClr val="tx1"/>
                </a:solidFill>
                <a:latin typeface="+mj-ea"/>
                <a:ea typeface="+mj-ea"/>
              </a:rPr>
              <a:t> Intelligent machine vision system for smart factory - NRF</a:t>
            </a:r>
          </a:p>
          <a:p>
            <a:pPr marL="34290" indent="0">
              <a:lnSpc>
                <a:spcPct val="100000"/>
              </a:lnSpc>
              <a:buNone/>
            </a:pPr>
            <a:endParaRPr lang="en-US" altLang="ko-KR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4" name="제목 1"/>
          <p:cNvSpPr txBox="1">
            <a:spLocks/>
          </p:cNvSpPr>
          <p:nvPr/>
        </p:nvSpPr>
        <p:spPr>
          <a:xfrm>
            <a:off x="467544" y="362734"/>
            <a:ext cx="740664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b="1">
                <a:latin typeface="+mj-ea"/>
              </a:rPr>
              <a:t>Ongoing projects</a:t>
            </a:r>
            <a:endParaRPr lang="ko-KR" altLang="en-US" b="1" dirty="0">
              <a:latin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40713448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그룹 23">
            <a:extLst>
              <a:ext uri="{FF2B5EF4-FFF2-40B4-BE49-F238E27FC236}">
                <a16:creationId xmlns:a16="http://schemas.microsoft.com/office/drawing/2014/main" id="{5B04C154-A241-C244-AA97-1B39CB66E9F1}"/>
              </a:ext>
            </a:extLst>
          </p:cNvPr>
          <p:cNvGrpSpPr/>
          <p:nvPr/>
        </p:nvGrpSpPr>
        <p:grpSpPr>
          <a:xfrm>
            <a:off x="6588224" y="4097382"/>
            <a:ext cx="3024336" cy="2386206"/>
            <a:chOff x="768372" y="3131026"/>
            <a:chExt cx="2851804" cy="1843745"/>
          </a:xfrm>
        </p:grpSpPr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6840C73C-1D64-104C-9EE5-8EA7AEAD86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8372" y="3635896"/>
              <a:ext cx="2851804" cy="1338875"/>
            </a:xfrm>
            <a:prstGeom prst="rect">
              <a:avLst/>
            </a:prstGeom>
          </p:spPr>
        </p:pic>
        <p:pic>
          <p:nvPicPr>
            <p:cNvPr id="11" name="그림 10">
              <a:extLst>
                <a:ext uri="{FF2B5EF4-FFF2-40B4-BE49-F238E27FC236}">
                  <a16:creationId xmlns:a16="http://schemas.microsoft.com/office/drawing/2014/main" id="{79123D9C-9C67-E84F-8C73-26427FFADB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1851505" y="3131026"/>
              <a:ext cx="685538" cy="504870"/>
            </a:xfrm>
            <a:prstGeom prst="rect">
              <a:avLst/>
            </a:prstGeom>
          </p:spPr>
        </p:pic>
        <p:cxnSp>
          <p:nvCxnSpPr>
            <p:cNvPr id="14" name="직선 연결선[R] 13">
              <a:extLst>
                <a:ext uri="{FF2B5EF4-FFF2-40B4-BE49-F238E27FC236}">
                  <a16:creationId xmlns:a16="http://schemas.microsoft.com/office/drawing/2014/main" id="{0E8DD640-5AEF-4841-B9FA-19433932A10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87624" y="4797152"/>
              <a:ext cx="1931420" cy="0"/>
            </a:xfrm>
            <a:prstGeom prst="line">
              <a:avLst/>
            </a:prstGeom>
            <a:ln w="444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제목 1">
            <a:extLst>
              <a:ext uri="{FF2B5EF4-FFF2-40B4-BE49-F238E27FC236}">
                <a16:creationId xmlns:a16="http://schemas.microsoft.com/office/drawing/2014/main" id="{DE6F8A2C-4A49-431D-80A8-6CE9551613B1}"/>
              </a:ext>
            </a:extLst>
          </p:cNvPr>
          <p:cNvSpPr txBox="1">
            <a:spLocks/>
          </p:cNvSpPr>
          <p:nvPr/>
        </p:nvSpPr>
        <p:spPr>
          <a:xfrm>
            <a:off x="467544" y="362734"/>
            <a:ext cx="792088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b="1" dirty="0">
                <a:latin typeface="+mj-ea"/>
              </a:rPr>
              <a:t>What is Radar?</a:t>
            </a:r>
            <a:endParaRPr lang="ko-KR" altLang="en-US" b="1" dirty="0">
              <a:latin typeface="+mj-ea"/>
            </a:endParaRPr>
          </a:p>
        </p:txBody>
      </p:sp>
      <p:sp>
        <p:nvSpPr>
          <p:cNvPr id="15" name="내용 개체 틀 2"/>
          <p:cNvSpPr>
            <a:spLocks noGrp="1"/>
          </p:cNvSpPr>
          <p:nvPr>
            <p:ph idx="1"/>
          </p:nvPr>
        </p:nvSpPr>
        <p:spPr>
          <a:xfrm>
            <a:off x="467544" y="1124744"/>
            <a:ext cx="8136904" cy="5400600"/>
          </a:xfrm>
        </p:spPr>
        <p:txBody>
          <a:bodyPr anchor="ctr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ko-KR" b="1" dirty="0">
                <a:solidFill>
                  <a:srgbClr val="006600"/>
                </a:solidFill>
                <a:latin typeface="+mj-ea"/>
              </a:rPr>
              <a:t> UWB radar (Ultra wideband radar)</a:t>
            </a:r>
            <a:endParaRPr lang="en-US" altLang="ko-KR" dirty="0">
              <a:solidFill>
                <a:schemeClr val="tx1"/>
              </a:solidFill>
              <a:latin typeface="+mj-ea"/>
            </a:endParaRP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ko-KR" dirty="0">
                <a:solidFill>
                  <a:schemeClr val="tx1"/>
                </a:solidFill>
                <a:latin typeface="+mj-ea"/>
              </a:rPr>
              <a:t> UWB with high distance-resolution </a:t>
            </a:r>
            <a:br>
              <a:rPr lang="en-US" altLang="ko-KR" dirty="0">
                <a:solidFill>
                  <a:schemeClr val="tx1"/>
                </a:solidFill>
                <a:latin typeface="+mj-ea"/>
              </a:rPr>
            </a:br>
            <a:r>
              <a:rPr lang="en-US" altLang="ko-KR" dirty="0">
                <a:solidFill>
                  <a:schemeClr val="tx1"/>
                </a:solidFill>
                <a:latin typeface="+mj-ea"/>
              </a:rPr>
              <a:t> (transmits a very short pulse train less than 1 nanosecond)</a:t>
            </a:r>
          </a:p>
          <a:p>
            <a:pPr>
              <a:lnSpc>
                <a:spcPct val="150000"/>
              </a:lnSpc>
            </a:pPr>
            <a:r>
              <a:rPr lang="en-US" altLang="ko-KR" b="1" dirty="0">
                <a:solidFill>
                  <a:srgbClr val="006600"/>
                </a:solidFill>
                <a:latin typeface="+mj-ea"/>
              </a:rPr>
              <a:t> UWB application</a:t>
            </a:r>
            <a:endParaRPr lang="en-US" altLang="ko-KR" dirty="0">
              <a:solidFill>
                <a:schemeClr val="tx1"/>
              </a:solidFill>
              <a:latin typeface="+mj-ea"/>
            </a:endParaRP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ko-KR" dirty="0">
                <a:solidFill>
                  <a:schemeClr val="tx1"/>
                </a:solidFill>
                <a:latin typeface="+mj-ea"/>
              </a:rPr>
              <a:t> Occupancy detection with movement reduction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ko-KR" kern="0" dirty="0">
                <a:solidFill>
                  <a:schemeClr val="tx1"/>
                </a:solidFill>
                <a:latin typeface="맑은 고딕" panose="020B0503020000020004" pitchFamily="50" charset="-127"/>
              </a:rPr>
              <a:t> People counting with movement pattern analysis</a:t>
            </a:r>
            <a:endParaRPr lang="en-US" altLang="ko-KR" dirty="0">
              <a:solidFill>
                <a:schemeClr val="tx1"/>
              </a:solidFill>
              <a:latin typeface="+mj-ea"/>
              <a:ea typeface="+mj-ea"/>
            </a:endParaRP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ko-KR" dirty="0">
                <a:solidFill>
                  <a:schemeClr val="tx1"/>
                </a:solidFill>
                <a:latin typeface="+mj-ea"/>
                <a:ea typeface="+mj-ea"/>
              </a:rPr>
              <a:t> Respiration detection of humans and animals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altLang="ko-KR" dirty="0">
              <a:solidFill>
                <a:schemeClr val="tx1"/>
              </a:solidFill>
              <a:latin typeface="+mj-ea"/>
              <a:ea typeface="+mj-ea"/>
            </a:endParaRP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altLang="ko-KR" dirty="0">
              <a:solidFill>
                <a:schemeClr val="tx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6380146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23890" y="1185604"/>
            <a:ext cx="8496219" cy="5406973"/>
          </a:xfrm>
        </p:spPr>
        <p:txBody>
          <a:bodyPr anchor="ctr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ko-KR" b="1" dirty="0">
                <a:solidFill>
                  <a:srgbClr val="006600"/>
                </a:solidFill>
                <a:latin typeface="+mj-ea"/>
              </a:rPr>
              <a:t>Radar signal processing for multiple object tracking</a:t>
            </a:r>
            <a:endParaRPr lang="en-US" altLang="ko-KR" dirty="0">
              <a:solidFill>
                <a:schemeClr val="tx1"/>
              </a:solidFill>
              <a:latin typeface="+mj-ea"/>
            </a:endParaRP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ko-KR" dirty="0">
                <a:solidFill>
                  <a:schemeClr val="tx1"/>
                </a:solidFill>
                <a:latin typeface="+mj-ea"/>
              </a:rPr>
              <a:t> Statistical property analysis of radar signal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ko-KR" dirty="0">
                <a:solidFill>
                  <a:schemeClr val="tx1"/>
                </a:solidFill>
                <a:latin typeface="+mj-ea"/>
              </a:rPr>
              <a:t> Noise and clutter reduction based on</a:t>
            </a:r>
            <a:r>
              <a:rPr lang="en-US" altLang="ko-KR" dirty="0">
                <a:latin typeface="+mj-ea"/>
              </a:rPr>
              <a:t> </a:t>
            </a:r>
            <a:r>
              <a:rPr lang="en-US" altLang="ko-KR" dirty="0">
                <a:solidFill>
                  <a:schemeClr val="tx1"/>
                </a:solidFill>
                <a:latin typeface="+mj-ea"/>
              </a:rPr>
              <a:t>statistical signal processing</a:t>
            </a:r>
            <a:endParaRPr lang="en-US" altLang="ko-KR" dirty="0">
              <a:solidFill>
                <a:prstClr val="black"/>
              </a:solidFill>
              <a:latin typeface="+mj-ea"/>
            </a:endParaRP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ko-KR" dirty="0">
                <a:solidFill>
                  <a:schemeClr val="tx1"/>
                </a:solidFill>
                <a:latin typeface="+mj-ea"/>
              </a:rPr>
              <a:t> Multiple radar-based 2D multiple target localization</a:t>
            </a:r>
            <a:endParaRPr lang="en-US" altLang="ko-KR" dirty="0">
              <a:solidFill>
                <a:prstClr val="black"/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endParaRPr lang="en-US" altLang="ko-KR" sz="1400" kern="0" dirty="0">
              <a:solidFill>
                <a:schemeClr val="tx1"/>
              </a:solidFill>
              <a:latin typeface="맑은 고딕" panose="020B0503020000020004" pitchFamily="50" charset="-127"/>
            </a:endParaRP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altLang="ko-KR" dirty="0">
              <a:solidFill>
                <a:schemeClr val="tx1"/>
              </a:solidFill>
              <a:latin typeface="+mj-ea"/>
              <a:ea typeface="+mj-ea"/>
            </a:endParaRP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altLang="ko-KR" dirty="0">
              <a:solidFill>
                <a:schemeClr val="tx1"/>
              </a:solidFill>
              <a:latin typeface="+mj-ea"/>
              <a:ea typeface="+mj-ea"/>
            </a:endParaRP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altLang="ko-KR" dirty="0">
              <a:solidFill>
                <a:schemeClr val="tx1"/>
              </a:solidFill>
              <a:latin typeface="+mj-ea"/>
              <a:ea typeface="+mj-ea"/>
            </a:endParaRP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altLang="ko-KR" dirty="0">
              <a:solidFill>
                <a:schemeClr val="tx1"/>
              </a:solidFill>
              <a:latin typeface="+mj-ea"/>
              <a:ea typeface="+mj-ea"/>
            </a:endParaRP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altLang="ko-KR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4" name="제목 1"/>
          <p:cNvSpPr txBox="1">
            <a:spLocks/>
          </p:cNvSpPr>
          <p:nvPr/>
        </p:nvSpPr>
        <p:spPr>
          <a:xfrm>
            <a:off x="431540" y="180528"/>
            <a:ext cx="828092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ko-KR" sz="2800" b="1" dirty="0">
                <a:latin typeface="+mj-ea"/>
              </a:rPr>
              <a:t>Radar signal processing for multiple object tracking</a:t>
            </a:r>
            <a:endParaRPr lang="ko-KR" altLang="en-US" sz="2800" b="1" dirty="0">
              <a:latin typeface="+mj-ea"/>
            </a:endParaRPr>
          </a:p>
        </p:txBody>
      </p:sp>
      <p:grpSp>
        <p:nvGrpSpPr>
          <p:cNvPr id="6" name="그룹 21">
            <a:extLst>
              <a:ext uri="{FF2B5EF4-FFF2-40B4-BE49-F238E27FC236}">
                <a16:creationId xmlns:a16="http://schemas.microsoft.com/office/drawing/2014/main" id="{51E9FC93-ABEE-40B1-B35D-D3A3F52D5D05}"/>
              </a:ext>
            </a:extLst>
          </p:cNvPr>
          <p:cNvGrpSpPr/>
          <p:nvPr/>
        </p:nvGrpSpPr>
        <p:grpSpPr>
          <a:xfrm>
            <a:off x="755576" y="3864254"/>
            <a:ext cx="8311341" cy="2941311"/>
            <a:chOff x="543184" y="3512979"/>
            <a:chExt cx="8311341" cy="2941311"/>
          </a:xfrm>
        </p:grpSpPr>
        <p:pic>
          <p:nvPicPr>
            <p:cNvPr id="7" name="그림 22">
              <a:extLst>
                <a:ext uri="{FF2B5EF4-FFF2-40B4-BE49-F238E27FC236}">
                  <a16:creationId xmlns:a16="http://schemas.microsoft.com/office/drawing/2014/main" id="{069DA703-865E-42E5-A5D0-35FB436CD0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97828" y="3512979"/>
              <a:ext cx="1888495" cy="1374825"/>
            </a:xfrm>
            <a:prstGeom prst="rect">
              <a:avLst/>
            </a:prstGeom>
          </p:spPr>
        </p:pic>
        <p:grpSp>
          <p:nvGrpSpPr>
            <p:cNvPr id="8" name="그룹 23">
              <a:extLst>
                <a:ext uri="{FF2B5EF4-FFF2-40B4-BE49-F238E27FC236}">
                  <a16:creationId xmlns:a16="http://schemas.microsoft.com/office/drawing/2014/main" id="{4E92A3C3-23AA-4BC8-B3F6-D8639D4AF5D0}"/>
                </a:ext>
              </a:extLst>
            </p:cNvPr>
            <p:cNvGrpSpPr/>
            <p:nvPr/>
          </p:nvGrpSpPr>
          <p:grpSpPr>
            <a:xfrm>
              <a:off x="592755" y="4732793"/>
              <a:ext cx="2890524" cy="1297933"/>
              <a:chOff x="585105" y="3755790"/>
              <a:chExt cx="2890524" cy="1297933"/>
            </a:xfrm>
          </p:grpSpPr>
          <p:pic>
            <p:nvPicPr>
              <p:cNvPr id="24" name="그림 45">
                <a:extLst>
                  <a:ext uri="{FF2B5EF4-FFF2-40B4-BE49-F238E27FC236}">
                    <a16:creationId xmlns:a16="http://schemas.microsoft.com/office/drawing/2014/main" id="{F5FB9D8C-C15A-454A-9B43-5EC8B62025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31043" y="3755790"/>
                <a:ext cx="1444586" cy="1080000"/>
              </a:xfrm>
              <a:prstGeom prst="rect">
                <a:avLst/>
              </a:prstGeom>
            </p:spPr>
          </p:pic>
          <p:pic>
            <p:nvPicPr>
              <p:cNvPr id="25" name="그림 46">
                <a:extLst>
                  <a:ext uri="{FF2B5EF4-FFF2-40B4-BE49-F238E27FC236}">
                    <a16:creationId xmlns:a16="http://schemas.microsoft.com/office/drawing/2014/main" id="{0C8A03E4-6F80-44C8-96BC-12A8E95BA230}"/>
                  </a:ext>
                </a:extLst>
              </p:cNvPr>
              <p:cNvPicPr>
                <a:picLocks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35432" y="3973723"/>
                <a:ext cx="1443600" cy="1080000"/>
              </a:xfrm>
              <a:prstGeom prst="rect">
                <a:avLst/>
              </a:prstGeom>
            </p:spPr>
          </p:pic>
          <p:pic>
            <p:nvPicPr>
              <p:cNvPr id="26" name="그림 47">
                <a:extLst>
                  <a:ext uri="{FF2B5EF4-FFF2-40B4-BE49-F238E27FC236}">
                    <a16:creationId xmlns:a16="http://schemas.microsoft.com/office/drawing/2014/main" id="{3A515106-BD4F-4FB4-BBBA-DF8D47A93FD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206" r="7557" b="4318"/>
              <a:stretch/>
            </p:blipFill>
            <p:spPr>
              <a:xfrm>
                <a:off x="585105" y="3793398"/>
                <a:ext cx="1300655" cy="1078897"/>
              </a:xfrm>
              <a:prstGeom prst="rect">
                <a:avLst/>
              </a:prstGeom>
            </p:spPr>
          </p:pic>
        </p:grpSp>
        <p:sp>
          <p:nvSpPr>
            <p:cNvPr id="9" name="TextBox 33">
              <a:extLst>
                <a:ext uri="{FF2B5EF4-FFF2-40B4-BE49-F238E27FC236}">
                  <a16:creationId xmlns:a16="http://schemas.microsoft.com/office/drawing/2014/main" id="{8B57BBF5-2EDB-4560-AD7B-D1B187456239}"/>
                </a:ext>
              </a:extLst>
            </p:cNvPr>
            <p:cNvSpPr txBox="1"/>
            <p:nvPr/>
          </p:nvSpPr>
          <p:spPr>
            <a:xfrm>
              <a:off x="543184" y="6177291"/>
              <a:ext cx="309040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prstClr val="black"/>
                  </a:solidFill>
                </a:rPr>
                <a:t>&lt; Statistical modeling of radar signal</a:t>
              </a:r>
              <a:r>
                <a:rPr lang="ko-KR" altLang="en-US" sz="1200" b="1" dirty="0">
                  <a:solidFill>
                    <a:prstClr val="black"/>
                  </a:solidFill>
                </a:rPr>
                <a:t> </a:t>
              </a:r>
              <a:r>
                <a:rPr lang="en-US" altLang="ko-KR" sz="1200" b="1" dirty="0">
                  <a:solidFill>
                    <a:prstClr val="black"/>
                  </a:solidFill>
                </a:rPr>
                <a:t>&gt;</a:t>
              </a:r>
              <a:endParaRPr lang="ko-KR" altLang="en-US" sz="1200" b="1" dirty="0">
                <a:solidFill>
                  <a:prstClr val="black"/>
                </a:solidFill>
              </a:endParaRPr>
            </a:p>
          </p:txBody>
        </p:sp>
        <p:grpSp>
          <p:nvGrpSpPr>
            <p:cNvPr id="10" name="그룹 25">
              <a:extLst>
                <a:ext uri="{FF2B5EF4-FFF2-40B4-BE49-F238E27FC236}">
                  <a16:creationId xmlns:a16="http://schemas.microsoft.com/office/drawing/2014/main" id="{5775572B-AC74-4BEA-8A27-01C0B34603DA}"/>
                </a:ext>
              </a:extLst>
            </p:cNvPr>
            <p:cNvGrpSpPr/>
            <p:nvPr/>
          </p:nvGrpSpPr>
          <p:grpSpPr>
            <a:xfrm>
              <a:off x="5605207" y="4456015"/>
              <a:ext cx="2686656" cy="1609778"/>
              <a:chOff x="5072115" y="3724803"/>
              <a:chExt cx="2686656" cy="1609778"/>
            </a:xfrm>
          </p:grpSpPr>
          <p:grpSp>
            <p:nvGrpSpPr>
              <p:cNvPr id="13" name="그룹 28">
                <a:extLst>
                  <a:ext uri="{FF2B5EF4-FFF2-40B4-BE49-F238E27FC236}">
                    <a16:creationId xmlns:a16="http://schemas.microsoft.com/office/drawing/2014/main" id="{2790E1AA-F7B6-4EB6-932D-8D599115D68A}"/>
                  </a:ext>
                </a:extLst>
              </p:cNvPr>
              <p:cNvGrpSpPr/>
              <p:nvPr/>
            </p:nvGrpSpPr>
            <p:grpSpPr>
              <a:xfrm>
                <a:off x="6453343" y="4507266"/>
                <a:ext cx="1305428" cy="827315"/>
                <a:chOff x="7054744" y="4612969"/>
                <a:chExt cx="1305428" cy="827315"/>
              </a:xfrm>
            </p:grpSpPr>
            <p:pic>
              <p:nvPicPr>
                <p:cNvPr id="21" name="그림 36">
                  <a:extLst>
                    <a:ext uri="{FF2B5EF4-FFF2-40B4-BE49-F238E27FC236}">
                      <a16:creationId xmlns:a16="http://schemas.microsoft.com/office/drawing/2014/main" id="{D17EBFCD-7637-4CF2-9D48-2C71609F166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131834" y="4873565"/>
                  <a:ext cx="928374" cy="519890"/>
                </a:xfrm>
                <a:prstGeom prst="rect">
                  <a:avLst/>
                </a:prstGeom>
              </p:spPr>
            </p:pic>
            <p:pic>
              <p:nvPicPr>
                <p:cNvPr id="22" name="그림 42">
                  <a:extLst>
                    <a:ext uri="{FF2B5EF4-FFF2-40B4-BE49-F238E27FC236}">
                      <a16:creationId xmlns:a16="http://schemas.microsoft.com/office/drawing/2014/main" id="{1A96C9EF-D37A-4B2B-B4F3-1924D80C04C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054744" y="4612969"/>
                  <a:ext cx="1305428" cy="827315"/>
                </a:xfrm>
                <a:prstGeom prst="rect">
                  <a:avLst/>
                </a:prstGeom>
              </p:spPr>
            </p:pic>
            <p:sp>
              <p:nvSpPr>
                <p:cNvPr id="23" name="타원 43">
                  <a:extLst>
                    <a:ext uri="{FF2B5EF4-FFF2-40B4-BE49-F238E27FC236}">
                      <a16:creationId xmlns:a16="http://schemas.microsoft.com/office/drawing/2014/main" id="{C48AA3D7-681F-493D-947E-28802BBC07EC}"/>
                    </a:ext>
                  </a:extLst>
                </p:cNvPr>
                <p:cNvSpPr/>
                <p:nvPr/>
              </p:nvSpPr>
              <p:spPr>
                <a:xfrm>
                  <a:off x="7294283" y="5118365"/>
                  <a:ext cx="36549" cy="3654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ko-KR" altLang="en-US"/>
                </a:p>
              </p:txBody>
            </p:sp>
          </p:grpSp>
          <p:grpSp>
            <p:nvGrpSpPr>
              <p:cNvPr id="14" name="그룹 29">
                <a:extLst>
                  <a:ext uri="{FF2B5EF4-FFF2-40B4-BE49-F238E27FC236}">
                    <a16:creationId xmlns:a16="http://schemas.microsoft.com/office/drawing/2014/main" id="{72F3BDAB-8427-4453-B6E5-476969D83588}"/>
                  </a:ext>
                </a:extLst>
              </p:cNvPr>
              <p:cNvGrpSpPr/>
              <p:nvPr/>
            </p:nvGrpSpPr>
            <p:grpSpPr>
              <a:xfrm>
                <a:off x="5072115" y="4197566"/>
                <a:ext cx="945018" cy="782559"/>
                <a:chOff x="4988459" y="4075361"/>
                <a:chExt cx="945018" cy="782559"/>
              </a:xfrm>
            </p:grpSpPr>
            <p:pic>
              <p:nvPicPr>
                <p:cNvPr id="19" name="그림 34">
                  <a:extLst>
                    <a:ext uri="{FF2B5EF4-FFF2-40B4-BE49-F238E27FC236}">
                      <a16:creationId xmlns:a16="http://schemas.microsoft.com/office/drawing/2014/main" id="{F0743441-335D-4ED7-AE67-893650DAB57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396202" y="4075361"/>
                  <a:ext cx="537275" cy="782559"/>
                </a:xfrm>
                <a:prstGeom prst="rect">
                  <a:avLst/>
                </a:prstGeom>
              </p:spPr>
            </p:pic>
            <p:cxnSp>
              <p:nvCxnSpPr>
                <p:cNvPr id="20" name="구부러진 연결선[U] 32">
                  <a:extLst>
                    <a:ext uri="{FF2B5EF4-FFF2-40B4-BE49-F238E27FC236}">
                      <a16:creationId xmlns:a16="http://schemas.microsoft.com/office/drawing/2014/main" id="{960ADD79-456C-4112-A8C1-9C14D87B465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 flipV="1">
                  <a:off x="4988459" y="4466640"/>
                  <a:ext cx="407743" cy="299426"/>
                </a:xfrm>
                <a:prstGeom prst="curvedConnector3">
                  <a:avLst>
                    <a:gd name="adj1" fmla="val 50000"/>
                  </a:avLst>
                </a:prstGeom>
                <a:ln w="19050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" name="그룹 30">
                <a:extLst>
                  <a:ext uri="{FF2B5EF4-FFF2-40B4-BE49-F238E27FC236}">
                    <a16:creationId xmlns:a16="http://schemas.microsoft.com/office/drawing/2014/main" id="{F8F832E3-C494-4CEA-972A-6A461E443F4B}"/>
                  </a:ext>
                </a:extLst>
              </p:cNvPr>
              <p:cNvGrpSpPr/>
              <p:nvPr/>
            </p:nvGrpSpPr>
            <p:grpSpPr>
              <a:xfrm>
                <a:off x="6191436" y="3724803"/>
                <a:ext cx="890767" cy="741838"/>
                <a:chOff x="6596892" y="3781978"/>
                <a:chExt cx="1110487" cy="924823"/>
              </a:xfrm>
            </p:grpSpPr>
            <p:pic>
              <p:nvPicPr>
                <p:cNvPr id="16" name="그림 31">
                  <a:extLst>
                    <a:ext uri="{FF2B5EF4-FFF2-40B4-BE49-F238E27FC236}">
                      <a16:creationId xmlns:a16="http://schemas.microsoft.com/office/drawing/2014/main" id="{EEABA646-6F3B-4B06-9BF7-81C295BA804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596892" y="3781979"/>
                  <a:ext cx="575545" cy="575545"/>
                </a:xfrm>
                <a:prstGeom prst="rect">
                  <a:avLst/>
                </a:prstGeom>
              </p:spPr>
            </p:pic>
            <p:pic>
              <p:nvPicPr>
                <p:cNvPr id="17" name="그림 32">
                  <a:extLst>
                    <a:ext uri="{FF2B5EF4-FFF2-40B4-BE49-F238E27FC236}">
                      <a16:creationId xmlns:a16="http://schemas.microsoft.com/office/drawing/2014/main" id="{313FDA7E-4DDC-4D86-86CD-80FAFEB68E4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821910" y="4131256"/>
                  <a:ext cx="575545" cy="575545"/>
                </a:xfrm>
                <a:prstGeom prst="rect">
                  <a:avLst/>
                </a:prstGeom>
              </p:spPr>
            </p:pic>
            <p:pic>
              <p:nvPicPr>
                <p:cNvPr id="18" name="그림 33">
                  <a:extLst>
                    <a:ext uri="{FF2B5EF4-FFF2-40B4-BE49-F238E27FC236}">
                      <a16:creationId xmlns:a16="http://schemas.microsoft.com/office/drawing/2014/main" id="{ED5E2745-9B62-4CBB-9FD7-6CA93109AE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131834" y="3781978"/>
                  <a:ext cx="575545" cy="575545"/>
                </a:xfrm>
                <a:prstGeom prst="rect">
                  <a:avLst/>
                </a:prstGeom>
              </p:spPr>
            </p:pic>
          </p:grpSp>
        </p:grpSp>
        <p:sp>
          <p:nvSpPr>
            <p:cNvPr id="11" name="TextBox 33">
              <a:extLst>
                <a:ext uri="{FF2B5EF4-FFF2-40B4-BE49-F238E27FC236}">
                  <a16:creationId xmlns:a16="http://schemas.microsoft.com/office/drawing/2014/main" id="{349D52AD-BAAD-4639-95FB-B0BEC8BCE421}"/>
                </a:ext>
              </a:extLst>
            </p:cNvPr>
            <p:cNvSpPr txBox="1"/>
            <p:nvPr/>
          </p:nvSpPr>
          <p:spPr>
            <a:xfrm>
              <a:off x="4955522" y="6141060"/>
              <a:ext cx="389900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prstClr val="black"/>
                  </a:solidFill>
                </a:rPr>
                <a:t>&lt; Multiple radar </a:t>
              </a:r>
              <a:r>
                <a:rPr lang="en-US" altLang="ko-KR" sz="1200" b="1" dirty="0" err="1">
                  <a:solidFill>
                    <a:prstClr val="black"/>
                  </a:solidFill>
                </a:rPr>
                <a:t>basd</a:t>
              </a:r>
              <a:r>
                <a:rPr lang="en-US" altLang="ko-KR" sz="1200" b="1" dirty="0">
                  <a:solidFill>
                    <a:prstClr val="black"/>
                  </a:solidFill>
                </a:rPr>
                <a:t> 2D</a:t>
              </a:r>
              <a:r>
                <a:rPr lang="ko-KR" altLang="en-US" sz="1200" b="1" dirty="0">
                  <a:solidFill>
                    <a:prstClr val="black"/>
                  </a:solidFill>
                </a:rPr>
                <a:t> </a:t>
              </a:r>
              <a:r>
                <a:rPr lang="en-US" altLang="ko-KR" sz="1200" b="1" dirty="0">
                  <a:solidFill>
                    <a:prstClr val="black"/>
                  </a:solidFill>
                </a:rPr>
                <a:t>image</a:t>
              </a:r>
              <a:r>
                <a:rPr lang="ko-KR" altLang="en-US" sz="1200" b="1" dirty="0">
                  <a:solidFill>
                    <a:prstClr val="black"/>
                  </a:solidFill>
                </a:rPr>
                <a:t> </a:t>
              </a:r>
              <a:r>
                <a:rPr lang="en-US" altLang="ko-KR" sz="1200" b="1" dirty="0">
                  <a:solidFill>
                    <a:prstClr val="black"/>
                  </a:solidFill>
                </a:rPr>
                <a:t>generation&gt;</a:t>
              </a:r>
              <a:endParaRPr lang="ko-KR" altLang="en-US" sz="1200" b="1" dirty="0">
                <a:solidFill>
                  <a:prstClr val="black"/>
                </a:solidFill>
              </a:endParaRPr>
            </a:p>
          </p:txBody>
        </p:sp>
        <p:sp>
          <p:nvSpPr>
            <p:cNvPr id="12" name="TextBox 33">
              <a:extLst>
                <a:ext uri="{FF2B5EF4-FFF2-40B4-BE49-F238E27FC236}">
                  <a16:creationId xmlns:a16="http://schemas.microsoft.com/office/drawing/2014/main" id="{C24859C0-F94D-480A-8E57-7625BF2CEEA5}"/>
                </a:ext>
              </a:extLst>
            </p:cNvPr>
            <p:cNvSpPr txBox="1"/>
            <p:nvPr/>
          </p:nvSpPr>
          <p:spPr>
            <a:xfrm>
              <a:off x="2651222" y="5068129"/>
              <a:ext cx="389900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prstClr val="black"/>
                  </a:solidFill>
                </a:rPr>
                <a:t>&lt; UWB radar chip&gt;</a:t>
              </a:r>
              <a:endParaRPr lang="ko-KR" altLang="en-US" sz="1200" b="1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28378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제목 1">
            <a:extLst>
              <a:ext uri="{FF2B5EF4-FFF2-40B4-BE49-F238E27FC236}">
                <a16:creationId xmlns:a16="http://schemas.microsoft.com/office/drawing/2014/main" id="{37956105-21BB-4654-8AE3-7D26B6ACBBCD}"/>
              </a:ext>
            </a:extLst>
          </p:cNvPr>
          <p:cNvSpPr txBox="1">
            <a:spLocks/>
          </p:cNvSpPr>
          <p:nvPr/>
        </p:nvSpPr>
        <p:spPr>
          <a:xfrm>
            <a:off x="467544" y="362734"/>
            <a:ext cx="792088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b="1" dirty="0">
                <a:latin typeface="+mj-ea"/>
              </a:rPr>
              <a:t>Demo</a:t>
            </a:r>
            <a:endParaRPr lang="ko-KR" altLang="en-US" b="1" dirty="0">
              <a:latin typeface="+mj-ea"/>
            </a:endParaRPr>
          </a:p>
        </p:txBody>
      </p:sp>
      <p:pic>
        <p:nvPicPr>
          <p:cNvPr id="4" name="Result_1PersonWalking_Prop_BP_of6uKK.mp4">
            <a:hlinkClick r:id="" action="ppaction://media"/>
            <a:extLst>
              <a:ext uri="{FF2B5EF4-FFF2-40B4-BE49-F238E27FC236}">
                <a16:creationId xmlns:a16="http://schemas.microsoft.com/office/drawing/2014/main" id="{A3544A57-F44E-1C40-A95A-01B012D7330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35696" y="2492896"/>
            <a:ext cx="4565650" cy="3424237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AA73E3D-D4F9-F34F-9D34-F0BC1A783130}"/>
              </a:ext>
            </a:extLst>
          </p:cNvPr>
          <p:cNvSpPr txBox="1"/>
          <p:nvPr/>
        </p:nvSpPr>
        <p:spPr>
          <a:xfrm>
            <a:off x="467544" y="1340768"/>
            <a:ext cx="7776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dirty="0"/>
              <a:t>Tracking of a walking people using algorithm developed by DSPL in comparison with an existing method</a:t>
            </a:r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52713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 txBox="1">
            <a:spLocks/>
          </p:cNvSpPr>
          <p:nvPr/>
        </p:nvSpPr>
        <p:spPr>
          <a:xfrm>
            <a:off x="467544" y="362734"/>
            <a:ext cx="8064896" cy="1482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b="1" dirty="0">
                <a:latin typeface="+mj-ea"/>
              </a:rPr>
              <a:t>What is Machine Learning (ML) and Machine vision?</a:t>
            </a:r>
            <a:endParaRPr lang="ko-KR" altLang="en-US" b="1" dirty="0">
              <a:latin typeface="+mj-ea"/>
            </a:endParaRPr>
          </a:p>
        </p:txBody>
      </p:sp>
      <p:sp>
        <p:nvSpPr>
          <p:cNvPr id="5" name="내용 개체 틀 4">
            <a:extLst>
              <a:ext uri="{FF2B5EF4-FFF2-40B4-BE49-F238E27FC236}">
                <a16:creationId xmlns:a16="http://schemas.microsoft.com/office/drawing/2014/main" id="{C32399A8-F263-214C-AD30-8CEB725558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altLang="ko-KR" dirty="0">
                <a:solidFill>
                  <a:schemeClr val="tx1"/>
                </a:solidFill>
              </a:rPr>
              <a:t>Artificial Intelligence based inspection of defect, disease, etc.</a:t>
            </a:r>
          </a:p>
          <a:p>
            <a:r>
              <a:rPr lang="en-US" altLang="ko-KR" dirty="0">
                <a:solidFill>
                  <a:schemeClr val="tx1"/>
                </a:solidFill>
              </a:rPr>
              <a:t>It is difficult for a human being to repeat the same task without making mistakes</a:t>
            </a:r>
          </a:p>
          <a:p>
            <a:r>
              <a:rPr lang="en-US" altLang="ko-KR" dirty="0">
                <a:solidFill>
                  <a:schemeClr val="tx1"/>
                </a:solidFill>
              </a:rPr>
              <a:t>However, for many  machine vision tasks, skilled human often outperforms machine vision algorithms (e.g., diagnosis using medical image, inspection of complex shape)</a:t>
            </a:r>
          </a:p>
          <a:p>
            <a:r>
              <a:rPr lang="en-US" altLang="ko-KR" dirty="0">
                <a:solidFill>
                  <a:schemeClr val="tx1"/>
                </a:solidFill>
              </a:rPr>
              <a:t>Machine learning based machine vision system learns human being’s way to make decision</a:t>
            </a:r>
            <a:endParaRPr lang="ko-KR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6679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" name="표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1708865"/>
              </p:ext>
            </p:extLst>
          </p:nvPr>
        </p:nvGraphicFramePr>
        <p:xfrm>
          <a:off x="515664" y="1710110"/>
          <a:ext cx="8219044" cy="474723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8324">
                  <a:extLst>
                    <a:ext uri="{9D8B030D-6E8A-4147-A177-3AD203B41FA5}">
                      <a16:colId xmlns:a16="http://schemas.microsoft.com/office/drawing/2014/main" val="1490126160"/>
                    </a:ext>
                  </a:extLst>
                </a:gridCol>
                <a:gridCol w="6480720">
                  <a:extLst>
                    <a:ext uri="{9D8B030D-6E8A-4147-A177-3AD203B41FA5}">
                      <a16:colId xmlns:a16="http://schemas.microsoft.com/office/drawing/2014/main" val="185984185"/>
                    </a:ext>
                  </a:extLst>
                </a:gridCol>
              </a:tblGrid>
              <a:tr h="158241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b="1"/>
                        <a:t>Defect of Mobile camera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800" b="1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35591990"/>
                  </a:ext>
                </a:extLst>
              </a:tr>
              <a:tr h="1582411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="1"/>
                        <a:t>Defect of </a:t>
                      </a:r>
                    </a:p>
                    <a:p>
                      <a:pPr marL="0" marR="0" lvl="0" indent="0" algn="ctr" defTabSz="6858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="1"/>
                        <a:t>Display panel</a:t>
                      </a:r>
                      <a:endParaRPr lang="ko-KR" altLang="en-US" sz="18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800" b="1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07051748"/>
                  </a:ext>
                </a:extLst>
              </a:tr>
              <a:tr h="1582411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="1"/>
                        <a:t>Banknote</a:t>
                      </a:r>
                      <a:endParaRPr lang="ko-KR" altLang="en-US" sz="18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800" b="1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68663503"/>
                  </a:ext>
                </a:extLst>
              </a:tr>
            </a:tbl>
          </a:graphicData>
        </a:graphic>
      </p:graphicFrame>
      <p:grpSp>
        <p:nvGrpSpPr>
          <p:cNvPr id="5" name="그룹 4"/>
          <p:cNvGrpSpPr/>
          <p:nvPr/>
        </p:nvGrpSpPr>
        <p:grpSpPr>
          <a:xfrm>
            <a:off x="2993119" y="1850704"/>
            <a:ext cx="4960578" cy="1362272"/>
            <a:chOff x="611560" y="3883374"/>
            <a:chExt cx="8108433" cy="2226735"/>
          </a:xfrm>
        </p:grpSpPr>
        <p:grpSp>
          <p:nvGrpSpPr>
            <p:cNvPr id="6" name="그룹 5"/>
            <p:cNvGrpSpPr/>
            <p:nvPr/>
          </p:nvGrpSpPr>
          <p:grpSpPr>
            <a:xfrm>
              <a:off x="611560" y="3883374"/>
              <a:ext cx="8108433" cy="2226735"/>
              <a:chOff x="524468" y="3728060"/>
              <a:chExt cx="10984904" cy="1980000"/>
            </a:xfrm>
          </p:grpSpPr>
          <p:pic>
            <p:nvPicPr>
              <p:cNvPr id="10" name="그림 9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89372" y="3728060"/>
                <a:ext cx="3520000" cy="1980000"/>
              </a:xfrm>
              <a:prstGeom prst="rect">
                <a:avLst/>
              </a:prstGeom>
            </p:spPr>
          </p:pic>
          <p:pic>
            <p:nvPicPr>
              <p:cNvPr id="11" name="그림 1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56920" y="3728060"/>
                <a:ext cx="3520000" cy="1980000"/>
              </a:xfrm>
              <a:prstGeom prst="rect">
                <a:avLst/>
              </a:prstGeom>
            </p:spPr>
          </p:pic>
          <p:pic>
            <p:nvPicPr>
              <p:cNvPr id="12" name="그림 11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4468" y="3728060"/>
                <a:ext cx="3520000" cy="1980000"/>
              </a:xfrm>
              <a:prstGeom prst="rect">
                <a:avLst/>
              </a:prstGeom>
            </p:spPr>
          </p:pic>
        </p:grpSp>
        <p:sp>
          <p:nvSpPr>
            <p:cNvPr id="7" name="직사각형 6"/>
            <p:cNvSpPr/>
            <p:nvPr/>
          </p:nvSpPr>
          <p:spPr>
            <a:xfrm>
              <a:off x="2195736" y="4365104"/>
              <a:ext cx="510363" cy="449273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8" name="직사각형 7"/>
            <p:cNvSpPr/>
            <p:nvPr/>
          </p:nvSpPr>
          <p:spPr>
            <a:xfrm>
              <a:off x="4932040" y="4365104"/>
              <a:ext cx="510363" cy="449273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7668344" y="4365103"/>
              <a:ext cx="510363" cy="449273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</p:grpSp>
      <p:pic>
        <p:nvPicPr>
          <p:cNvPr id="20" name="그림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8583" y="5082844"/>
            <a:ext cx="2227405" cy="995372"/>
          </a:xfrm>
          <a:prstGeom prst="rect">
            <a:avLst/>
          </a:prstGeom>
        </p:spPr>
      </p:pic>
      <p:grpSp>
        <p:nvGrpSpPr>
          <p:cNvPr id="32" name="그룹 31"/>
          <p:cNvGrpSpPr/>
          <p:nvPr/>
        </p:nvGrpSpPr>
        <p:grpSpPr>
          <a:xfrm>
            <a:off x="5473408" y="5336708"/>
            <a:ext cx="2421546" cy="581078"/>
            <a:chOff x="5784414" y="5344758"/>
            <a:chExt cx="2421546" cy="581078"/>
          </a:xfrm>
        </p:grpSpPr>
        <p:pic>
          <p:nvPicPr>
            <p:cNvPr id="21" name="그림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784414" y="5349988"/>
              <a:ext cx="1138566" cy="575848"/>
            </a:xfrm>
            <a:prstGeom prst="rect">
              <a:avLst/>
            </a:prstGeom>
          </p:spPr>
        </p:pic>
        <p:pic>
          <p:nvPicPr>
            <p:cNvPr id="22" name="그림 2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006792" y="5344758"/>
              <a:ext cx="1199168" cy="581078"/>
            </a:xfrm>
            <a:prstGeom prst="rect">
              <a:avLst/>
            </a:prstGeom>
          </p:spPr>
        </p:pic>
      </p:grpSp>
      <p:sp>
        <p:nvSpPr>
          <p:cNvPr id="36" name="TextBox 35"/>
          <p:cNvSpPr txBox="1"/>
          <p:nvPr/>
        </p:nvSpPr>
        <p:spPr>
          <a:xfrm>
            <a:off x="2843808" y="6078216"/>
            <a:ext cx="223224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300"/>
              <a:t>&lt; Counterfeit &gt;</a:t>
            </a:r>
            <a:endParaRPr lang="ko-KR" altLang="en-US" sz="1300"/>
          </a:p>
        </p:txBody>
      </p:sp>
      <p:sp>
        <p:nvSpPr>
          <p:cNvPr id="37" name="TextBox 36"/>
          <p:cNvSpPr txBox="1"/>
          <p:nvPr/>
        </p:nvSpPr>
        <p:spPr>
          <a:xfrm>
            <a:off x="5538844" y="6078216"/>
            <a:ext cx="223224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300"/>
              <a:t>&lt; Classification &gt;</a:t>
            </a:r>
            <a:endParaRPr lang="ko-KR" altLang="en-US" sz="1300"/>
          </a:p>
        </p:txBody>
      </p: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CF6FB9B2-779B-48C7-8EFB-336BBEC7A06E}"/>
              </a:ext>
            </a:extLst>
          </p:cNvPr>
          <p:cNvGrpSpPr/>
          <p:nvPr/>
        </p:nvGrpSpPr>
        <p:grpSpPr>
          <a:xfrm>
            <a:off x="2662078" y="3615633"/>
            <a:ext cx="5621740" cy="972016"/>
            <a:chOff x="2331038" y="3584977"/>
            <a:chExt cx="5621740" cy="972016"/>
          </a:xfrm>
        </p:grpSpPr>
        <p:grpSp>
          <p:nvGrpSpPr>
            <p:cNvPr id="4" name="그룹 3">
              <a:extLst>
                <a:ext uri="{FF2B5EF4-FFF2-40B4-BE49-F238E27FC236}">
                  <a16:creationId xmlns:a16="http://schemas.microsoft.com/office/drawing/2014/main" id="{A103EC93-202C-4464-893F-0DD5741FBD32}"/>
                </a:ext>
              </a:extLst>
            </p:cNvPr>
            <p:cNvGrpSpPr/>
            <p:nvPr/>
          </p:nvGrpSpPr>
          <p:grpSpPr>
            <a:xfrm>
              <a:off x="2331038" y="3584993"/>
              <a:ext cx="1800000" cy="972000"/>
              <a:chOff x="2898813" y="3587794"/>
              <a:chExt cx="1779812" cy="972000"/>
            </a:xfrm>
          </p:grpSpPr>
          <p:pic>
            <p:nvPicPr>
              <p:cNvPr id="48" name="그림 47">
                <a:extLst>
                  <a:ext uri="{FF2B5EF4-FFF2-40B4-BE49-F238E27FC236}">
                    <a16:creationId xmlns:a16="http://schemas.microsoft.com/office/drawing/2014/main" id="{BA92CB08-3F85-401A-AB9E-D094281E7C6D}"/>
                  </a:ext>
                </a:extLst>
              </p:cNvPr>
              <p:cNvPicPr>
                <a:picLocks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898813" y="3587794"/>
                <a:ext cx="1779812" cy="972000"/>
              </a:xfrm>
              <a:prstGeom prst="rect">
                <a:avLst/>
              </a:prstGeom>
            </p:spPr>
          </p:pic>
          <p:sp>
            <p:nvSpPr>
              <p:cNvPr id="3" name="직사각형 2">
                <a:extLst>
                  <a:ext uri="{FF2B5EF4-FFF2-40B4-BE49-F238E27FC236}">
                    <a16:creationId xmlns:a16="http://schemas.microsoft.com/office/drawing/2014/main" id="{8CC6E253-CBFD-41EE-8F9E-BFAF421AEC69}"/>
                  </a:ext>
                </a:extLst>
              </p:cNvPr>
              <p:cNvSpPr/>
              <p:nvPr/>
            </p:nvSpPr>
            <p:spPr>
              <a:xfrm>
                <a:off x="2987824" y="3781525"/>
                <a:ext cx="72008" cy="79523"/>
              </a:xfrm>
              <a:prstGeom prst="rect">
                <a:avLst/>
              </a:prstGeom>
              <a:noFill/>
              <a:ln w="63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9" name="직사각형 48">
                <a:extLst>
                  <a:ext uri="{FF2B5EF4-FFF2-40B4-BE49-F238E27FC236}">
                    <a16:creationId xmlns:a16="http://schemas.microsoft.com/office/drawing/2014/main" id="{1C072776-8CA4-42DC-B6F7-3728D9C5A144}"/>
                  </a:ext>
                </a:extLst>
              </p:cNvPr>
              <p:cNvSpPr/>
              <p:nvPr/>
            </p:nvSpPr>
            <p:spPr>
              <a:xfrm>
                <a:off x="3563888" y="3790702"/>
                <a:ext cx="72008" cy="79523"/>
              </a:xfrm>
              <a:prstGeom prst="rect">
                <a:avLst/>
              </a:prstGeom>
              <a:noFill/>
              <a:ln w="63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0" name="직사각형 49">
                <a:extLst>
                  <a:ext uri="{FF2B5EF4-FFF2-40B4-BE49-F238E27FC236}">
                    <a16:creationId xmlns:a16="http://schemas.microsoft.com/office/drawing/2014/main" id="{1F205D92-36CA-436F-A5ED-838EE6B62C40}"/>
                  </a:ext>
                </a:extLst>
              </p:cNvPr>
              <p:cNvSpPr/>
              <p:nvPr/>
            </p:nvSpPr>
            <p:spPr>
              <a:xfrm>
                <a:off x="3491880" y="4128825"/>
                <a:ext cx="72008" cy="79523"/>
              </a:xfrm>
              <a:prstGeom prst="rect">
                <a:avLst/>
              </a:prstGeom>
              <a:noFill/>
              <a:ln w="63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1" name="직사각형 50">
                <a:extLst>
                  <a:ext uri="{FF2B5EF4-FFF2-40B4-BE49-F238E27FC236}">
                    <a16:creationId xmlns:a16="http://schemas.microsoft.com/office/drawing/2014/main" id="{BE30F55E-B71D-43EE-944C-85D49154DAD2}"/>
                  </a:ext>
                </a:extLst>
              </p:cNvPr>
              <p:cNvSpPr/>
              <p:nvPr/>
            </p:nvSpPr>
            <p:spPr>
              <a:xfrm>
                <a:off x="3851920" y="4298470"/>
                <a:ext cx="72008" cy="79523"/>
              </a:xfrm>
              <a:prstGeom prst="rect">
                <a:avLst/>
              </a:prstGeom>
              <a:noFill/>
              <a:ln w="63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2" name="직사각형 51">
                <a:extLst>
                  <a:ext uri="{FF2B5EF4-FFF2-40B4-BE49-F238E27FC236}">
                    <a16:creationId xmlns:a16="http://schemas.microsoft.com/office/drawing/2014/main" id="{371F8F27-2464-49A5-AD9F-3FD9269160C7}"/>
                  </a:ext>
                </a:extLst>
              </p:cNvPr>
              <p:cNvSpPr/>
              <p:nvPr/>
            </p:nvSpPr>
            <p:spPr>
              <a:xfrm>
                <a:off x="4487361" y="4437112"/>
                <a:ext cx="72008" cy="79523"/>
              </a:xfrm>
              <a:prstGeom prst="rect">
                <a:avLst/>
              </a:prstGeom>
              <a:noFill/>
              <a:ln w="63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3" name="직사각형 52">
                <a:extLst>
                  <a:ext uri="{FF2B5EF4-FFF2-40B4-BE49-F238E27FC236}">
                    <a16:creationId xmlns:a16="http://schemas.microsoft.com/office/drawing/2014/main" id="{9BA07BE8-9C57-4BC0-93A8-2A76702B3744}"/>
                  </a:ext>
                </a:extLst>
              </p:cNvPr>
              <p:cNvSpPr/>
              <p:nvPr/>
            </p:nvSpPr>
            <p:spPr>
              <a:xfrm>
                <a:off x="4211960" y="3637509"/>
                <a:ext cx="72008" cy="79523"/>
              </a:xfrm>
              <a:prstGeom prst="rect">
                <a:avLst/>
              </a:prstGeom>
              <a:noFill/>
              <a:ln w="63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4" name="직사각형 53">
                <a:extLst>
                  <a:ext uri="{FF2B5EF4-FFF2-40B4-BE49-F238E27FC236}">
                    <a16:creationId xmlns:a16="http://schemas.microsoft.com/office/drawing/2014/main" id="{BA16A02E-E785-44CA-BFCE-E8F62B48C260}"/>
                  </a:ext>
                </a:extLst>
              </p:cNvPr>
              <p:cNvSpPr/>
              <p:nvPr/>
            </p:nvSpPr>
            <p:spPr>
              <a:xfrm>
                <a:off x="3851920" y="3912633"/>
                <a:ext cx="72008" cy="79523"/>
              </a:xfrm>
              <a:prstGeom prst="rect">
                <a:avLst/>
              </a:prstGeom>
              <a:noFill/>
              <a:ln w="63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pic>
          <p:nvPicPr>
            <p:cNvPr id="13" name="그림 12">
              <a:extLst>
                <a:ext uri="{FF2B5EF4-FFF2-40B4-BE49-F238E27FC236}">
                  <a16:creationId xmlns:a16="http://schemas.microsoft.com/office/drawing/2014/main" id="{16276B57-CA4C-4E67-B328-08121C6F31E5}"/>
                </a:ext>
              </a:extLst>
            </p:cNvPr>
            <p:cNvPicPr>
              <a:picLocks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152778" y="3584977"/>
              <a:ext cx="1800000" cy="972000"/>
            </a:xfrm>
            <a:prstGeom prst="rect">
              <a:avLst/>
            </a:prstGeom>
          </p:spPr>
        </p:pic>
        <p:pic>
          <p:nvPicPr>
            <p:cNvPr id="14" name="그림 13">
              <a:extLst>
                <a:ext uri="{FF2B5EF4-FFF2-40B4-BE49-F238E27FC236}">
                  <a16:creationId xmlns:a16="http://schemas.microsoft.com/office/drawing/2014/main" id="{4263150D-2BE6-4C40-B0B4-7DC7177C38F0}"/>
                </a:ext>
              </a:extLst>
            </p:cNvPr>
            <p:cNvPicPr>
              <a:picLocks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241908" y="3584977"/>
              <a:ext cx="1800000" cy="972000"/>
            </a:xfrm>
            <a:prstGeom prst="rect">
              <a:avLst/>
            </a:prstGeom>
          </p:spPr>
        </p:pic>
      </p:grpSp>
      <p:sp>
        <p:nvSpPr>
          <p:cNvPr id="38" name="제목 1">
            <a:extLst>
              <a:ext uri="{FF2B5EF4-FFF2-40B4-BE49-F238E27FC236}">
                <a16:creationId xmlns:a16="http://schemas.microsoft.com/office/drawing/2014/main" id="{05F5C00A-764D-422B-9A51-3C818B51CB7F}"/>
              </a:ext>
            </a:extLst>
          </p:cNvPr>
          <p:cNvSpPr txBox="1">
            <a:spLocks/>
          </p:cNvSpPr>
          <p:nvPr/>
        </p:nvSpPr>
        <p:spPr>
          <a:xfrm>
            <a:off x="467544" y="362734"/>
            <a:ext cx="792088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b="1">
                <a:latin typeface="+mj-ea"/>
              </a:rPr>
              <a:t>Applications of our project</a:t>
            </a:r>
            <a:endParaRPr lang="ko-KR" altLang="en-US" b="1" dirty="0">
              <a:latin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0635160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67544" y="1484784"/>
            <a:ext cx="8136904" cy="3960440"/>
          </a:xfrm>
        </p:spPr>
        <p:txBody>
          <a:bodyPr anchor="ctr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ko-KR" b="1" dirty="0">
                <a:solidFill>
                  <a:srgbClr val="006600"/>
                </a:solidFill>
                <a:latin typeface="+mj-ea"/>
              </a:rPr>
              <a:t>Stain detection algorithm implementation</a:t>
            </a:r>
            <a:endParaRPr lang="en-US" altLang="ko-KR" dirty="0">
              <a:solidFill>
                <a:schemeClr val="tx1"/>
              </a:solidFill>
              <a:latin typeface="+mj-ea"/>
            </a:endParaRP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ko-KR" dirty="0">
                <a:solidFill>
                  <a:schemeClr val="tx1"/>
                </a:solidFill>
                <a:latin typeface="+mj-ea"/>
              </a:rPr>
              <a:t> Region of interest (ROI) extraction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ko-KR" kern="0" dirty="0">
                <a:solidFill>
                  <a:schemeClr val="tx1"/>
                </a:solidFill>
                <a:latin typeface="맑은 고딕" panose="020B0503020000020004" pitchFamily="50" charset="-127"/>
              </a:rPr>
              <a:t> Classification </a:t>
            </a:r>
            <a:endParaRPr lang="en-US" altLang="ko-KR" sz="1000" dirty="0">
              <a:solidFill>
                <a:prstClr val="black"/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en-US" altLang="ko-KR" b="1" dirty="0">
                <a:solidFill>
                  <a:srgbClr val="006600"/>
                </a:solidFill>
                <a:latin typeface="+mj-ea"/>
              </a:rPr>
              <a:t>Deep learning structure optimization</a:t>
            </a:r>
          </a:p>
          <a:p>
            <a:pPr lvl="1">
              <a:lnSpc>
                <a:spcPct val="150000"/>
              </a:lnSpc>
              <a:buClr>
                <a:srgbClr val="99CB38"/>
              </a:buClr>
              <a:buFont typeface="Wingdings" panose="05000000000000000000" pitchFamily="2" charset="2"/>
              <a:buChar char="Ø"/>
            </a:pPr>
            <a:r>
              <a:rPr lang="en-US" altLang="ko-KR" kern="0" dirty="0">
                <a:solidFill>
                  <a:prstClr val="black"/>
                </a:solidFill>
                <a:latin typeface="맑은 고딕" panose="020B0503020000020004" pitchFamily="50" charset="-127"/>
              </a:rPr>
              <a:t> hyper-parameter optimization based on Bayesian optimization</a:t>
            </a:r>
          </a:p>
          <a:p>
            <a:pPr>
              <a:lnSpc>
                <a:spcPct val="150000"/>
              </a:lnSpc>
            </a:pPr>
            <a:r>
              <a:rPr lang="en-US" altLang="ko-KR" b="1" dirty="0">
                <a:solidFill>
                  <a:srgbClr val="006600"/>
                </a:solidFill>
                <a:latin typeface="+mj-ea"/>
              </a:rPr>
              <a:t>High speed and high performance</a:t>
            </a:r>
          </a:p>
          <a:p>
            <a:pPr>
              <a:lnSpc>
                <a:spcPct val="150000"/>
              </a:lnSpc>
            </a:pPr>
            <a:endParaRPr lang="en-US" altLang="ko-KR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6" name="제목 1">
            <a:extLst>
              <a:ext uri="{FF2B5EF4-FFF2-40B4-BE49-F238E27FC236}">
                <a16:creationId xmlns:a16="http://schemas.microsoft.com/office/drawing/2014/main" id="{76354464-8507-0645-B154-289C82C3ED74}"/>
              </a:ext>
            </a:extLst>
          </p:cNvPr>
          <p:cNvSpPr txBox="1">
            <a:spLocks/>
          </p:cNvSpPr>
          <p:nvPr/>
        </p:nvSpPr>
        <p:spPr>
          <a:xfrm>
            <a:off x="467544" y="362734"/>
            <a:ext cx="8676456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b="1" dirty="0">
                <a:latin typeface="+mj-ea"/>
              </a:rPr>
              <a:t>ML </a:t>
            </a:r>
            <a:r>
              <a:rPr lang="en-US" altLang="ko-KR" b="1">
                <a:latin typeface="+mj-ea"/>
              </a:rPr>
              <a:t>based stain detection</a:t>
            </a:r>
            <a:endParaRPr lang="ko-KR" altLang="en-US" b="1" dirty="0">
              <a:latin typeface="+mj-ea"/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5364203D-AB97-44BE-A34A-5A1F7C194B9C}"/>
              </a:ext>
            </a:extLst>
          </p:cNvPr>
          <p:cNvGrpSpPr/>
          <p:nvPr/>
        </p:nvGrpSpPr>
        <p:grpSpPr>
          <a:xfrm>
            <a:off x="2644088" y="4941168"/>
            <a:ext cx="3783815" cy="1673547"/>
            <a:chOff x="2644088" y="4803154"/>
            <a:chExt cx="3783815" cy="1673547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BCD383D-7FDE-4A01-BFB5-62F853FE685B}"/>
                </a:ext>
              </a:extLst>
            </p:cNvPr>
            <p:cNvSpPr txBox="1"/>
            <p:nvPr/>
          </p:nvSpPr>
          <p:spPr>
            <a:xfrm>
              <a:off x="3809768" y="6168924"/>
              <a:ext cx="145244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400" b="1">
                  <a:latin typeface="+mj-ea"/>
                  <a:ea typeface="+mj-ea"/>
                </a:rPr>
                <a:t>&lt;Stain image&gt;</a:t>
              </a:r>
              <a:endParaRPr lang="ko-KR" altLang="en-US" sz="1400" b="1" dirty="0">
                <a:latin typeface="+mj-ea"/>
                <a:ea typeface="+mj-ea"/>
              </a:endParaRPr>
            </a:p>
          </p:txBody>
        </p:sp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4649090B-7216-4B44-B645-B09FA0BEAFA8}"/>
                </a:ext>
              </a:extLst>
            </p:cNvPr>
            <p:cNvGrpSpPr/>
            <p:nvPr/>
          </p:nvGrpSpPr>
          <p:grpSpPr>
            <a:xfrm>
              <a:off x="2644088" y="4803154"/>
              <a:ext cx="3783815" cy="1368000"/>
              <a:chOff x="2405363" y="3071010"/>
              <a:chExt cx="3783815" cy="1368000"/>
            </a:xfrm>
          </p:grpSpPr>
          <p:grpSp>
            <p:nvGrpSpPr>
              <p:cNvPr id="11" name="그룹 10">
                <a:extLst>
                  <a:ext uri="{FF2B5EF4-FFF2-40B4-BE49-F238E27FC236}">
                    <a16:creationId xmlns:a16="http://schemas.microsoft.com/office/drawing/2014/main" id="{D241A026-8FA6-45A7-AA80-B18E1CAE3063}"/>
                  </a:ext>
                </a:extLst>
              </p:cNvPr>
              <p:cNvGrpSpPr/>
              <p:nvPr/>
            </p:nvGrpSpPr>
            <p:grpSpPr>
              <a:xfrm>
                <a:off x="4358918" y="3071010"/>
                <a:ext cx="1830260" cy="1366102"/>
                <a:chOff x="4322305" y="3181958"/>
                <a:chExt cx="1532970" cy="1144206"/>
              </a:xfrm>
            </p:grpSpPr>
            <p:pic>
              <p:nvPicPr>
                <p:cNvPr id="13" name="그림 12">
                  <a:extLst>
                    <a:ext uri="{FF2B5EF4-FFF2-40B4-BE49-F238E27FC236}">
                      <a16:creationId xmlns:a16="http://schemas.microsoft.com/office/drawing/2014/main" id="{0F6C075F-1499-43BA-9A5E-B0D1096F39C9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22305" y="3181958"/>
                  <a:ext cx="1532970" cy="1144206"/>
                </a:xfrm>
                <a:prstGeom prst="rect">
                  <a:avLst/>
                </a:prstGeom>
              </p:spPr>
            </p:pic>
            <p:sp>
              <p:nvSpPr>
                <p:cNvPr id="14" name="직사각형 13">
                  <a:extLst>
                    <a:ext uri="{FF2B5EF4-FFF2-40B4-BE49-F238E27FC236}">
                      <a16:creationId xmlns:a16="http://schemas.microsoft.com/office/drawing/2014/main" id="{E167C1F1-A849-49B4-8EF6-5855F3DCF91F}"/>
                    </a:ext>
                  </a:extLst>
                </p:cNvPr>
                <p:cNvSpPr/>
                <p:nvPr/>
              </p:nvSpPr>
              <p:spPr>
                <a:xfrm>
                  <a:off x="5027045" y="3599769"/>
                  <a:ext cx="271460" cy="306647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prstClr val="white"/>
                    </a:solidFill>
                  </a:endParaRPr>
                </a:p>
              </p:txBody>
            </p:sp>
          </p:grpSp>
          <p:pic>
            <p:nvPicPr>
              <p:cNvPr id="12" name="그림 11">
                <a:extLst>
                  <a:ext uri="{FF2B5EF4-FFF2-40B4-BE49-F238E27FC236}">
                    <a16:creationId xmlns:a16="http://schemas.microsoft.com/office/drawing/2014/main" id="{DD230A9D-8FE4-4DBD-B595-29766AFBF197}"/>
                  </a:ext>
                </a:extLst>
              </p:cNvPr>
              <p:cNvPicPr>
                <a:picLocks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5363" y="3071010"/>
                <a:ext cx="1828800" cy="13680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102239026"/>
      </p:ext>
    </p:extLst>
  </p:cSld>
  <p:clrMapOvr>
    <a:masterClrMapping/>
  </p:clrMapOvr>
</p:sld>
</file>

<file path=ppt/theme/theme1.xml><?xml version="1.0" encoding="utf-8"?>
<a:theme xmlns:a="http://schemas.openxmlformats.org/drawingml/2006/main" name="물방울">
  <a:themeElements>
    <a:clrScheme name="물방울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물방울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물방울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{6B0AA184-DE88-B140-A539-010AA14053EA}tf10001073</Template>
  <TotalTime>7453</TotalTime>
  <Words>561</Words>
  <Application>Microsoft Macintosh PowerPoint</Application>
  <PresentationFormat>화면 슬라이드 쇼(4:3)</PresentationFormat>
  <Paragraphs>124</Paragraphs>
  <Slides>15</Slides>
  <Notes>12</Notes>
  <HiddenSlides>0</HiddenSlides>
  <MMClips>1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15</vt:i4>
      </vt:variant>
    </vt:vector>
  </HeadingPairs>
  <TitlesOfParts>
    <vt:vector size="22" baseType="lpstr">
      <vt:lpstr>맑은 고딕</vt:lpstr>
      <vt:lpstr>Arial</vt:lpstr>
      <vt:lpstr>Corbel</vt:lpstr>
      <vt:lpstr>Trebuchet MS</vt:lpstr>
      <vt:lpstr>Tw Cen MT</vt:lpstr>
      <vt:lpstr>Wingdings</vt:lpstr>
      <vt:lpstr>물방울</vt:lpstr>
      <vt:lpstr>디지털 신호 처리 연구실 (DSPL) 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디지털 신호 처리 연구실 (DSPL) </vt:lpstr>
      <vt:lpstr>대학원 생활에 대해 궁금한 점  있으면 질문해주세요  감사합니다 ^.^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Light Field 카메라</dc:title>
  <dc:creator>JIHYE</dc:creator>
  <cp:lastModifiedBy>Microsoft Office 사용자</cp:lastModifiedBy>
  <cp:revision>431</cp:revision>
  <dcterms:created xsi:type="dcterms:W3CDTF">2012-05-18T09:43:10Z</dcterms:created>
  <dcterms:modified xsi:type="dcterms:W3CDTF">2018-12-07T05:06:20Z</dcterms:modified>
</cp:coreProperties>
</file>